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handoutMasterIdLst>
    <p:handoutMasterId r:id="rId83"/>
  </p:handoutMasterIdLst>
  <p:sldIdLst>
    <p:sldId id="488" r:id="rId2"/>
    <p:sldId id="519" r:id="rId3"/>
    <p:sldId id="520" r:id="rId4"/>
    <p:sldId id="543" r:id="rId5"/>
    <p:sldId id="544" r:id="rId6"/>
    <p:sldId id="547" r:id="rId7"/>
    <p:sldId id="548" r:id="rId8"/>
    <p:sldId id="549" r:id="rId9"/>
    <p:sldId id="550" r:id="rId10"/>
    <p:sldId id="541" r:id="rId11"/>
    <p:sldId id="542" r:id="rId12"/>
    <p:sldId id="589" r:id="rId13"/>
    <p:sldId id="601" r:id="rId14"/>
    <p:sldId id="551" r:id="rId15"/>
    <p:sldId id="491" r:id="rId16"/>
    <p:sldId id="492" r:id="rId17"/>
    <p:sldId id="493" r:id="rId18"/>
    <p:sldId id="494" r:id="rId19"/>
    <p:sldId id="495" r:id="rId20"/>
    <p:sldId id="535" r:id="rId21"/>
    <p:sldId id="536" r:id="rId22"/>
    <p:sldId id="537" r:id="rId23"/>
    <p:sldId id="498" r:id="rId24"/>
    <p:sldId id="552" r:id="rId25"/>
    <p:sldId id="500" r:id="rId26"/>
    <p:sldId id="501" r:id="rId27"/>
    <p:sldId id="502" r:id="rId28"/>
    <p:sldId id="503" r:id="rId29"/>
    <p:sldId id="490" r:id="rId30"/>
    <p:sldId id="504" r:id="rId31"/>
    <p:sldId id="505" r:id="rId32"/>
    <p:sldId id="506" r:id="rId33"/>
    <p:sldId id="569" r:id="rId34"/>
    <p:sldId id="449" r:id="rId35"/>
    <p:sldId id="450" r:id="rId36"/>
    <p:sldId id="509" r:id="rId37"/>
    <p:sldId id="510" r:id="rId38"/>
    <p:sldId id="590" r:id="rId39"/>
    <p:sldId id="602" r:id="rId40"/>
    <p:sldId id="275" r:id="rId41"/>
    <p:sldId id="276" r:id="rId42"/>
    <p:sldId id="274" r:id="rId43"/>
    <p:sldId id="277" r:id="rId44"/>
    <p:sldId id="603" r:id="rId45"/>
    <p:sldId id="511" r:id="rId46"/>
    <p:sldId id="512" r:id="rId47"/>
    <p:sldId id="574" r:id="rId48"/>
    <p:sldId id="427" r:id="rId49"/>
    <p:sldId id="604" r:id="rId50"/>
    <p:sldId id="487" r:id="rId51"/>
    <p:sldId id="434" r:id="rId52"/>
    <p:sldId id="436" r:id="rId53"/>
    <p:sldId id="324" r:id="rId54"/>
    <p:sldId id="437" r:id="rId55"/>
    <p:sldId id="433" r:id="rId56"/>
    <p:sldId id="473" r:id="rId57"/>
    <p:sldId id="443" r:id="rId58"/>
    <p:sldId id="432" r:id="rId59"/>
    <p:sldId id="594" r:id="rId60"/>
    <p:sldId id="431" r:id="rId61"/>
    <p:sldId id="570" r:id="rId62"/>
    <p:sldId id="571" r:id="rId63"/>
    <p:sldId id="593" r:id="rId64"/>
    <p:sldId id="435" r:id="rId65"/>
    <p:sldId id="445" r:id="rId66"/>
    <p:sldId id="446" r:id="rId67"/>
    <p:sldId id="447" r:id="rId68"/>
    <p:sldId id="448" r:id="rId69"/>
    <p:sldId id="530" r:id="rId70"/>
    <p:sldId id="526" r:id="rId71"/>
    <p:sldId id="564" r:id="rId72"/>
    <p:sldId id="546" r:id="rId73"/>
    <p:sldId id="573" r:id="rId74"/>
    <p:sldId id="572" r:id="rId75"/>
    <p:sldId id="575" r:id="rId76"/>
    <p:sldId id="576" r:id="rId77"/>
    <p:sldId id="577" r:id="rId78"/>
    <p:sldId id="578" r:id="rId79"/>
    <p:sldId id="579" r:id="rId80"/>
    <p:sldId id="499"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5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6" autoAdjust="0"/>
    <p:restoredTop sz="90153" autoAdjust="0"/>
  </p:normalViewPr>
  <p:slideViewPr>
    <p:cSldViewPr snapToGrid="0" snapToObjects="1">
      <p:cViewPr varScale="1">
        <p:scale>
          <a:sx n="92" d="100"/>
          <a:sy n="92" d="100"/>
        </p:scale>
        <p:origin x="-4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162358-158B-774A-B1A5-38B784011AA7}" type="datetimeFigureOut">
              <a:rPr lang="en-US" smtClean="0"/>
              <a:t>4/11/16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E40B56-839F-AF48-9EE8-0938B3E91090}" type="slidenum">
              <a:rPr lang="en-US" smtClean="0"/>
              <a:t>‹#›</a:t>
            </a:fld>
            <a:endParaRPr lang="en-US"/>
          </a:p>
        </p:txBody>
      </p:sp>
    </p:spTree>
    <p:extLst>
      <p:ext uri="{BB962C8B-B14F-4D97-AF65-F5344CB8AC3E}">
        <p14:creationId xmlns:p14="http://schemas.microsoft.com/office/powerpoint/2010/main" val="23578800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98D622-8DD2-5349-9400-E4AE1237E373}" type="datetimeFigureOut">
              <a:rPr lang="en-US" smtClean="0"/>
              <a:t>4/11/16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91F24-4C07-114D-BFC3-3D301967E1CE}" type="slidenum">
              <a:rPr lang="en-US" smtClean="0"/>
              <a:t>‹#›</a:t>
            </a:fld>
            <a:endParaRPr lang="en-US"/>
          </a:p>
        </p:txBody>
      </p:sp>
    </p:spTree>
    <p:extLst>
      <p:ext uri="{BB962C8B-B14F-4D97-AF65-F5344CB8AC3E}">
        <p14:creationId xmlns:p14="http://schemas.microsoft.com/office/powerpoint/2010/main" val="17052445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2CC8CBE-B0BC-0448-A050-FEEFA42D6E11}" type="slidenum">
              <a:rPr lang="en-US" sz="1200">
                <a:solidFill>
                  <a:srgbClr val="000000"/>
                </a:solidFill>
              </a:rPr>
              <a:pPr/>
              <a:t>6</a:t>
            </a:fld>
            <a:endParaRPr lang="en-US" sz="1200">
              <a:solidFill>
                <a:srgbClr val="000000"/>
              </a:solidFill>
            </a:endParaRPr>
          </a:p>
        </p:txBody>
      </p:sp>
      <p:sp>
        <p:nvSpPr>
          <p:cNvPr id="1382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37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816C48E-58DE-EC4B-AC0F-9D1F6B2AC2CD}" type="slidenum">
              <a:rPr lang="en-US" sz="1200"/>
              <a:pPr/>
              <a:t>46</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3900" algn="l"/>
                <a:tab pos="1447800" algn="l"/>
                <a:tab pos="2171700" algn="l"/>
                <a:tab pos="2895600" algn="l"/>
              </a:tabLst>
              <a:defRPr>
                <a:solidFill>
                  <a:schemeClr val="tx1"/>
                </a:solidFill>
                <a:latin typeface="Arial" charset="0"/>
                <a:ea typeface="ＭＳ Ｐゴシック" charset="0"/>
                <a:cs typeface="Arial" charset="0"/>
              </a:defRPr>
            </a:lvl1pPr>
            <a:lvl2pPr eaLnBrk="0">
              <a:tabLst>
                <a:tab pos="723900" algn="l"/>
                <a:tab pos="1447800" algn="l"/>
                <a:tab pos="2171700" algn="l"/>
                <a:tab pos="2895600" algn="l"/>
              </a:tabLst>
              <a:defRPr>
                <a:solidFill>
                  <a:schemeClr val="tx1"/>
                </a:solidFill>
                <a:latin typeface="Arial" charset="0"/>
                <a:ea typeface="Arial" charset="0"/>
                <a:cs typeface="Arial" charset="0"/>
              </a:defRPr>
            </a:lvl2pPr>
            <a:lvl3pPr eaLnBrk="0">
              <a:tabLst>
                <a:tab pos="723900" algn="l"/>
                <a:tab pos="1447800" algn="l"/>
                <a:tab pos="2171700" algn="l"/>
                <a:tab pos="2895600" algn="l"/>
              </a:tabLst>
              <a:defRPr>
                <a:solidFill>
                  <a:schemeClr val="tx1"/>
                </a:solidFill>
                <a:latin typeface="Arial" charset="0"/>
                <a:ea typeface="Arial" charset="0"/>
                <a:cs typeface="Arial" charset="0"/>
              </a:defRPr>
            </a:lvl3pPr>
            <a:lvl4pPr eaLnBrk="0">
              <a:tabLst>
                <a:tab pos="723900" algn="l"/>
                <a:tab pos="1447800" algn="l"/>
                <a:tab pos="2171700" algn="l"/>
                <a:tab pos="2895600" algn="l"/>
              </a:tabLst>
              <a:defRPr>
                <a:solidFill>
                  <a:schemeClr val="tx1"/>
                </a:solidFill>
                <a:latin typeface="Arial" charset="0"/>
                <a:ea typeface="Arial" charset="0"/>
                <a:cs typeface="Arial" charset="0"/>
              </a:defRPr>
            </a:lvl4pPr>
            <a:lvl5pPr eaLnBrk="0">
              <a:tabLst>
                <a:tab pos="723900" algn="l"/>
                <a:tab pos="1447800" algn="l"/>
                <a:tab pos="2171700" algn="l"/>
                <a:tab pos="2895600" algn="l"/>
              </a:tabLst>
              <a:defRPr>
                <a:solidFill>
                  <a:schemeClr val="tx1"/>
                </a:solidFill>
                <a:latin typeface="Arial" charset="0"/>
                <a:ea typeface="Arial" charset="0"/>
                <a:cs typeface="Arial" charset="0"/>
              </a:defRPr>
            </a:lvl5pPr>
            <a:lvl6pPr marL="25146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6pPr>
            <a:lvl7pPr marL="29718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7pPr>
            <a:lvl8pPr marL="34290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8pPr>
            <a:lvl9pPr marL="38862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9pPr>
          </a:lstStyle>
          <a:p>
            <a:pPr eaLnBrk="1">
              <a:defRPr/>
            </a:pPr>
            <a:fld id="{49AA7B41-C39A-D847-A95A-90C453E50CE5}" type="slidenum">
              <a:rPr lang="en-US" smtClean="0">
                <a:solidFill>
                  <a:srgbClr val="000000"/>
                </a:solidFill>
                <a:latin typeface="Times New Roman" charset="0"/>
              </a:rPr>
              <a:pPr eaLnBrk="1">
                <a:defRPr/>
              </a:pPr>
              <a:t>54</a:t>
            </a:fld>
            <a:endParaRPr lang="en-US" smtClean="0">
              <a:solidFill>
                <a:srgbClr val="000000"/>
              </a:solidFill>
              <a:latin typeface="Times New Roman" charset="0"/>
            </a:endParaRPr>
          </a:p>
        </p:txBody>
      </p:sp>
      <p:sp>
        <p:nvSpPr>
          <p:cNvPr id="71683"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Text Box 2"/>
          <p:cNvSpPr txBox="1">
            <a:spLocks noGrp="1" noChangeArrowheads="1"/>
          </p:cNvSpPr>
          <p:nvPr>
            <p:ph type="body" idx="1"/>
          </p:nvPr>
        </p:nvSpPr>
        <p:spPr>
          <a:xfrm>
            <a:off x="0" y="0"/>
            <a:ext cx="1588" cy="158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hangingPunct="1">
              <a:spcBef>
                <a:spcPct val="0"/>
              </a:spcBef>
              <a:buFont typeface="Times New Roman" pitchFamily="16" charset="0"/>
              <a:buNone/>
              <a:defRPr/>
            </a:pPr>
            <a:r>
              <a:rPr lang="en-US" sz="1800" b="1" smtClean="0">
                <a:latin typeface="+mn-lt" charset="0"/>
                <a:ea typeface="+mn-ea" charset="0"/>
                <a:cs typeface="+mn-ea" charset="0"/>
              </a:rPr>
              <a:t>Background Citation: </a:t>
            </a:r>
            <a:r>
              <a:rPr lang="en-US" sz="1800" smtClean="0">
                <a:latin typeface="+mn-lt" charset="0"/>
                <a:ea typeface="+mn-ea" charset="0"/>
                <a:cs typeface="+mn-ea" charset="0"/>
              </a:rPr>
              <a:t>http://www.sciencephoto.com/media/137939/enlarge</a:t>
            </a:r>
          </a:p>
          <a:p>
            <a:pPr eaLnBrk="1" hangingPunct="1">
              <a:spcBef>
                <a:spcPct val="0"/>
              </a:spcBef>
              <a:buFont typeface="Times New Roman" pitchFamily="16" charset="0"/>
              <a:buNone/>
              <a:defRPr/>
            </a:pPr>
            <a:endParaRPr lang="en-US" sz="1800" smtClean="0">
              <a:latin typeface="+mn-lt" charset="0"/>
              <a:ea typeface="+mn-ea" charset="0"/>
              <a:cs typeface="+mn-ea" charset="0"/>
            </a:endParaRPr>
          </a:p>
          <a:p>
            <a:pPr eaLnBrk="1" hangingPunct="1">
              <a:spcBef>
                <a:spcPct val="0"/>
              </a:spcBef>
              <a:buFont typeface="Times New Roman" pitchFamily="16" charset="0"/>
              <a:buNone/>
              <a:defRPr/>
            </a:pPr>
            <a:endParaRPr lang="en-US" sz="1800" smtClean="0">
              <a:latin typeface="+mn-lt" charset="0"/>
              <a:ea typeface="+mn-ea" charset="0"/>
              <a:cs typeface="+mn-ea" charset="0"/>
            </a:endParaRPr>
          </a:p>
          <a:p>
            <a:pPr eaLnBrk="1" hangingPunct="1">
              <a:spcBef>
                <a:spcPct val="0"/>
              </a:spcBef>
              <a:buFont typeface="Times New Roman" pitchFamily="16" charset="0"/>
              <a:buNone/>
              <a:defRPr/>
            </a:pPr>
            <a:r>
              <a:rPr lang="en-US" sz="1800" b="1" smtClean="0">
                <a:latin typeface="+mn-lt" charset="0"/>
                <a:ea typeface="+mn-ea" charset="0"/>
                <a:cs typeface="+mn-ea" charset="0"/>
              </a:rPr>
              <a:t>Information Citation: </a:t>
            </a:r>
          </a:p>
          <a:p>
            <a:pPr eaLnBrk="1" hangingPunct="1">
              <a:spcBef>
                <a:spcPct val="0"/>
              </a:spcBef>
              <a:buFont typeface="Times New Roman" pitchFamily="16" charset="0"/>
              <a:buNone/>
              <a:defRPr/>
            </a:pPr>
            <a:endParaRPr lang="en-US" sz="1800" b="1" smtClean="0">
              <a:latin typeface="+mn-lt" charset="0"/>
              <a:ea typeface="+mn-ea" charset="0"/>
              <a:cs typeface="+mn-ea" charset="0"/>
            </a:endParaRPr>
          </a:p>
          <a:p>
            <a:pPr eaLnBrk="1" hangingPunct="1">
              <a:spcBef>
                <a:spcPct val="0"/>
              </a:spcBef>
              <a:buFont typeface="Times New Roman" pitchFamily="16" charset="0"/>
              <a:buNone/>
              <a:defRPr/>
            </a:pPr>
            <a:r>
              <a:rPr lang="en-US" sz="1800" smtClean="0">
                <a:latin typeface="+mn-lt" charset="0"/>
                <a:ea typeface="+mn-ea" charset="0"/>
                <a:cs typeface="+mn-ea" charset="0"/>
              </a:rPr>
              <a:t>Moll, J., De Oliveira-Souza, R., Zahn, R. (2008). The Neural Basis of Moral Cognition: sentiments, concepts, and values. Annals of the New York Academy of Sciences, 1124 (1).</a:t>
            </a:r>
          </a:p>
          <a:p>
            <a:pPr eaLnBrk="1" hangingPunct="1">
              <a:spcBef>
                <a:spcPct val="0"/>
              </a:spcBef>
              <a:buFont typeface="Times New Roman" pitchFamily="16" charset="0"/>
              <a:buNone/>
              <a:defRPr/>
            </a:pPr>
            <a:endParaRPr lang="en-US" sz="1800" smtClean="0">
              <a:latin typeface="+mn-lt" charset="0"/>
              <a:ea typeface="+mn-ea" charset="0"/>
              <a:cs typeface="+mn-ea" charset="0"/>
            </a:endParaRPr>
          </a:p>
        </p:txBody>
      </p:sp>
      <p:sp>
        <p:nvSpPr>
          <p:cNvPr id="71685"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p>
            <a:pPr hangingPunct="1">
              <a:lnSpc>
                <a:spcPct val="100000"/>
              </a:lnSpc>
            </a:pPr>
            <a:fld id="{80BF0924-5148-054A-882F-65CDFCA034EC}" type="slidenum">
              <a:rPr lang="en-US">
                <a:solidFill>
                  <a:srgbClr val="000000"/>
                </a:solidFill>
                <a:latin typeface="Calibri" charset="0"/>
              </a:rPr>
              <a:pPr hangingPunct="1">
                <a:lnSpc>
                  <a:spcPct val="100000"/>
                </a:lnSpc>
              </a:pPr>
              <a:t>54</a:t>
            </a:fld>
            <a:endParaRPr lang="en-US">
              <a:solidFill>
                <a:srgbClr val="000000"/>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E49AD87-8BC2-5A4B-8925-E88A758EE9E0}" type="slidenum">
              <a:rPr lang="en-US"/>
              <a:pPr/>
              <a:t>61</a:t>
            </a:fld>
            <a:endParaRPr lang="en-US"/>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6369970-8B00-FB4A-AB97-88D1AB4BBF90}" type="slidenum">
              <a:rPr lang="en-US"/>
              <a:pPr/>
              <a:t>62</a:t>
            </a:fld>
            <a:endParaRPr lang="en-US"/>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Catechol-O-methyl transferase is involved in the breakdown of the catecholamine neurotransmitters, dopamine, epinephrine and norepinephrine. The enzyme introduces a methyl group to the catecholamine which is donated by S-adenosyl methionine (SAM).</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A functional polymorphism (a common normal variant) of the gene for catechol-O-methyl transferase has been shown to affect cognitive tasks broadly related to executive function, such as set shifting, response inhibition, abstract thought and the acquisition of rules or task structure.</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The link between impairments in these sorts of cognitive tasks and the COMT gene is thought to be mediated by an effect on dopamine signalling in the frontal lobes.</a:t>
            </a:r>
          </a:p>
          <a:p>
            <a:pPr eaLnBrk="1" hangingPunct="1"/>
            <a:endParaRPr lang="en-US">
              <a:latin typeface="Arial" charset="0"/>
              <a:ea typeface="ＭＳ Ｐゴシック" charset="-128"/>
              <a:cs typeface="ＭＳ Ｐゴシック" charset="-128"/>
            </a:endParaRPr>
          </a:p>
          <a:p>
            <a:pPr eaLnBrk="1" hangingPunct="1">
              <a:spcAft>
                <a:spcPts val="1800"/>
              </a:spcAft>
            </a:pPr>
            <a:r>
              <a:rPr lang="en-GB">
                <a:latin typeface="Times New Roman" charset="0"/>
                <a:ea typeface="ＭＳ Ｐゴシック" charset="-128"/>
                <a:cs typeface="ＭＳ Ｐゴシック" charset="-128"/>
              </a:rPr>
              <a:t>Arguably, the clearest link between genetic variation and aggression exists for Monoamine Oxidase A (MAO-A, MIM 309850), a key enzyme in the catabolism of monoamines, especially serotonin. The serotonergic system has been implicated in impulsivity and manifest violent behaviour in animals and both auto- and heteroaggression in humans . </a:t>
            </a:r>
            <a:r>
              <a:rPr lang="en-GB" i="1">
                <a:latin typeface="Times New Roman" charset="0"/>
                <a:ea typeface="ＭＳ Ｐゴシック" charset="-128"/>
                <a:cs typeface="ＭＳ Ｐゴシック" charset="-128"/>
              </a:rPr>
              <a:t>MAO A</a:t>
            </a:r>
            <a:r>
              <a:rPr lang="en-GB">
                <a:latin typeface="Times New Roman" charset="0"/>
                <a:ea typeface="ＭＳ Ｐゴシック" charset="-128"/>
                <a:cs typeface="ＭＳ Ｐゴシック" charset="-128"/>
              </a:rPr>
              <a:t> and </a:t>
            </a:r>
            <a:r>
              <a:rPr lang="en-GB" i="1">
                <a:latin typeface="Times New Roman" charset="0"/>
                <a:ea typeface="ＭＳ Ｐゴシック" charset="-128"/>
                <a:cs typeface="ＭＳ Ｐゴシック" charset="-128"/>
              </a:rPr>
              <a:t>B</a:t>
            </a:r>
            <a:r>
              <a:rPr lang="en-GB">
                <a:latin typeface="Times New Roman" charset="0"/>
                <a:ea typeface="ＭＳ Ｐゴシック" charset="-128"/>
                <a:cs typeface="ＭＳ Ｐゴシック" charset="-128"/>
              </a:rPr>
              <a:t> genes, likely derived from the same ancestral gene, are both located on the X-chromosome (Xp11.23), comprising 15 exons with identical intron-exon organization . MAO-A provides the major enzymatic clearing step for serotonin and norepinephrine during brain development, while MAO-B activity increases dramatically after birth . Mouse knockouts for </a:t>
            </a:r>
            <a:r>
              <a:rPr lang="en-GB" i="1">
                <a:latin typeface="Times New Roman" charset="0"/>
                <a:ea typeface="ＭＳ Ｐゴシック" charset="-128"/>
                <a:cs typeface="ＭＳ Ｐゴシック" charset="-128"/>
              </a:rPr>
              <a:t>MAO-A</a:t>
            </a:r>
            <a:r>
              <a:rPr lang="en-GB">
                <a:latin typeface="Times New Roman" charset="0"/>
                <a:ea typeface="ＭＳ Ｐゴシック" charset="-128"/>
                <a:cs typeface="ＭＳ Ｐゴシック" charset="-128"/>
              </a:rPr>
              <a:t>, but not </a:t>
            </a:r>
            <a:r>
              <a:rPr lang="en-GB" i="1">
                <a:latin typeface="Times New Roman" charset="0"/>
                <a:ea typeface="ＭＳ Ｐゴシック" charset="-128"/>
                <a:cs typeface="ＭＳ Ｐゴシック" charset="-128"/>
              </a:rPr>
              <a:t>MAO-B</a:t>
            </a:r>
            <a:r>
              <a:rPr lang="en-GB">
                <a:latin typeface="Times New Roman" charset="0"/>
                <a:ea typeface="ＭＳ Ｐゴシック" charset="-128"/>
                <a:cs typeface="ＭＳ Ｐゴシック" charset="-128"/>
              </a:rPr>
              <a:t>, have elevated brain levels of serotonin, norepinephrine, and dopamine. They show enhanced amygdala-dependent emotional, but not motor, learning , and males exhibit dramatically increased aggressive behaviour . In humans, a Dutch kindred with a missense mutation in the </a:t>
            </a:r>
            <a:r>
              <a:rPr lang="en-GB" i="1">
                <a:latin typeface="Times New Roman" charset="0"/>
                <a:ea typeface="ＭＳ Ｐゴシック" charset="-128"/>
                <a:cs typeface="ＭＳ Ｐゴシック" charset="-128"/>
              </a:rPr>
              <a:t>MAO-A</a:t>
            </a:r>
            <a:r>
              <a:rPr lang="en-GB">
                <a:latin typeface="Times New Roman" charset="0"/>
                <a:ea typeface="ＭＳ Ｐゴシック" charset="-128"/>
                <a:cs typeface="ＭＳ Ｐゴシック" charset="-128"/>
              </a:rPr>
              <a:t> gene was described : hemizygous males, representing functional gene knockouts, exhibited a pattern of impulsively violent criminal behaviour for generations. </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3900" algn="l"/>
                <a:tab pos="1447800" algn="l"/>
                <a:tab pos="2171700" algn="l"/>
                <a:tab pos="2895600" algn="l"/>
              </a:tabLst>
              <a:defRPr>
                <a:solidFill>
                  <a:schemeClr val="tx1"/>
                </a:solidFill>
                <a:latin typeface="Arial" charset="0"/>
                <a:ea typeface="ＭＳ Ｐゴシック" charset="0"/>
                <a:cs typeface="Arial" charset="0"/>
              </a:defRPr>
            </a:lvl1pPr>
            <a:lvl2pPr eaLnBrk="0">
              <a:tabLst>
                <a:tab pos="723900" algn="l"/>
                <a:tab pos="1447800" algn="l"/>
                <a:tab pos="2171700" algn="l"/>
                <a:tab pos="2895600" algn="l"/>
              </a:tabLst>
              <a:defRPr>
                <a:solidFill>
                  <a:schemeClr val="tx1"/>
                </a:solidFill>
                <a:latin typeface="Arial" charset="0"/>
                <a:ea typeface="Arial" charset="0"/>
                <a:cs typeface="Arial" charset="0"/>
              </a:defRPr>
            </a:lvl2pPr>
            <a:lvl3pPr eaLnBrk="0">
              <a:tabLst>
                <a:tab pos="723900" algn="l"/>
                <a:tab pos="1447800" algn="l"/>
                <a:tab pos="2171700" algn="l"/>
                <a:tab pos="2895600" algn="l"/>
              </a:tabLst>
              <a:defRPr>
                <a:solidFill>
                  <a:schemeClr val="tx1"/>
                </a:solidFill>
                <a:latin typeface="Arial" charset="0"/>
                <a:ea typeface="Arial" charset="0"/>
                <a:cs typeface="Arial" charset="0"/>
              </a:defRPr>
            </a:lvl3pPr>
            <a:lvl4pPr eaLnBrk="0">
              <a:tabLst>
                <a:tab pos="723900" algn="l"/>
                <a:tab pos="1447800" algn="l"/>
                <a:tab pos="2171700" algn="l"/>
                <a:tab pos="2895600" algn="l"/>
              </a:tabLst>
              <a:defRPr>
                <a:solidFill>
                  <a:schemeClr val="tx1"/>
                </a:solidFill>
                <a:latin typeface="Arial" charset="0"/>
                <a:ea typeface="Arial" charset="0"/>
                <a:cs typeface="Arial" charset="0"/>
              </a:defRPr>
            </a:lvl4pPr>
            <a:lvl5pPr eaLnBrk="0">
              <a:tabLst>
                <a:tab pos="723900" algn="l"/>
                <a:tab pos="1447800" algn="l"/>
                <a:tab pos="2171700" algn="l"/>
                <a:tab pos="2895600" algn="l"/>
              </a:tabLst>
              <a:defRPr>
                <a:solidFill>
                  <a:schemeClr val="tx1"/>
                </a:solidFill>
                <a:latin typeface="Arial" charset="0"/>
                <a:ea typeface="Arial" charset="0"/>
                <a:cs typeface="Arial" charset="0"/>
              </a:defRPr>
            </a:lvl5pPr>
            <a:lvl6pPr marL="25146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6pPr>
            <a:lvl7pPr marL="29718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7pPr>
            <a:lvl8pPr marL="34290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8pPr>
            <a:lvl9pPr marL="38862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9pPr>
          </a:lstStyle>
          <a:p>
            <a:pPr eaLnBrk="1">
              <a:defRPr/>
            </a:pPr>
            <a:fld id="{0521F80E-B2B1-3A41-BE64-3EA7EFFAD8EC}" type="slidenum">
              <a:rPr lang="en-US" smtClean="0">
                <a:solidFill>
                  <a:srgbClr val="000000"/>
                </a:solidFill>
                <a:latin typeface="Times New Roman" charset="0"/>
              </a:rPr>
              <a:pPr eaLnBrk="1">
                <a:defRPr/>
              </a:pPr>
              <a:t>75</a:t>
            </a:fld>
            <a:endParaRPr lang="en-US" smtClean="0">
              <a:solidFill>
                <a:srgbClr val="000000"/>
              </a:solidFill>
              <a:latin typeface="Times New Roman" charset="0"/>
            </a:endParaRPr>
          </a:p>
        </p:txBody>
      </p:sp>
      <p:sp>
        <p:nvSpPr>
          <p:cNvPr id="53251"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Text Box 2"/>
          <p:cNvSpPr txBox="1">
            <a:spLocks noGrp="1" noChangeArrowheads="1"/>
          </p:cNvSpPr>
          <p:nvPr>
            <p:ph type="body" idx="1"/>
          </p:nvPr>
        </p:nvSpPr>
        <p:spPr>
          <a:xfrm>
            <a:off x="0" y="0"/>
            <a:ext cx="1588" cy="158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hangingPunct="1">
              <a:spcBef>
                <a:spcPct val="0"/>
              </a:spcBef>
              <a:buFont typeface="Times New Roman" pitchFamily="16" charset="0"/>
              <a:buNone/>
              <a:defRPr/>
            </a:pPr>
            <a:r>
              <a:rPr lang="en-US" sz="1800" b="1" smtClean="0">
                <a:latin typeface="+mn-lt" charset="0"/>
                <a:ea typeface="+mn-ea" charset="0"/>
                <a:cs typeface="+mn-ea" charset="0"/>
              </a:rPr>
              <a:t>Background Citation</a:t>
            </a:r>
            <a:r>
              <a:rPr lang="en-US" sz="1800" smtClean="0">
                <a:latin typeface="+mn-lt" charset="0"/>
                <a:ea typeface="+mn-ea" charset="0"/>
                <a:cs typeface="+mn-ea" charset="0"/>
              </a:rPr>
              <a:t>: http://www.sciencephoto.com/image/306610/530wm/P3300438-Basal_ganglia_of_the_brain,_3-D_MRI_scan-SPL.jpg</a:t>
            </a:r>
          </a:p>
          <a:p>
            <a:pPr eaLnBrk="1" hangingPunct="1">
              <a:spcBef>
                <a:spcPct val="0"/>
              </a:spcBef>
              <a:buFont typeface="Times New Roman" pitchFamily="16" charset="0"/>
              <a:buNone/>
              <a:defRPr/>
            </a:pPr>
            <a:endParaRPr lang="en-US" sz="1800" smtClean="0">
              <a:latin typeface="+mn-lt" charset="0"/>
              <a:ea typeface="+mn-ea" charset="0"/>
              <a:cs typeface="+mn-ea" charset="0"/>
            </a:endParaRPr>
          </a:p>
          <a:p>
            <a:pPr eaLnBrk="1" hangingPunct="1">
              <a:spcBef>
                <a:spcPct val="0"/>
              </a:spcBef>
              <a:buFont typeface="Times New Roman" pitchFamily="16" charset="0"/>
              <a:buNone/>
              <a:defRPr/>
            </a:pPr>
            <a:r>
              <a:rPr lang="en-US" sz="1800" b="1" smtClean="0">
                <a:latin typeface="+mn-lt" charset="0"/>
                <a:ea typeface="+mn-ea" charset="0"/>
                <a:cs typeface="+mn-ea" charset="0"/>
              </a:rPr>
              <a:t>Information Citation: </a:t>
            </a:r>
          </a:p>
          <a:p>
            <a:pPr eaLnBrk="1" hangingPunct="1">
              <a:spcBef>
                <a:spcPct val="0"/>
              </a:spcBef>
              <a:buFont typeface="Times New Roman" pitchFamily="16" charset="0"/>
              <a:buNone/>
              <a:defRPr/>
            </a:pPr>
            <a:endParaRPr lang="en-US" sz="1800" b="1" smtClean="0">
              <a:latin typeface="+mn-lt" charset="0"/>
              <a:ea typeface="+mn-ea" charset="0"/>
              <a:cs typeface="+mn-ea" charset="0"/>
            </a:endParaRPr>
          </a:p>
          <a:p>
            <a:pPr eaLnBrk="1" hangingPunct="1">
              <a:spcBef>
                <a:spcPct val="0"/>
              </a:spcBef>
              <a:buFont typeface="Times New Roman" pitchFamily="16" charset="0"/>
              <a:buNone/>
              <a:defRPr/>
            </a:pPr>
            <a:r>
              <a:rPr lang="en-US" sz="1800" smtClean="0">
                <a:latin typeface="+mn-lt" charset="0"/>
                <a:ea typeface="+mn-ea" charset="0"/>
                <a:cs typeface="+mn-ea" charset="0"/>
              </a:rPr>
              <a:t>Glenn, A. L., &amp; Raine, A. (2008). The Neurobiology of Psychopathy. </a:t>
            </a:r>
            <a:r>
              <a:rPr lang="en-US" sz="1800" i="1" smtClean="0">
                <a:latin typeface="+mn-lt" charset="0"/>
                <a:ea typeface="+mn-ea" charset="0"/>
                <a:cs typeface="+mn-ea" charset="0"/>
              </a:rPr>
              <a:t>Psychiatric Clinics of North America</a:t>
            </a:r>
            <a:r>
              <a:rPr lang="en-US" sz="1800" smtClean="0">
                <a:latin typeface="+mn-lt" charset="0"/>
                <a:ea typeface="+mn-ea" charset="0"/>
                <a:cs typeface="+mn-ea" charset="0"/>
              </a:rPr>
              <a:t>, 31, 463-475. </a:t>
            </a:r>
          </a:p>
          <a:p>
            <a:pPr eaLnBrk="1" hangingPunct="1">
              <a:spcBef>
                <a:spcPct val="0"/>
              </a:spcBef>
              <a:buFont typeface="Times New Roman" pitchFamily="16" charset="0"/>
              <a:buNone/>
              <a:defRPr/>
            </a:pPr>
            <a:endParaRPr lang="en-US" sz="1800" smtClean="0">
              <a:latin typeface="+mn-lt" charset="0"/>
              <a:ea typeface="+mn-ea" charset="0"/>
              <a:cs typeface="+mn-ea" charset="0"/>
            </a:endParaRPr>
          </a:p>
        </p:txBody>
      </p:sp>
      <p:sp>
        <p:nvSpPr>
          <p:cNvPr id="53253"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p>
            <a:pPr hangingPunct="1">
              <a:lnSpc>
                <a:spcPct val="100000"/>
              </a:lnSpc>
            </a:pPr>
            <a:fld id="{6AF64CBF-7C4D-C642-BA11-4B6D92AE846D}" type="slidenum">
              <a:rPr lang="en-US">
                <a:solidFill>
                  <a:srgbClr val="000000"/>
                </a:solidFill>
                <a:latin typeface="Calibri" charset="0"/>
              </a:rPr>
              <a:pPr hangingPunct="1">
                <a:lnSpc>
                  <a:spcPct val="100000"/>
                </a:lnSpc>
              </a:pPr>
              <a:t>75</a:t>
            </a:fld>
            <a:endParaRPr lang="en-US">
              <a:solidFill>
                <a:srgbClr val="000000"/>
              </a:solidFill>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3900" algn="l"/>
                <a:tab pos="1447800" algn="l"/>
                <a:tab pos="2171700" algn="l"/>
                <a:tab pos="2895600" algn="l"/>
              </a:tabLst>
              <a:defRPr>
                <a:solidFill>
                  <a:schemeClr val="tx1"/>
                </a:solidFill>
                <a:latin typeface="Arial" charset="0"/>
                <a:ea typeface="ＭＳ Ｐゴシック" charset="0"/>
                <a:cs typeface="Arial" charset="0"/>
              </a:defRPr>
            </a:lvl1pPr>
            <a:lvl2pPr eaLnBrk="0">
              <a:tabLst>
                <a:tab pos="723900" algn="l"/>
                <a:tab pos="1447800" algn="l"/>
                <a:tab pos="2171700" algn="l"/>
                <a:tab pos="2895600" algn="l"/>
              </a:tabLst>
              <a:defRPr>
                <a:solidFill>
                  <a:schemeClr val="tx1"/>
                </a:solidFill>
                <a:latin typeface="Arial" charset="0"/>
                <a:ea typeface="Arial" charset="0"/>
                <a:cs typeface="Arial" charset="0"/>
              </a:defRPr>
            </a:lvl2pPr>
            <a:lvl3pPr eaLnBrk="0">
              <a:tabLst>
                <a:tab pos="723900" algn="l"/>
                <a:tab pos="1447800" algn="l"/>
                <a:tab pos="2171700" algn="l"/>
                <a:tab pos="2895600" algn="l"/>
              </a:tabLst>
              <a:defRPr>
                <a:solidFill>
                  <a:schemeClr val="tx1"/>
                </a:solidFill>
                <a:latin typeface="Arial" charset="0"/>
                <a:ea typeface="Arial" charset="0"/>
                <a:cs typeface="Arial" charset="0"/>
              </a:defRPr>
            </a:lvl3pPr>
            <a:lvl4pPr eaLnBrk="0">
              <a:tabLst>
                <a:tab pos="723900" algn="l"/>
                <a:tab pos="1447800" algn="l"/>
                <a:tab pos="2171700" algn="l"/>
                <a:tab pos="2895600" algn="l"/>
              </a:tabLst>
              <a:defRPr>
                <a:solidFill>
                  <a:schemeClr val="tx1"/>
                </a:solidFill>
                <a:latin typeface="Arial" charset="0"/>
                <a:ea typeface="Arial" charset="0"/>
                <a:cs typeface="Arial" charset="0"/>
              </a:defRPr>
            </a:lvl4pPr>
            <a:lvl5pPr eaLnBrk="0">
              <a:tabLst>
                <a:tab pos="723900" algn="l"/>
                <a:tab pos="1447800" algn="l"/>
                <a:tab pos="2171700" algn="l"/>
                <a:tab pos="2895600" algn="l"/>
              </a:tabLst>
              <a:defRPr>
                <a:solidFill>
                  <a:schemeClr val="tx1"/>
                </a:solidFill>
                <a:latin typeface="Arial" charset="0"/>
                <a:ea typeface="Arial" charset="0"/>
                <a:cs typeface="Arial" charset="0"/>
              </a:defRPr>
            </a:lvl5pPr>
            <a:lvl6pPr marL="25146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6pPr>
            <a:lvl7pPr marL="29718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7pPr>
            <a:lvl8pPr marL="34290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8pPr>
            <a:lvl9pPr marL="38862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9pPr>
          </a:lstStyle>
          <a:p>
            <a:pPr eaLnBrk="1">
              <a:defRPr/>
            </a:pPr>
            <a:fld id="{40C76079-C2ED-1743-97DA-8F8C41BF113C}" type="slidenum">
              <a:rPr lang="en-US" smtClean="0">
                <a:solidFill>
                  <a:srgbClr val="000000"/>
                </a:solidFill>
                <a:latin typeface="Times New Roman" charset="0"/>
              </a:rPr>
              <a:pPr eaLnBrk="1">
                <a:defRPr/>
              </a:pPr>
              <a:t>76</a:t>
            </a:fld>
            <a:endParaRPr lang="en-US" smtClean="0">
              <a:solidFill>
                <a:srgbClr val="000000"/>
              </a:solidFill>
              <a:latin typeface="Times New Roman" charset="0"/>
            </a:endParaRPr>
          </a:p>
        </p:txBody>
      </p:sp>
      <p:sp>
        <p:nvSpPr>
          <p:cNvPr id="57347"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Text Box 2"/>
          <p:cNvSpPr txBox="1">
            <a:spLocks noGrp="1" noChangeArrowheads="1"/>
          </p:cNvSpPr>
          <p:nvPr>
            <p:ph type="body" idx="1"/>
          </p:nvPr>
        </p:nvSpPr>
        <p:spPr>
          <a:xfrm>
            <a:off x="0" y="0"/>
            <a:ext cx="1588" cy="158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hangingPunct="1">
              <a:spcBef>
                <a:spcPct val="0"/>
              </a:spcBef>
              <a:buFont typeface="Times New Roman" pitchFamily="16" charset="0"/>
              <a:buNone/>
              <a:defRPr/>
            </a:pPr>
            <a:r>
              <a:rPr lang="en-US" sz="1800" b="1" smtClean="0">
                <a:latin typeface="+mn-lt" charset="0"/>
                <a:ea typeface="+mn-ea" charset="0"/>
                <a:cs typeface="+mn-ea" charset="0"/>
              </a:rPr>
              <a:t>Background Picture Citation</a:t>
            </a:r>
            <a:r>
              <a:rPr lang="en-US" sz="1800" smtClean="0">
                <a:latin typeface="+mn-lt" charset="0"/>
                <a:ea typeface="+mn-ea" charset="0"/>
                <a:cs typeface="+mn-ea" charset="0"/>
              </a:rPr>
              <a:t>: http://philosophyandpolity.files.wordpress.com/2011/04/synapse.jpg</a:t>
            </a:r>
          </a:p>
          <a:p>
            <a:pPr eaLnBrk="1" hangingPunct="1">
              <a:spcBef>
                <a:spcPct val="0"/>
              </a:spcBef>
              <a:buFont typeface="Times New Roman" pitchFamily="16" charset="0"/>
              <a:buNone/>
              <a:defRPr/>
            </a:pPr>
            <a:endParaRPr lang="en-US" sz="1800" smtClean="0">
              <a:latin typeface="+mn-lt" charset="0"/>
              <a:ea typeface="+mn-ea" charset="0"/>
              <a:cs typeface="+mn-ea" charset="0"/>
            </a:endParaRPr>
          </a:p>
          <a:p>
            <a:pPr eaLnBrk="1" hangingPunct="1">
              <a:spcBef>
                <a:spcPct val="0"/>
              </a:spcBef>
              <a:buFont typeface="Times New Roman" pitchFamily="16" charset="0"/>
              <a:buNone/>
              <a:defRPr/>
            </a:pPr>
            <a:r>
              <a:rPr lang="en-US" sz="1800" b="1" smtClean="0">
                <a:latin typeface="+mn-lt" charset="0"/>
                <a:ea typeface="+mn-ea" charset="0"/>
                <a:cs typeface="+mn-ea" charset="0"/>
              </a:rPr>
              <a:t>Serotonin Citation</a:t>
            </a:r>
            <a:r>
              <a:rPr lang="en-US" sz="1800" smtClean="0">
                <a:latin typeface="+mn-lt" charset="0"/>
                <a:ea typeface="+mn-ea" charset="0"/>
                <a:cs typeface="+mn-ea" charset="0"/>
              </a:rPr>
              <a:t>: </a:t>
            </a:r>
          </a:p>
          <a:p>
            <a:pPr eaLnBrk="1" hangingPunct="1">
              <a:spcBef>
                <a:spcPct val="0"/>
              </a:spcBef>
              <a:buFont typeface="Times New Roman" pitchFamily="16" charset="0"/>
              <a:buNone/>
              <a:defRPr/>
            </a:pPr>
            <a:endParaRPr lang="en-US" sz="1800" smtClean="0">
              <a:latin typeface="+mn-lt" charset="0"/>
              <a:ea typeface="+mn-ea" charset="0"/>
              <a:cs typeface="+mn-ea" charset="0"/>
            </a:endParaRPr>
          </a:p>
          <a:p>
            <a:pPr eaLnBrk="1" hangingPunct="1">
              <a:spcBef>
                <a:spcPct val="0"/>
              </a:spcBef>
              <a:buFont typeface="Times New Roman" pitchFamily="16" charset="0"/>
              <a:buNone/>
              <a:defRPr/>
            </a:pPr>
            <a:r>
              <a:rPr lang="en-US" sz="1800" smtClean="0">
                <a:latin typeface="+mn-lt" charset="0"/>
                <a:ea typeface="+mn-ea" charset="0"/>
                <a:cs typeface="+mn-ea" charset="0"/>
              </a:rPr>
              <a:t>Moll, J., De Oliveira-Souza, R., Zahn, R. (2008). The Neural Basis of Moral Cognition: sentiments, concepts, and values. </a:t>
            </a:r>
            <a:r>
              <a:rPr lang="en-US" sz="1800" i="1" smtClean="0">
                <a:latin typeface="+mn-lt" charset="0"/>
                <a:ea typeface="+mn-ea" charset="0"/>
                <a:cs typeface="+mn-ea" charset="0"/>
              </a:rPr>
              <a:t>Annals of the New York Academy of Sciences</a:t>
            </a:r>
            <a:r>
              <a:rPr lang="en-US" sz="1800" smtClean="0">
                <a:latin typeface="+mn-lt" charset="0"/>
                <a:ea typeface="+mn-ea" charset="0"/>
                <a:cs typeface="+mn-ea" charset="0"/>
              </a:rPr>
              <a:t>, 1124 (1).</a:t>
            </a:r>
          </a:p>
          <a:p>
            <a:pPr eaLnBrk="1" hangingPunct="1">
              <a:spcBef>
                <a:spcPct val="0"/>
              </a:spcBef>
              <a:buFont typeface="Times New Roman" pitchFamily="16" charset="0"/>
              <a:buNone/>
              <a:defRPr/>
            </a:pPr>
            <a:endParaRPr lang="en-US" sz="1800" smtClean="0">
              <a:latin typeface="+mn-lt" charset="0"/>
              <a:ea typeface="+mn-ea" charset="0"/>
              <a:cs typeface="+mn-ea" charset="0"/>
            </a:endParaRPr>
          </a:p>
          <a:p>
            <a:pPr eaLnBrk="1" hangingPunct="1">
              <a:spcBef>
                <a:spcPct val="0"/>
              </a:spcBef>
              <a:buFont typeface="Times New Roman" pitchFamily="16" charset="0"/>
              <a:buNone/>
              <a:defRPr/>
            </a:pPr>
            <a:r>
              <a:rPr lang="en-US" sz="1800" b="1" smtClean="0">
                <a:latin typeface="+mn-lt" charset="0"/>
                <a:ea typeface="+mn-ea" charset="0"/>
                <a:cs typeface="+mn-ea" charset="0"/>
              </a:rPr>
              <a:t>Dopamine Citation</a:t>
            </a:r>
            <a:r>
              <a:rPr lang="en-US" sz="1800" smtClean="0">
                <a:latin typeface="+mn-lt" charset="0"/>
                <a:ea typeface="+mn-ea" charset="0"/>
                <a:cs typeface="+mn-ea" charset="0"/>
              </a:rPr>
              <a:t>: </a:t>
            </a:r>
          </a:p>
          <a:p>
            <a:pPr eaLnBrk="1" hangingPunct="1">
              <a:spcBef>
                <a:spcPct val="0"/>
              </a:spcBef>
              <a:buFont typeface="Times New Roman" pitchFamily="16" charset="0"/>
              <a:buNone/>
              <a:defRPr/>
            </a:pPr>
            <a:endParaRPr lang="en-US" sz="1800" smtClean="0">
              <a:latin typeface="+mn-lt" charset="0"/>
              <a:ea typeface="+mn-ea" charset="0"/>
              <a:cs typeface="+mn-ea" charset="0"/>
            </a:endParaRPr>
          </a:p>
          <a:p>
            <a:pPr eaLnBrk="1" hangingPunct="1">
              <a:spcBef>
                <a:spcPct val="0"/>
              </a:spcBef>
              <a:buFont typeface="Times New Roman" pitchFamily="16" charset="0"/>
              <a:buNone/>
              <a:defRPr/>
            </a:pPr>
            <a:r>
              <a:rPr lang="en-US" sz="1800" smtClean="0">
                <a:latin typeface="+mn-lt" charset="0"/>
                <a:ea typeface="+mn-ea" charset="0"/>
                <a:cs typeface="+mn-ea" charset="0"/>
              </a:rPr>
              <a:t>Schneider, D., &amp; Nussbaum, D. (2007). Can the mad be bad?. </a:t>
            </a:r>
            <a:r>
              <a:rPr lang="en-US" sz="1800" i="1" smtClean="0">
                <a:latin typeface="+mn-lt" charset="0"/>
                <a:ea typeface="+mn-ea" charset="0"/>
                <a:cs typeface="+mn-ea" charset="0"/>
              </a:rPr>
              <a:t>The Criminal Law Quarterly</a:t>
            </a:r>
            <a:r>
              <a:rPr lang="en-US" sz="1800" smtClean="0">
                <a:latin typeface="+mn-lt" charset="0"/>
                <a:ea typeface="+mn-ea" charset="0"/>
                <a:cs typeface="+mn-ea" charset="0"/>
              </a:rPr>
              <a:t>, 53. 206-226. </a:t>
            </a:r>
          </a:p>
          <a:p>
            <a:pPr eaLnBrk="1" hangingPunct="1">
              <a:spcBef>
                <a:spcPct val="0"/>
              </a:spcBef>
              <a:buFont typeface="Times New Roman" pitchFamily="16" charset="0"/>
              <a:buNone/>
              <a:defRPr/>
            </a:pPr>
            <a:endParaRPr lang="en-US" sz="1800" smtClean="0">
              <a:latin typeface="+mn-lt" charset="0"/>
              <a:ea typeface="+mn-ea" charset="0"/>
              <a:cs typeface="+mn-ea" charset="0"/>
            </a:endParaRPr>
          </a:p>
          <a:p>
            <a:pPr eaLnBrk="1" hangingPunct="1">
              <a:spcBef>
                <a:spcPct val="0"/>
              </a:spcBef>
              <a:buFont typeface="Times New Roman" pitchFamily="16" charset="0"/>
              <a:buNone/>
              <a:defRPr/>
            </a:pPr>
            <a:r>
              <a:rPr lang="en-US" sz="1800" smtClean="0">
                <a:latin typeface="+mn-lt" charset="0"/>
                <a:ea typeface="+mn-ea" charset="0"/>
                <a:cs typeface="+mn-ea" charset="0"/>
              </a:rPr>
              <a:t>Fallon, H. J. (2006). Neuroanatomical Background to Understanding the Brain of the Young Psychopath. </a:t>
            </a:r>
            <a:r>
              <a:rPr lang="en-US" sz="1800" i="1" smtClean="0">
                <a:latin typeface="+mn-lt" charset="0"/>
                <a:ea typeface="+mn-ea" charset="0"/>
                <a:cs typeface="+mn-ea" charset="0"/>
              </a:rPr>
              <a:t>Ohio State Journal of Criminal Law, 3 </a:t>
            </a:r>
            <a:r>
              <a:rPr lang="en-US" sz="1800" smtClean="0">
                <a:latin typeface="+mn-lt" charset="0"/>
                <a:ea typeface="+mn-ea" charset="0"/>
                <a:cs typeface="+mn-ea" charset="0"/>
              </a:rPr>
              <a:t>(341). 341-367. </a:t>
            </a:r>
          </a:p>
          <a:p>
            <a:pPr eaLnBrk="1" hangingPunct="1">
              <a:spcBef>
                <a:spcPct val="0"/>
              </a:spcBef>
              <a:buFont typeface="Times New Roman" pitchFamily="16" charset="0"/>
              <a:buNone/>
              <a:defRPr/>
            </a:pPr>
            <a:endParaRPr lang="en-US" sz="1800" smtClean="0">
              <a:latin typeface="+mn-lt" charset="0"/>
              <a:ea typeface="+mn-ea" charset="0"/>
              <a:cs typeface="+mn-ea" charset="0"/>
            </a:endParaRPr>
          </a:p>
          <a:p>
            <a:pPr eaLnBrk="1" hangingPunct="1">
              <a:spcBef>
                <a:spcPct val="0"/>
              </a:spcBef>
              <a:buFont typeface="Times New Roman" pitchFamily="16" charset="0"/>
              <a:buNone/>
              <a:defRPr/>
            </a:pPr>
            <a:endParaRPr lang="en-US" sz="1800" smtClean="0">
              <a:latin typeface="+mn-lt" charset="0"/>
              <a:ea typeface="+mn-ea" charset="0"/>
              <a:cs typeface="+mn-ea" charset="0"/>
            </a:endParaRPr>
          </a:p>
        </p:txBody>
      </p:sp>
      <p:sp>
        <p:nvSpPr>
          <p:cNvPr id="57349"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p>
            <a:pPr hangingPunct="1">
              <a:lnSpc>
                <a:spcPct val="100000"/>
              </a:lnSpc>
            </a:pPr>
            <a:fld id="{AD5D6A2A-7C73-BE47-86BD-B93353D984EC}" type="slidenum">
              <a:rPr lang="en-US">
                <a:solidFill>
                  <a:srgbClr val="000000"/>
                </a:solidFill>
                <a:latin typeface="Calibri" charset="0"/>
              </a:rPr>
              <a:pPr hangingPunct="1">
                <a:lnSpc>
                  <a:spcPct val="100000"/>
                </a:lnSpc>
              </a:pPr>
              <a:t>76</a:t>
            </a:fld>
            <a:endParaRPr lang="en-US">
              <a:solidFill>
                <a:srgbClr val="000000"/>
              </a:solidFill>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3900" algn="l"/>
                <a:tab pos="1447800" algn="l"/>
                <a:tab pos="2171700" algn="l"/>
                <a:tab pos="2895600" algn="l"/>
              </a:tabLst>
              <a:defRPr>
                <a:solidFill>
                  <a:schemeClr val="tx1"/>
                </a:solidFill>
                <a:latin typeface="Arial" charset="0"/>
                <a:ea typeface="ＭＳ Ｐゴシック" charset="0"/>
                <a:cs typeface="Arial" charset="0"/>
              </a:defRPr>
            </a:lvl1pPr>
            <a:lvl2pPr eaLnBrk="0">
              <a:tabLst>
                <a:tab pos="723900" algn="l"/>
                <a:tab pos="1447800" algn="l"/>
                <a:tab pos="2171700" algn="l"/>
                <a:tab pos="2895600" algn="l"/>
              </a:tabLst>
              <a:defRPr>
                <a:solidFill>
                  <a:schemeClr val="tx1"/>
                </a:solidFill>
                <a:latin typeface="Arial" charset="0"/>
                <a:ea typeface="Arial" charset="0"/>
                <a:cs typeface="Arial" charset="0"/>
              </a:defRPr>
            </a:lvl2pPr>
            <a:lvl3pPr eaLnBrk="0">
              <a:tabLst>
                <a:tab pos="723900" algn="l"/>
                <a:tab pos="1447800" algn="l"/>
                <a:tab pos="2171700" algn="l"/>
                <a:tab pos="2895600" algn="l"/>
              </a:tabLst>
              <a:defRPr>
                <a:solidFill>
                  <a:schemeClr val="tx1"/>
                </a:solidFill>
                <a:latin typeface="Arial" charset="0"/>
                <a:ea typeface="Arial" charset="0"/>
                <a:cs typeface="Arial" charset="0"/>
              </a:defRPr>
            </a:lvl3pPr>
            <a:lvl4pPr eaLnBrk="0">
              <a:tabLst>
                <a:tab pos="723900" algn="l"/>
                <a:tab pos="1447800" algn="l"/>
                <a:tab pos="2171700" algn="l"/>
                <a:tab pos="2895600" algn="l"/>
              </a:tabLst>
              <a:defRPr>
                <a:solidFill>
                  <a:schemeClr val="tx1"/>
                </a:solidFill>
                <a:latin typeface="Arial" charset="0"/>
                <a:ea typeface="Arial" charset="0"/>
                <a:cs typeface="Arial" charset="0"/>
              </a:defRPr>
            </a:lvl4pPr>
            <a:lvl5pPr eaLnBrk="0">
              <a:tabLst>
                <a:tab pos="723900" algn="l"/>
                <a:tab pos="1447800" algn="l"/>
                <a:tab pos="2171700" algn="l"/>
                <a:tab pos="2895600" algn="l"/>
              </a:tabLst>
              <a:defRPr>
                <a:solidFill>
                  <a:schemeClr val="tx1"/>
                </a:solidFill>
                <a:latin typeface="Arial" charset="0"/>
                <a:ea typeface="Arial" charset="0"/>
                <a:cs typeface="Arial" charset="0"/>
              </a:defRPr>
            </a:lvl5pPr>
            <a:lvl6pPr marL="25146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6pPr>
            <a:lvl7pPr marL="29718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7pPr>
            <a:lvl8pPr marL="34290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8pPr>
            <a:lvl9pPr marL="38862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9pPr>
          </a:lstStyle>
          <a:p>
            <a:pPr eaLnBrk="1">
              <a:defRPr/>
            </a:pPr>
            <a:fld id="{EE377EE3-D1DB-814A-8A37-AE0ABA50209C}" type="slidenum">
              <a:rPr lang="en-US" smtClean="0">
                <a:solidFill>
                  <a:srgbClr val="000000"/>
                </a:solidFill>
                <a:latin typeface="Times New Roman" charset="0"/>
              </a:rPr>
              <a:pPr eaLnBrk="1">
                <a:defRPr/>
              </a:pPr>
              <a:t>77</a:t>
            </a:fld>
            <a:endParaRPr lang="en-US" smtClean="0">
              <a:solidFill>
                <a:srgbClr val="000000"/>
              </a:solidFill>
              <a:latin typeface="Times New Roman" charset="0"/>
            </a:endParaRPr>
          </a:p>
        </p:txBody>
      </p:sp>
      <p:sp>
        <p:nvSpPr>
          <p:cNvPr id="59395"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Text Box 2"/>
          <p:cNvSpPr>
            <a:spLocks noGrp="1" noChangeArrowheads="1"/>
          </p:cNvSpPr>
          <p:nvPr>
            <p:ph type="body" idx="1"/>
          </p:nvPr>
        </p:nvSpPr>
        <p:spPr>
          <a:xfrm>
            <a:off x="0" y="0"/>
            <a:ext cx="1588" cy="15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hangingPunct="1">
              <a:spcBef>
                <a:spcPct val="0"/>
              </a:spcBef>
            </a:pPr>
            <a:r>
              <a:rPr lang="en-US" sz="1800" b="1">
                <a:latin typeface="Calibri" charset="0"/>
              </a:rPr>
              <a:t>Background Citation</a:t>
            </a:r>
            <a:r>
              <a:rPr lang="en-US" sz="1800">
                <a:latin typeface="Calibri" charset="0"/>
              </a:rPr>
              <a:t>: http://www.sciencephoto.com/media/307730/enlarge</a:t>
            </a:r>
          </a:p>
          <a:p>
            <a:pPr eaLnBrk="1" hangingPunct="1">
              <a:spcBef>
                <a:spcPct val="0"/>
              </a:spcBef>
            </a:pPr>
            <a:endParaRPr lang="en-US" sz="1800">
              <a:latin typeface="Calibri" charset="0"/>
            </a:endParaRPr>
          </a:p>
          <a:p>
            <a:pPr eaLnBrk="1" hangingPunct="1">
              <a:spcBef>
                <a:spcPct val="0"/>
              </a:spcBef>
            </a:pPr>
            <a:r>
              <a:rPr lang="en-US" sz="1800" b="1">
                <a:latin typeface="Calibri" charset="0"/>
              </a:rPr>
              <a:t>GABA Citations</a:t>
            </a:r>
            <a:r>
              <a:rPr lang="en-US" sz="1800">
                <a:latin typeface="Calibri" charset="0"/>
              </a:rPr>
              <a:t>: </a:t>
            </a:r>
          </a:p>
          <a:p>
            <a:pPr eaLnBrk="1" hangingPunct="1">
              <a:spcBef>
                <a:spcPct val="0"/>
              </a:spcBef>
            </a:pPr>
            <a:endParaRPr lang="en-US" sz="1800">
              <a:latin typeface="Calibri" charset="0"/>
            </a:endParaRPr>
          </a:p>
          <a:p>
            <a:pPr eaLnBrk="1" hangingPunct="1">
              <a:spcBef>
                <a:spcPct val="0"/>
              </a:spcBef>
            </a:pPr>
            <a:r>
              <a:rPr lang="en-US">
                <a:latin typeface="Calibri" charset="0"/>
              </a:rPr>
              <a:t>Clement, J., Simler, S., Ciesielski, L., Mandel, P., Cabib, S., Puglisi-Allegra, S. (1987). Age-dependent changes of brain GABA levels, turnover rates and shock-induced aggressive behavior in inbred strains of mice. </a:t>
            </a:r>
            <a:r>
              <a:rPr lang="en-US" i="1">
                <a:latin typeface="Calibri" charset="0"/>
              </a:rPr>
              <a:t>Pharmacology of Biochemical Behaviour, 26</a:t>
            </a:r>
            <a:r>
              <a:rPr lang="en-US">
                <a:latin typeface="Calibri" charset="0"/>
              </a:rPr>
              <a:t>, 83–88. </a:t>
            </a:r>
          </a:p>
          <a:p>
            <a:pPr eaLnBrk="1" hangingPunct="1">
              <a:spcBef>
                <a:spcPct val="0"/>
              </a:spcBef>
            </a:pPr>
            <a:endParaRPr lang="en-US">
              <a:latin typeface="Calibri" charset="0"/>
            </a:endParaRPr>
          </a:p>
          <a:p>
            <a:pPr eaLnBrk="1" hangingPunct="1">
              <a:spcBef>
                <a:spcPct val="0"/>
              </a:spcBef>
            </a:pPr>
            <a:r>
              <a:rPr lang="en-US" sz="1800">
                <a:latin typeface="Calibri" charset="0"/>
              </a:rPr>
              <a:t>D</a:t>
            </a:r>
            <a:r>
              <a:rPr lang="en-US">
                <a:latin typeface="Calibri" charset="0"/>
              </a:rPr>
              <a:t>e Almeida, M. R., Ferrari, F. P., Parmigiani, S., and Miczek, K. A. (2005). Escalated aggressive behavior: Dopamine, serotonin and GABA. </a:t>
            </a:r>
            <a:r>
              <a:rPr lang="en-US" i="1">
                <a:latin typeface="Calibri" charset="0"/>
              </a:rPr>
              <a:t>European Journal of Pharmacology</a:t>
            </a:r>
            <a:r>
              <a:rPr lang="en-US">
                <a:latin typeface="Calibri" charset="0"/>
              </a:rPr>
              <a:t>, 526, 51–64.</a:t>
            </a:r>
          </a:p>
          <a:p>
            <a:pPr eaLnBrk="1" hangingPunct="1">
              <a:spcBef>
                <a:spcPct val="0"/>
              </a:spcBef>
            </a:pPr>
            <a:endParaRPr lang="en-US">
              <a:latin typeface="Calibri" charset="0"/>
            </a:endParaRPr>
          </a:p>
          <a:p>
            <a:pPr eaLnBrk="1" hangingPunct="1">
              <a:spcBef>
                <a:spcPct val="0"/>
              </a:spcBef>
            </a:pPr>
            <a:r>
              <a:rPr lang="en-US">
                <a:latin typeface="Calibri" charset="0"/>
              </a:rPr>
              <a:t>Nussbaum, David., Honarmand, K., Govoni, R., Kalahani-Bargis, M., Bass, S., Ni, X., LaForge, K., Burden A., Romero, K., Basarke, S., Courbasson, C., &amp; Deamond, W. (2010). An Eight Component Decision-Making Model for Problem Gambling: A Systems Approach to Stimulate Integrative Research. </a:t>
            </a:r>
            <a:r>
              <a:rPr lang="en-US" i="1">
                <a:latin typeface="Calibri" charset="0"/>
              </a:rPr>
              <a:t>Journal of Gambling Studies</a:t>
            </a:r>
            <a:r>
              <a:rPr lang="en-US">
                <a:latin typeface="Calibri" charset="0"/>
              </a:rPr>
              <a:t>. </a:t>
            </a:r>
          </a:p>
        </p:txBody>
      </p:sp>
      <p:sp>
        <p:nvSpPr>
          <p:cNvPr id="59397"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p>
            <a:pPr hangingPunct="1">
              <a:lnSpc>
                <a:spcPct val="100000"/>
              </a:lnSpc>
            </a:pPr>
            <a:fld id="{C5D8EB00-90B9-FE46-A8F5-BBC29AE38217}" type="slidenum">
              <a:rPr lang="en-US">
                <a:solidFill>
                  <a:srgbClr val="000000"/>
                </a:solidFill>
                <a:latin typeface="Calibri" charset="0"/>
              </a:rPr>
              <a:pPr hangingPunct="1">
                <a:lnSpc>
                  <a:spcPct val="100000"/>
                </a:lnSpc>
              </a:pPr>
              <a:t>77</a:t>
            </a:fld>
            <a:endParaRPr lang="en-US">
              <a:solidFill>
                <a:srgbClr val="000000"/>
              </a:solidFill>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3900" algn="l"/>
                <a:tab pos="1447800" algn="l"/>
                <a:tab pos="2171700" algn="l"/>
                <a:tab pos="2895600" algn="l"/>
              </a:tabLst>
              <a:defRPr>
                <a:solidFill>
                  <a:schemeClr val="tx1"/>
                </a:solidFill>
                <a:latin typeface="Arial" charset="0"/>
                <a:ea typeface="ＭＳ Ｐゴシック" charset="0"/>
                <a:cs typeface="Arial" charset="0"/>
              </a:defRPr>
            </a:lvl1pPr>
            <a:lvl2pPr eaLnBrk="0">
              <a:tabLst>
                <a:tab pos="723900" algn="l"/>
                <a:tab pos="1447800" algn="l"/>
                <a:tab pos="2171700" algn="l"/>
                <a:tab pos="2895600" algn="l"/>
              </a:tabLst>
              <a:defRPr>
                <a:solidFill>
                  <a:schemeClr val="tx1"/>
                </a:solidFill>
                <a:latin typeface="Arial" charset="0"/>
                <a:ea typeface="Arial" charset="0"/>
                <a:cs typeface="Arial" charset="0"/>
              </a:defRPr>
            </a:lvl2pPr>
            <a:lvl3pPr eaLnBrk="0">
              <a:tabLst>
                <a:tab pos="723900" algn="l"/>
                <a:tab pos="1447800" algn="l"/>
                <a:tab pos="2171700" algn="l"/>
                <a:tab pos="2895600" algn="l"/>
              </a:tabLst>
              <a:defRPr>
                <a:solidFill>
                  <a:schemeClr val="tx1"/>
                </a:solidFill>
                <a:latin typeface="Arial" charset="0"/>
                <a:ea typeface="Arial" charset="0"/>
                <a:cs typeface="Arial" charset="0"/>
              </a:defRPr>
            </a:lvl3pPr>
            <a:lvl4pPr eaLnBrk="0">
              <a:tabLst>
                <a:tab pos="723900" algn="l"/>
                <a:tab pos="1447800" algn="l"/>
                <a:tab pos="2171700" algn="l"/>
                <a:tab pos="2895600" algn="l"/>
              </a:tabLst>
              <a:defRPr>
                <a:solidFill>
                  <a:schemeClr val="tx1"/>
                </a:solidFill>
                <a:latin typeface="Arial" charset="0"/>
                <a:ea typeface="Arial" charset="0"/>
                <a:cs typeface="Arial" charset="0"/>
              </a:defRPr>
            </a:lvl4pPr>
            <a:lvl5pPr eaLnBrk="0">
              <a:tabLst>
                <a:tab pos="723900" algn="l"/>
                <a:tab pos="1447800" algn="l"/>
                <a:tab pos="2171700" algn="l"/>
                <a:tab pos="2895600" algn="l"/>
              </a:tabLst>
              <a:defRPr>
                <a:solidFill>
                  <a:schemeClr val="tx1"/>
                </a:solidFill>
                <a:latin typeface="Arial" charset="0"/>
                <a:ea typeface="Arial" charset="0"/>
                <a:cs typeface="Arial" charset="0"/>
              </a:defRPr>
            </a:lvl5pPr>
            <a:lvl6pPr marL="25146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6pPr>
            <a:lvl7pPr marL="29718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7pPr>
            <a:lvl8pPr marL="34290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8pPr>
            <a:lvl9pPr marL="38862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9pPr>
          </a:lstStyle>
          <a:p>
            <a:pPr eaLnBrk="1">
              <a:defRPr/>
            </a:pPr>
            <a:fld id="{DD13383B-27E8-5948-A428-D84B315C5337}" type="slidenum">
              <a:rPr lang="en-US" smtClean="0">
                <a:solidFill>
                  <a:srgbClr val="000000"/>
                </a:solidFill>
                <a:latin typeface="Times New Roman" charset="0"/>
              </a:rPr>
              <a:pPr eaLnBrk="1">
                <a:defRPr/>
              </a:pPr>
              <a:t>78</a:t>
            </a:fld>
            <a:endParaRPr lang="en-US" smtClean="0">
              <a:solidFill>
                <a:srgbClr val="000000"/>
              </a:solidFill>
              <a:latin typeface="Times New Roman" charset="0"/>
            </a:endParaRPr>
          </a:p>
        </p:txBody>
      </p:sp>
      <p:sp>
        <p:nvSpPr>
          <p:cNvPr id="61443"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Text Box 2"/>
          <p:cNvSpPr>
            <a:spLocks noGrp="1" noChangeArrowheads="1"/>
          </p:cNvSpPr>
          <p:nvPr>
            <p:ph type="body" idx="1"/>
          </p:nvPr>
        </p:nvSpPr>
        <p:spPr>
          <a:xfrm>
            <a:off x="0" y="0"/>
            <a:ext cx="1588" cy="15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hangingPunct="1">
              <a:spcBef>
                <a:spcPct val="0"/>
              </a:spcBef>
            </a:pPr>
            <a:r>
              <a:rPr lang="en-US" sz="1800" b="1">
                <a:latin typeface="Calibri" charset="0"/>
              </a:rPr>
              <a:t>Background Citation</a:t>
            </a:r>
            <a:r>
              <a:rPr lang="en-US" sz="1800">
                <a:latin typeface="Calibri" charset="0"/>
              </a:rPr>
              <a:t>: http://www.guidenseek.com/synapse-care.html</a:t>
            </a:r>
          </a:p>
          <a:p>
            <a:pPr eaLnBrk="1" hangingPunct="1">
              <a:spcBef>
                <a:spcPct val="0"/>
              </a:spcBef>
            </a:pPr>
            <a:endParaRPr lang="en-US" sz="1800">
              <a:latin typeface="Calibri" charset="0"/>
            </a:endParaRPr>
          </a:p>
          <a:p>
            <a:pPr eaLnBrk="1" hangingPunct="1">
              <a:spcBef>
                <a:spcPct val="0"/>
              </a:spcBef>
            </a:pPr>
            <a:r>
              <a:rPr lang="en-US" sz="1800" b="1">
                <a:latin typeface="Calibri" charset="0"/>
              </a:rPr>
              <a:t>Glutamate Citation: </a:t>
            </a:r>
          </a:p>
          <a:p>
            <a:pPr eaLnBrk="1" hangingPunct="1">
              <a:spcBef>
                <a:spcPct val="0"/>
              </a:spcBef>
            </a:pPr>
            <a:endParaRPr lang="en-US" sz="1800" b="1">
              <a:latin typeface="Calibri" charset="0"/>
            </a:endParaRPr>
          </a:p>
          <a:p>
            <a:pPr eaLnBrk="1" hangingPunct="1">
              <a:spcBef>
                <a:spcPct val="0"/>
              </a:spcBef>
            </a:pPr>
            <a:r>
              <a:rPr lang="en-US">
                <a:latin typeface="Calibri" charset="0"/>
              </a:rPr>
              <a:t>Navarro, J. F., de Castro, V., and Martín-López, M. (2009). Behavioural profile of selective ligands for mGlu7 and mGlu8 glutamate receptors in agonistic encounters between mice. </a:t>
            </a:r>
            <a:r>
              <a:rPr lang="en-US" i="1">
                <a:latin typeface="Calibri" charset="0"/>
              </a:rPr>
              <a:t>Psicothema</a:t>
            </a:r>
            <a:r>
              <a:rPr lang="en-US">
                <a:latin typeface="Calibri" charset="0"/>
              </a:rPr>
              <a:t>, 21 (3), 475-479. </a:t>
            </a:r>
          </a:p>
          <a:p>
            <a:pPr eaLnBrk="1" hangingPunct="1">
              <a:spcBef>
                <a:spcPct val="0"/>
              </a:spcBef>
            </a:pPr>
            <a:endParaRPr lang="en-US">
              <a:latin typeface="Calibri" charset="0"/>
            </a:endParaRPr>
          </a:p>
          <a:p>
            <a:pPr eaLnBrk="1" hangingPunct="1">
              <a:spcBef>
                <a:spcPct val="0"/>
              </a:spcBef>
            </a:pPr>
            <a:r>
              <a:rPr lang="en-US" sz="1800">
                <a:latin typeface="Calibri" charset="0"/>
              </a:rPr>
              <a:t>Nelson, R. J. (2005). </a:t>
            </a:r>
            <a:r>
              <a:rPr lang="en-US" sz="1800" i="1">
                <a:latin typeface="Calibri" charset="0"/>
              </a:rPr>
              <a:t>Biology of Aggression</a:t>
            </a:r>
            <a:r>
              <a:rPr lang="en-US" sz="1800">
                <a:latin typeface="Calibri" charset="0"/>
              </a:rPr>
              <a:t>. </a:t>
            </a:r>
            <a:r>
              <a:rPr lang="en-US">
                <a:latin typeface="Calibri" charset="0"/>
              </a:rPr>
              <a:t>Oxford University Press. </a:t>
            </a:r>
          </a:p>
          <a:p>
            <a:pPr eaLnBrk="1" hangingPunct="1">
              <a:spcBef>
                <a:spcPct val="0"/>
              </a:spcBef>
            </a:pPr>
            <a:endParaRPr lang="en-US">
              <a:latin typeface="Calibri" charset="0"/>
            </a:endParaRPr>
          </a:p>
          <a:p>
            <a:pPr eaLnBrk="1" hangingPunct="1">
              <a:spcBef>
                <a:spcPct val="0"/>
              </a:spcBef>
            </a:pPr>
            <a:r>
              <a:rPr lang="en-US">
                <a:latin typeface="Calibri" charset="0"/>
              </a:rPr>
              <a:t>Nussbaum, David., Honarmand, K., Govoni, R., Kalahani-Bargis, M., Bass, S., Ni, X., LaForge, K., Burden A., Romero, K., Basarke, S., Courbasson, C., &amp; Deamond, W. (2010). An Eight Component Decision-Making Model for Problem Gambling: A Systems Approach to Stimulate Integrative Research. </a:t>
            </a:r>
            <a:r>
              <a:rPr lang="en-US" i="1">
                <a:latin typeface="Calibri" charset="0"/>
              </a:rPr>
              <a:t>Journal of Gambling Studies</a:t>
            </a:r>
            <a:r>
              <a:rPr lang="en-US">
                <a:latin typeface="Calibri" charset="0"/>
              </a:rPr>
              <a:t>. </a:t>
            </a:r>
          </a:p>
          <a:p>
            <a:pPr eaLnBrk="1" hangingPunct="1">
              <a:spcBef>
                <a:spcPct val="0"/>
              </a:spcBef>
            </a:pPr>
            <a:endParaRPr lang="en-US">
              <a:latin typeface="Calibri" charset="0"/>
            </a:endParaRPr>
          </a:p>
        </p:txBody>
      </p:sp>
      <p:sp>
        <p:nvSpPr>
          <p:cNvPr id="61445"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p>
            <a:pPr hangingPunct="1">
              <a:lnSpc>
                <a:spcPct val="100000"/>
              </a:lnSpc>
            </a:pPr>
            <a:fld id="{E95AE3A8-4C72-D94B-8D7B-2BF0025F5FBB}" type="slidenum">
              <a:rPr lang="en-US">
                <a:solidFill>
                  <a:srgbClr val="000000"/>
                </a:solidFill>
                <a:latin typeface="Calibri" charset="0"/>
              </a:rPr>
              <a:pPr hangingPunct="1">
                <a:lnSpc>
                  <a:spcPct val="100000"/>
                </a:lnSpc>
              </a:pPr>
              <a:t>78</a:t>
            </a:fld>
            <a:endParaRPr lang="en-US">
              <a:solidFill>
                <a:srgbClr val="000000"/>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3900" algn="l"/>
                <a:tab pos="1447800" algn="l"/>
                <a:tab pos="2171700" algn="l"/>
                <a:tab pos="2895600" algn="l"/>
              </a:tabLst>
              <a:defRPr>
                <a:solidFill>
                  <a:schemeClr val="tx1"/>
                </a:solidFill>
                <a:latin typeface="Arial" charset="0"/>
                <a:ea typeface="ＭＳ Ｐゴシック" charset="0"/>
                <a:cs typeface="Arial" charset="0"/>
              </a:defRPr>
            </a:lvl1pPr>
            <a:lvl2pPr eaLnBrk="0">
              <a:tabLst>
                <a:tab pos="723900" algn="l"/>
                <a:tab pos="1447800" algn="l"/>
                <a:tab pos="2171700" algn="l"/>
                <a:tab pos="2895600" algn="l"/>
              </a:tabLst>
              <a:defRPr>
                <a:solidFill>
                  <a:schemeClr val="tx1"/>
                </a:solidFill>
                <a:latin typeface="Arial" charset="0"/>
                <a:ea typeface="Arial" charset="0"/>
                <a:cs typeface="Arial" charset="0"/>
              </a:defRPr>
            </a:lvl2pPr>
            <a:lvl3pPr eaLnBrk="0">
              <a:tabLst>
                <a:tab pos="723900" algn="l"/>
                <a:tab pos="1447800" algn="l"/>
                <a:tab pos="2171700" algn="l"/>
                <a:tab pos="2895600" algn="l"/>
              </a:tabLst>
              <a:defRPr>
                <a:solidFill>
                  <a:schemeClr val="tx1"/>
                </a:solidFill>
                <a:latin typeface="Arial" charset="0"/>
                <a:ea typeface="Arial" charset="0"/>
                <a:cs typeface="Arial" charset="0"/>
              </a:defRPr>
            </a:lvl3pPr>
            <a:lvl4pPr eaLnBrk="0">
              <a:tabLst>
                <a:tab pos="723900" algn="l"/>
                <a:tab pos="1447800" algn="l"/>
                <a:tab pos="2171700" algn="l"/>
                <a:tab pos="2895600" algn="l"/>
              </a:tabLst>
              <a:defRPr>
                <a:solidFill>
                  <a:schemeClr val="tx1"/>
                </a:solidFill>
                <a:latin typeface="Arial" charset="0"/>
                <a:ea typeface="Arial" charset="0"/>
                <a:cs typeface="Arial" charset="0"/>
              </a:defRPr>
            </a:lvl4pPr>
            <a:lvl5pPr eaLnBrk="0">
              <a:tabLst>
                <a:tab pos="723900" algn="l"/>
                <a:tab pos="1447800" algn="l"/>
                <a:tab pos="2171700" algn="l"/>
                <a:tab pos="2895600" algn="l"/>
              </a:tabLst>
              <a:defRPr>
                <a:solidFill>
                  <a:schemeClr val="tx1"/>
                </a:solidFill>
                <a:latin typeface="Arial" charset="0"/>
                <a:ea typeface="Arial" charset="0"/>
                <a:cs typeface="Arial" charset="0"/>
              </a:defRPr>
            </a:lvl5pPr>
            <a:lvl6pPr marL="25146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6pPr>
            <a:lvl7pPr marL="29718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7pPr>
            <a:lvl8pPr marL="34290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8pPr>
            <a:lvl9pPr marL="3886200" indent="-228600" eaLnBrk="0" fontAlgn="base" hangingPunct="0">
              <a:lnSpc>
                <a:spcPct val="124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charset="0"/>
                <a:cs typeface="Arial" charset="0"/>
              </a:defRPr>
            </a:lvl9pPr>
          </a:lstStyle>
          <a:p>
            <a:pPr eaLnBrk="1">
              <a:defRPr/>
            </a:pPr>
            <a:fld id="{49AA7B41-C39A-D847-A95A-90C453E50CE5}" type="slidenum">
              <a:rPr lang="en-US" smtClean="0">
                <a:solidFill>
                  <a:srgbClr val="000000"/>
                </a:solidFill>
                <a:latin typeface="Times New Roman" charset="0"/>
              </a:rPr>
              <a:pPr eaLnBrk="1">
                <a:defRPr/>
              </a:pPr>
              <a:t>79</a:t>
            </a:fld>
            <a:endParaRPr lang="en-US" smtClean="0">
              <a:solidFill>
                <a:srgbClr val="000000"/>
              </a:solidFill>
              <a:latin typeface="Times New Roman" charset="0"/>
            </a:endParaRPr>
          </a:p>
        </p:txBody>
      </p:sp>
      <p:sp>
        <p:nvSpPr>
          <p:cNvPr id="71683"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Text Box 2"/>
          <p:cNvSpPr txBox="1">
            <a:spLocks noGrp="1" noChangeArrowheads="1"/>
          </p:cNvSpPr>
          <p:nvPr>
            <p:ph type="body" idx="1"/>
          </p:nvPr>
        </p:nvSpPr>
        <p:spPr>
          <a:xfrm>
            <a:off x="0" y="0"/>
            <a:ext cx="1588" cy="158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hangingPunct="1">
              <a:spcBef>
                <a:spcPct val="0"/>
              </a:spcBef>
              <a:buFont typeface="Times New Roman" pitchFamily="16" charset="0"/>
              <a:buNone/>
              <a:defRPr/>
            </a:pPr>
            <a:r>
              <a:rPr lang="en-US" sz="1800" b="1" smtClean="0">
                <a:latin typeface="+mn-lt" charset="0"/>
                <a:ea typeface="+mn-ea" charset="0"/>
                <a:cs typeface="+mn-ea" charset="0"/>
              </a:rPr>
              <a:t>Background Citation: </a:t>
            </a:r>
            <a:r>
              <a:rPr lang="en-US" sz="1800" smtClean="0">
                <a:latin typeface="+mn-lt" charset="0"/>
                <a:ea typeface="+mn-ea" charset="0"/>
                <a:cs typeface="+mn-ea" charset="0"/>
              </a:rPr>
              <a:t>http://www.sciencephoto.com/media/137939/enlarge</a:t>
            </a:r>
          </a:p>
          <a:p>
            <a:pPr eaLnBrk="1" hangingPunct="1">
              <a:spcBef>
                <a:spcPct val="0"/>
              </a:spcBef>
              <a:buFont typeface="Times New Roman" pitchFamily="16" charset="0"/>
              <a:buNone/>
              <a:defRPr/>
            </a:pPr>
            <a:endParaRPr lang="en-US" sz="1800" smtClean="0">
              <a:latin typeface="+mn-lt" charset="0"/>
              <a:ea typeface="+mn-ea" charset="0"/>
              <a:cs typeface="+mn-ea" charset="0"/>
            </a:endParaRPr>
          </a:p>
          <a:p>
            <a:pPr eaLnBrk="1" hangingPunct="1">
              <a:spcBef>
                <a:spcPct val="0"/>
              </a:spcBef>
              <a:buFont typeface="Times New Roman" pitchFamily="16" charset="0"/>
              <a:buNone/>
              <a:defRPr/>
            </a:pPr>
            <a:endParaRPr lang="en-US" sz="1800" smtClean="0">
              <a:latin typeface="+mn-lt" charset="0"/>
              <a:ea typeface="+mn-ea" charset="0"/>
              <a:cs typeface="+mn-ea" charset="0"/>
            </a:endParaRPr>
          </a:p>
          <a:p>
            <a:pPr eaLnBrk="1" hangingPunct="1">
              <a:spcBef>
                <a:spcPct val="0"/>
              </a:spcBef>
              <a:buFont typeface="Times New Roman" pitchFamily="16" charset="0"/>
              <a:buNone/>
              <a:defRPr/>
            </a:pPr>
            <a:r>
              <a:rPr lang="en-US" sz="1800" b="1" smtClean="0">
                <a:latin typeface="+mn-lt" charset="0"/>
                <a:ea typeface="+mn-ea" charset="0"/>
                <a:cs typeface="+mn-ea" charset="0"/>
              </a:rPr>
              <a:t>Information Citation: </a:t>
            </a:r>
          </a:p>
          <a:p>
            <a:pPr eaLnBrk="1" hangingPunct="1">
              <a:spcBef>
                <a:spcPct val="0"/>
              </a:spcBef>
              <a:buFont typeface="Times New Roman" pitchFamily="16" charset="0"/>
              <a:buNone/>
              <a:defRPr/>
            </a:pPr>
            <a:endParaRPr lang="en-US" sz="1800" b="1" smtClean="0">
              <a:latin typeface="+mn-lt" charset="0"/>
              <a:ea typeface="+mn-ea" charset="0"/>
              <a:cs typeface="+mn-ea" charset="0"/>
            </a:endParaRPr>
          </a:p>
          <a:p>
            <a:pPr eaLnBrk="1" hangingPunct="1">
              <a:spcBef>
                <a:spcPct val="0"/>
              </a:spcBef>
              <a:buFont typeface="Times New Roman" pitchFamily="16" charset="0"/>
              <a:buNone/>
              <a:defRPr/>
            </a:pPr>
            <a:r>
              <a:rPr lang="en-US" sz="1800" smtClean="0">
                <a:latin typeface="+mn-lt" charset="0"/>
                <a:ea typeface="+mn-ea" charset="0"/>
                <a:cs typeface="+mn-ea" charset="0"/>
              </a:rPr>
              <a:t>Moll, J., De Oliveira-Souza, R., Zahn, R. (2008). The Neural Basis of Moral Cognition: sentiments, concepts, and values. Annals of the New York Academy of Sciences, 1124 (1).</a:t>
            </a:r>
          </a:p>
          <a:p>
            <a:pPr eaLnBrk="1" hangingPunct="1">
              <a:spcBef>
                <a:spcPct val="0"/>
              </a:spcBef>
              <a:buFont typeface="Times New Roman" pitchFamily="16" charset="0"/>
              <a:buNone/>
              <a:defRPr/>
            </a:pPr>
            <a:endParaRPr lang="en-US" sz="1800" smtClean="0">
              <a:latin typeface="+mn-lt" charset="0"/>
              <a:ea typeface="+mn-ea" charset="0"/>
              <a:cs typeface="+mn-ea" charset="0"/>
            </a:endParaRPr>
          </a:p>
        </p:txBody>
      </p:sp>
      <p:sp>
        <p:nvSpPr>
          <p:cNvPr id="71685"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p>
            <a:pPr hangingPunct="1">
              <a:lnSpc>
                <a:spcPct val="100000"/>
              </a:lnSpc>
            </a:pPr>
            <a:fld id="{80BF0924-5148-054A-882F-65CDFCA034EC}" type="slidenum">
              <a:rPr lang="en-US">
                <a:solidFill>
                  <a:srgbClr val="000000"/>
                </a:solidFill>
                <a:latin typeface="Calibri" charset="0"/>
              </a:rPr>
              <a:pPr hangingPunct="1">
                <a:lnSpc>
                  <a:spcPct val="100000"/>
                </a:lnSpc>
              </a:pPr>
              <a:t>79</a:t>
            </a:fld>
            <a:endParaRPr lang="en-US">
              <a:solidFill>
                <a:srgbClr val="000000"/>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771B5B-5B4F-4D41-AC1C-CB494974EDBE}" type="slidenum">
              <a:rPr lang="en-US" sz="1200">
                <a:solidFill>
                  <a:srgbClr val="000000"/>
                </a:solidFill>
              </a:rPr>
              <a:pPr/>
              <a:t>7</a:t>
            </a:fld>
            <a:endParaRPr lang="en-US" sz="1200">
              <a:solidFill>
                <a:srgbClr val="000000"/>
              </a:solidFill>
            </a:endParaRPr>
          </a:p>
        </p:txBody>
      </p:sp>
      <p:sp>
        <p:nvSpPr>
          <p:cNvPr id="1402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58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5329E25-4A83-0D46-849D-59A71E2A8B46}" type="slidenum">
              <a:rPr lang="en-US" sz="1200">
                <a:solidFill>
                  <a:srgbClr val="000000"/>
                </a:solidFill>
              </a:rPr>
              <a:pPr/>
              <a:t>8</a:t>
            </a:fld>
            <a:endParaRPr lang="en-US" sz="1200">
              <a:solidFill>
                <a:srgbClr val="000000"/>
              </a:solidFill>
            </a:endParaRPr>
          </a:p>
        </p:txBody>
      </p:sp>
      <p:sp>
        <p:nvSpPr>
          <p:cNvPr id="1402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78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D5166C-9D46-1243-8262-B14E4E795BDA}" type="slidenum">
              <a:rPr lang="en-US" sz="1200">
                <a:solidFill>
                  <a:srgbClr val="000000"/>
                </a:solidFill>
              </a:rPr>
              <a:pPr/>
              <a:t>9</a:t>
            </a:fld>
            <a:endParaRPr lang="en-US" sz="1200">
              <a:solidFill>
                <a:srgbClr val="000000"/>
              </a:solidFill>
            </a:endParaRPr>
          </a:p>
        </p:txBody>
      </p:sp>
      <p:sp>
        <p:nvSpPr>
          <p:cNvPr id="1402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9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2A59B2F-530B-B649-BAB3-C4CAFDAE1D82}" type="slidenum">
              <a:rPr lang="en-US"/>
              <a:pPr/>
              <a:t>12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447B8AB-C94C-794F-8B01-32B05782B7BA}" type="slidenum">
              <a:rPr lang="en-US"/>
              <a:pPr/>
              <a:t>23</a:t>
            </a:fld>
            <a:endParaRPr lang="en-US"/>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660E6-7B3D-484C-9F11-83A8D46B767E}" type="slidenum">
              <a:rPr lang="en-US"/>
              <a:pPr/>
              <a:t>31</a:t>
            </a:fld>
            <a:endParaRPr lang="en-US"/>
          </a:p>
        </p:txBody>
      </p:sp>
      <p:sp>
        <p:nvSpPr>
          <p:cNvPr id="4700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700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FF"/>
                </a:solidFill>
              </a:rPr>
              <a:t>The finding that PTSD patients presented a smaller </a:t>
            </a:r>
          </a:p>
          <a:p>
            <a:r>
              <a:rPr lang="en-US" sz="1200" dirty="0" smtClean="0">
                <a:solidFill>
                  <a:srgbClr val="FFFFFF"/>
                </a:solidFill>
              </a:rPr>
              <a:t>volume of </a:t>
            </a:r>
            <a:r>
              <a:rPr lang="en-US" sz="1200" dirty="0" err="1" smtClean="0">
                <a:solidFill>
                  <a:srgbClr val="FFFFFF"/>
                </a:solidFill>
              </a:rPr>
              <a:t>pregenual</a:t>
            </a:r>
            <a:r>
              <a:rPr lang="en-US" sz="1200" dirty="0" smtClean="0">
                <a:solidFill>
                  <a:srgbClr val="FFFFFF"/>
                </a:solidFill>
              </a:rPr>
              <a:t> anterior cingulate cortex is consistent with </a:t>
            </a:r>
          </a:p>
          <a:p>
            <a:r>
              <a:rPr lang="en-US" sz="1200" dirty="0" smtClean="0">
                <a:solidFill>
                  <a:srgbClr val="FFFFFF"/>
                </a:solidFill>
              </a:rPr>
              <a:t>the results of other PTSD neuroimaging studies that investigated </a:t>
            </a:r>
          </a:p>
          <a:p>
            <a:r>
              <a:rPr lang="en-US" sz="1200" dirty="0" smtClean="0">
                <a:solidFill>
                  <a:srgbClr val="FFFFFF"/>
                </a:solidFill>
              </a:rPr>
              <a:t>different types of traumatic </a:t>
            </a:r>
            <a:endParaRPr lang="en-US" dirty="0"/>
          </a:p>
        </p:txBody>
      </p:sp>
      <p:sp>
        <p:nvSpPr>
          <p:cNvPr id="4" name="Slide Number Placeholder 3"/>
          <p:cNvSpPr>
            <a:spLocks noGrp="1"/>
          </p:cNvSpPr>
          <p:nvPr>
            <p:ph type="sldNum" sz="quarter" idx="10"/>
          </p:nvPr>
        </p:nvSpPr>
        <p:spPr/>
        <p:txBody>
          <a:bodyPr/>
          <a:lstStyle/>
          <a:p>
            <a:fld id="{803762E6-9F8D-F045-870F-A4F1A68B91E3}" type="slidenum">
              <a:rPr lang="en-US" smtClean="0"/>
              <a:t>33</a:t>
            </a:fld>
            <a:endParaRPr lang="en-US"/>
          </a:p>
        </p:txBody>
      </p:sp>
    </p:spTree>
    <p:extLst>
      <p:ext uri="{BB962C8B-B14F-4D97-AF65-F5344CB8AC3E}">
        <p14:creationId xmlns:p14="http://schemas.microsoft.com/office/powerpoint/2010/main" val="1907065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1FD90-4D52-964B-A840-5AA1E3E6FB42}" type="slidenum">
              <a:rPr lang="en-US"/>
              <a:pPr/>
              <a:t>39</a:t>
            </a:fld>
            <a:endParaRPr lang="en-US"/>
          </a:p>
        </p:txBody>
      </p:sp>
      <p:sp>
        <p:nvSpPr>
          <p:cNvPr id="65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12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5A12C0-6718-6A48-96E2-11D8E03B35B8}" type="datetime1">
              <a:rPr lang="en-US" smtClean="0"/>
              <a:t>4/11/16</a:t>
            </a:fld>
            <a:endParaRPr lang="en-US"/>
          </a:p>
        </p:txBody>
      </p:sp>
      <p:sp>
        <p:nvSpPr>
          <p:cNvPr id="5" name="Footer Placeholder 4"/>
          <p:cNvSpPr>
            <a:spLocks noGrp="1"/>
          </p:cNvSpPr>
          <p:nvPr>
            <p:ph type="ftr" sz="quarter" idx="11"/>
          </p:nvPr>
        </p:nvSpPr>
        <p:spPr/>
        <p:txBody>
          <a:bodyPr/>
          <a:lstStyle/>
          <a:p>
            <a:r>
              <a:rPr lang="en-US" smtClean="0"/>
              <a:t>FALLON</a:t>
            </a:r>
            <a:endParaRPr lang="en-US"/>
          </a:p>
        </p:txBody>
      </p:sp>
      <p:sp>
        <p:nvSpPr>
          <p:cNvPr id="6" name="Slide Number Placeholder 5"/>
          <p:cNvSpPr>
            <a:spLocks noGrp="1"/>
          </p:cNvSpPr>
          <p:nvPr>
            <p:ph type="sldNum" sz="quarter" idx="12"/>
          </p:nvPr>
        </p:nvSpPr>
        <p:spPr/>
        <p:txBody>
          <a:bodyPr/>
          <a:lstStyle/>
          <a:p>
            <a:fld id="{9FD03C39-64C9-704B-942B-A240BE5A1EE1}" type="slidenum">
              <a:rPr lang="en-US" smtClean="0"/>
              <a:t>‹#›</a:t>
            </a:fld>
            <a:endParaRPr lang="en-US"/>
          </a:p>
        </p:txBody>
      </p:sp>
    </p:spTree>
    <p:extLst>
      <p:ext uri="{BB962C8B-B14F-4D97-AF65-F5344CB8AC3E}">
        <p14:creationId xmlns:p14="http://schemas.microsoft.com/office/powerpoint/2010/main" val="3963662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1F04E-63BF-CF43-A54A-BEEA92DCCA0E}" type="datetime1">
              <a:rPr lang="en-US" smtClean="0"/>
              <a:t>4/11/16</a:t>
            </a:fld>
            <a:endParaRPr lang="en-US"/>
          </a:p>
        </p:txBody>
      </p:sp>
      <p:sp>
        <p:nvSpPr>
          <p:cNvPr id="5" name="Footer Placeholder 4"/>
          <p:cNvSpPr>
            <a:spLocks noGrp="1"/>
          </p:cNvSpPr>
          <p:nvPr>
            <p:ph type="ftr" sz="quarter" idx="11"/>
          </p:nvPr>
        </p:nvSpPr>
        <p:spPr/>
        <p:txBody>
          <a:bodyPr/>
          <a:lstStyle/>
          <a:p>
            <a:r>
              <a:rPr lang="en-US" smtClean="0"/>
              <a:t>FALLON</a:t>
            </a:r>
            <a:endParaRPr lang="en-US"/>
          </a:p>
        </p:txBody>
      </p:sp>
      <p:sp>
        <p:nvSpPr>
          <p:cNvPr id="6" name="Slide Number Placeholder 5"/>
          <p:cNvSpPr>
            <a:spLocks noGrp="1"/>
          </p:cNvSpPr>
          <p:nvPr>
            <p:ph type="sldNum" sz="quarter" idx="12"/>
          </p:nvPr>
        </p:nvSpPr>
        <p:spPr/>
        <p:txBody>
          <a:bodyPr/>
          <a:lstStyle/>
          <a:p>
            <a:fld id="{9FD03C39-64C9-704B-942B-A240BE5A1EE1}" type="slidenum">
              <a:rPr lang="en-US" smtClean="0"/>
              <a:t>‹#›</a:t>
            </a:fld>
            <a:endParaRPr lang="en-US"/>
          </a:p>
        </p:txBody>
      </p:sp>
    </p:spTree>
    <p:extLst>
      <p:ext uri="{BB962C8B-B14F-4D97-AF65-F5344CB8AC3E}">
        <p14:creationId xmlns:p14="http://schemas.microsoft.com/office/powerpoint/2010/main" val="237920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F3A73-832F-894A-B3ED-31C04749F529}" type="datetime1">
              <a:rPr lang="en-US" smtClean="0"/>
              <a:t>4/11/16</a:t>
            </a:fld>
            <a:endParaRPr lang="en-US"/>
          </a:p>
        </p:txBody>
      </p:sp>
      <p:sp>
        <p:nvSpPr>
          <p:cNvPr id="5" name="Footer Placeholder 4"/>
          <p:cNvSpPr>
            <a:spLocks noGrp="1"/>
          </p:cNvSpPr>
          <p:nvPr>
            <p:ph type="ftr" sz="quarter" idx="11"/>
          </p:nvPr>
        </p:nvSpPr>
        <p:spPr/>
        <p:txBody>
          <a:bodyPr/>
          <a:lstStyle/>
          <a:p>
            <a:r>
              <a:rPr lang="en-US" smtClean="0"/>
              <a:t>FALLON</a:t>
            </a:r>
            <a:endParaRPr lang="en-US"/>
          </a:p>
        </p:txBody>
      </p:sp>
      <p:sp>
        <p:nvSpPr>
          <p:cNvPr id="6" name="Slide Number Placeholder 5"/>
          <p:cNvSpPr>
            <a:spLocks noGrp="1"/>
          </p:cNvSpPr>
          <p:nvPr>
            <p:ph type="sldNum" sz="quarter" idx="12"/>
          </p:nvPr>
        </p:nvSpPr>
        <p:spPr/>
        <p:txBody>
          <a:bodyPr/>
          <a:lstStyle/>
          <a:p>
            <a:fld id="{9FD03C39-64C9-704B-942B-A240BE5A1EE1}" type="slidenum">
              <a:rPr lang="en-US" smtClean="0"/>
              <a:t>‹#›</a:t>
            </a:fld>
            <a:endParaRPr lang="en-US"/>
          </a:p>
        </p:txBody>
      </p:sp>
    </p:spTree>
    <p:extLst>
      <p:ext uri="{BB962C8B-B14F-4D97-AF65-F5344CB8AC3E}">
        <p14:creationId xmlns:p14="http://schemas.microsoft.com/office/powerpoint/2010/main" val="164450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5EB0-17F1-B642-8D15-178DFA71A082}" type="datetime1">
              <a:rPr lang="en-US" smtClean="0"/>
              <a:t>4/11/16</a:t>
            </a:fld>
            <a:endParaRPr lang="en-US"/>
          </a:p>
        </p:txBody>
      </p:sp>
      <p:sp>
        <p:nvSpPr>
          <p:cNvPr id="5" name="Footer Placeholder 4"/>
          <p:cNvSpPr>
            <a:spLocks noGrp="1"/>
          </p:cNvSpPr>
          <p:nvPr>
            <p:ph type="ftr" sz="quarter" idx="11"/>
          </p:nvPr>
        </p:nvSpPr>
        <p:spPr/>
        <p:txBody>
          <a:bodyPr/>
          <a:lstStyle/>
          <a:p>
            <a:r>
              <a:rPr lang="en-US" smtClean="0"/>
              <a:t>FALLON</a:t>
            </a:r>
            <a:endParaRPr lang="en-US"/>
          </a:p>
        </p:txBody>
      </p:sp>
      <p:sp>
        <p:nvSpPr>
          <p:cNvPr id="6" name="Slide Number Placeholder 5"/>
          <p:cNvSpPr>
            <a:spLocks noGrp="1"/>
          </p:cNvSpPr>
          <p:nvPr>
            <p:ph type="sldNum" sz="quarter" idx="12"/>
          </p:nvPr>
        </p:nvSpPr>
        <p:spPr/>
        <p:txBody>
          <a:bodyPr/>
          <a:lstStyle/>
          <a:p>
            <a:fld id="{9FD03C39-64C9-704B-942B-A240BE5A1EE1}" type="slidenum">
              <a:rPr lang="en-US" smtClean="0"/>
              <a:t>‹#›</a:t>
            </a:fld>
            <a:endParaRPr lang="en-US"/>
          </a:p>
        </p:txBody>
      </p:sp>
    </p:spTree>
    <p:extLst>
      <p:ext uri="{BB962C8B-B14F-4D97-AF65-F5344CB8AC3E}">
        <p14:creationId xmlns:p14="http://schemas.microsoft.com/office/powerpoint/2010/main" val="425997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F2A594-8858-1F4B-819F-329310D5AEAD}" type="datetime1">
              <a:rPr lang="en-US" smtClean="0"/>
              <a:t>4/11/16</a:t>
            </a:fld>
            <a:endParaRPr lang="en-US"/>
          </a:p>
        </p:txBody>
      </p:sp>
      <p:sp>
        <p:nvSpPr>
          <p:cNvPr id="5" name="Footer Placeholder 4"/>
          <p:cNvSpPr>
            <a:spLocks noGrp="1"/>
          </p:cNvSpPr>
          <p:nvPr>
            <p:ph type="ftr" sz="quarter" idx="11"/>
          </p:nvPr>
        </p:nvSpPr>
        <p:spPr/>
        <p:txBody>
          <a:bodyPr/>
          <a:lstStyle/>
          <a:p>
            <a:r>
              <a:rPr lang="en-US" smtClean="0"/>
              <a:t>FALLON</a:t>
            </a:r>
            <a:endParaRPr lang="en-US"/>
          </a:p>
        </p:txBody>
      </p:sp>
      <p:sp>
        <p:nvSpPr>
          <p:cNvPr id="6" name="Slide Number Placeholder 5"/>
          <p:cNvSpPr>
            <a:spLocks noGrp="1"/>
          </p:cNvSpPr>
          <p:nvPr>
            <p:ph type="sldNum" sz="quarter" idx="12"/>
          </p:nvPr>
        </p:nvSpPr>
        <p:spPr/>
        <p:txBody>
          <a:bodyPr/>
          <a:lstStyle/>
          <a:p>
            <a:fld id="{9FD03C39-64C9-704B-942B-A240BE5A1EE1}" type="slidenum">
              <a:rPr lang="en-US" smtClean="0"/>
              <a:t>‹#›</a:t>
            </a:fld>
            <a:endParaRPr lang="en-US"/>
          </a:p>
        </p:txBody>
      </p:sp>
    </p:spTree>
    <p:extLst>
      <p:ext uri="{BB962C8B-B14F-4D97-AF65-F5344CB8AC3E}">
        <p14:creationId xmlns:p14="http://schemas.microsoft.com/office/powerpoint/2010/main" val="26395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BE5764-7E8E-F143-BF60-4A8EFA209C5E}" type="datetime1">
              <a:rPr lang="en-US" smtClean="0"/>
              <a:t>4/11/16</a:t>
            </a:fld>
            <a:endParaRPr lang="en-US"/>
          </a:p>
        </p:txBody>
      </p:sp>
      <p:sp>
        <p:nvSpPr>
          <p:cNvPr id="6" name="Footer Placeholder 5"/>
          <p:cNvSpPr>
            <a:spLocks noGrp="1"/>
          </p:cNvSpPr>
          <p:nvPr>
            <p:ph type="ftr" sz="quarter" idx="11"/>
          </p:nvPr>
        </p:nvSpPr>
        <p:spPr/>
        <p:txBody>
          <a:bodyPr/>
          <a:lstStyle/>
          <a:p>
            <a:r>
              <a:rPr lang="en-US" smtClean="0"/>
              <a:t>FALLON</a:t>
            </a:r>
            <a:endParaRPr lang="en-US"/>
          </a:p>
        </p:txBody>
      </p:sp>
      <p:sp>
        <p:nvSpPr>
          <p:cNvPr id="7" name="Slide Number Placeholder 6"/>
          <p:cNvSpPr>
            <a:spLocks noGrp="1"/>
          </p:cNvSpPr>
          <p:nvPr>
            <p:ph type="sldNum" sz="quarter" idx="12"/>
          </p:nvPr>
        </p:nvSpPr>
        <p:spPr/>
        <p:txBody>
          <a:bodyPr/>
          <a:lstStyle/>
          <a:p>
            <a:fld id="{9FD03C39-64C9-704B-942B-A240BE5A1EE1}" type="slidenum">
              <a:rPr lang="en-US" smtClean="0"/>
              <a:t>‹#›</a:t>
            </a:fld>
            <a:endParaRPr lang="en-US"/>
          </a:p>
        </p:txBody>
      </p:sp>
    </p:spTree>
    <p:extLst>
      <p:ext uri="{BB962C8B-B14F-4D97-AF65-F5344CB8AC3E}">
        <p14:creationId xmlns:p14="http://schemas.microsoft.com/office/powerpoint/2010/main" val="412115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C7B46-5976-4D40-8977-F9A615F10FFD}" type="datetime1">
              <a:rPr lang="en-US" smtClean="0"/>
              <a:t>4/11/16</a:t>
            </a:fld>
            <a:endParaRPr lang="en-US"/>
          </a:p>
        </p:txBody>
      </p:sp>
      <p:sp>
        <p:nvSpPr>
          <p:cNvPr id="8" name="Footer Placeholder 7"/>
          <p:cNvSpPr>
            <a:spLocks noGrp="1"/>
          </p:cNvSpPr>
          <p:nvPr>
            <p:ph type="ftr" sz="quarter" idx="11"/>
          </p:nvPr>
        </p:nvSpPr>
        <p:spPr/>
        <p:txBody>
          <a:bodyPr/>
          <a:lstStyle/>
          <a:p>
            <a:r>
              <a:rPr lang="en-US" smtClean="0"/>
              <a:t>FALLON</a:t>
            </a:r>
            <a:endParaRPr lang="en-US"/>
          </a:p>
        </p:txBody>
      </p:sp>
      <p:sp>
        <p:nvSpPr>
          <p:cNvPr id="9" name="Slide Number Placeholder 8"/>
          <p:cNvSpPr>
            <a:spLocks noGrp="1"/>
          </p:cNvSpPr>
          <p:nvPr>
            <p:ph type="sldNum" sz="quarter" idx="12"/>
          </p:nvPr>
        </p:nvSpPr>
        <p:spPr/>
        <p:txBody>
          <a:bodyPr/>
          <a:lstStyle/>
          <a:p>
            <a:fld id="{9FD03C39-64C9-704B-942B-A240BE5A1EE1}" type="slidenum">
              <a:rPr lang="en-US" smtClean="0"/>
              <a:t>‹#›</a:t>
            </a:fld>
            <a:endParaRPr lang="en-US"/>
          </a:p>
        </p:txBody>
      </p:sp>
    </p:spTree>
    <p:extLst>
      <p:ext uri="{BB962C8B-B14F-4D97-AF65-F5344CB8AC3E}">
        <p14:creationId xmlns:p14="http://schemas.microsoft.com/office/powerpoint/2010/main" val="366326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67A8F-12A0-8D47-BAB5-244D8E48B85C}" type="datetime1">
              <a:rPr lang="en-US" smtClean="0"/>
              <a:t>4/11/16</a:t>
            </a:fld>
            <a:endParaRPr lang="en-US"/>
          </a:p>
        </p:txBody>
      </p:sp>
      <p:sp>
        <p:nvSpPr>
          <p:cNvPr id="4" name="Footer Placeholder 3"/>
          <p:cNvSpPr>
            <a:spLocks noGrp="1"/>
          </p:cNvSpPr>
          <p:nvPr>
            <p:ph type="ftr" sz="quarter" idx="11"/>
          </p:nvPr>
        </p:nvSpPr>
        <p:spPr/>
        <p:txBody>
          <a:bodyPr/>
          <a:lstStyle/>
          <a:p>
            <a:r>
              <a:rPr lang="en-US" smtClean="0"/>
              <a:t>FALLON</a:t>
            </a:r>
            <a:endParaRPr lang="en-US"/>
          </a:p>
        </p:txBody>
      </p:sp>
      <p:sp>
        <p:nvSpPr>
          <p:cNvPr id="5" name="Slide Number Placeholder 4"/>
          <p:cNvSpPr>
            <a:spLocks noGrp="1"/>
          </p:cNvSpPr>
          <p:nvPr>
            <p:ph type="sldNum" sz="quarter" idx="12"/>
          </p:nvPr>
        </p:nvSpPr>
        <p:spPr/>
        <p:txBody>
          <a:bodyPr/>
          <a:lstStyle/>
          <a:p>
            <a:fld id="{9FD03C39-64C9-704B-942B-A240BE5A1EE1}" type="slidenum">
              <a:rPr lang="en-US" smtClean="0"/>
              <a:t>‹#›</a:t>
            </a:fld>
            <a:endParaRPr lang="en-US"/>
          </a:p>
        </p:txBody>
      </p:sp>
    </p:spTree>
    <p:extLst>
      <p:ext uri="{BB962C8B-B14F-4D97-AF65-F5344CB8AC3E}">
        <p14:creationId xmlns:p14="http://schemas.microsoft.com/office/powerpoint/2010/main" val="378111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D1E49-9FC9-FB4A-948D-B4FBD04A305A}" type="datetime1">
              <a:rPr lang="en-US" smtClean="0"/>
              <a:t>4/11/16</a:t>
            </a:fld>
            <a:endParaRPr lang="en-US"/>
          </a:p>
        </p:txBody>
      </p:sp>
      <p:sp>
        <p:nvSpPr>
          <p:cNvPr id="3" name="Footer Placeholder 2"/>
          <p:cNvSpPr>
            <a:spLocks noGrp="1"/>
          </p:cNvSpPr>
          <p:nvPr>
            <p:ph type="ftr" sz="quarter" idx="11"/>
          </p:nvPr>
        </p:nvSpPr>
        <p:spPr/>
        <p:txBody>
          <a:bodyPr/>
          <a:lstStyle/>
          <a:p>
            <a:r>
              <a:rPr lang="en-US" smtClean="0"/>
              <a:t>FALLON</a:t>
            </a:r>
            <a:endParaRPr lang="en-US"/>
          </a:p>
        </p:txBody>
      </p:sp>
      <p:sp>
        <p:nvSpPr>
          <p:cNvPr id="4" name="Slide Number Placeholder 3"/>
          <p:cNvSpPr>
            <a:spLocks noGrp="1"/>
          </p:cNvSpPr>
          <p:nvPr>
            <p:ph type="sldNum" sz="quarter" idx="12"/>
          </p:nvPr>
        </p:nvSpPr>
        <p:spPr/>
        <p:txBody>
          <a:bodyPr/>
          <a:lstStyle/>
          <a:p>
            <a:fld id="{9FD03C39-64C9-704B-942B-A240BE5A1EE1}" type="slidenum">
              <a:rPr lang="en-US" smtClean="0"/>
              <a:t>‹#›</a:t>
            </a:fld>
            <a:endParaRPr lang="en-US"/>
          </a:p>
        </p:txBody>
      </p:sp>
    </p:spTree>
    <p:extLst>
      <p:ext uri="{BB962C8B-B14F-4D97-AF65-F5344CB8AC3E}">
        <p14:creationId xmlns:p14="http://schemas.microsoft.com/office/powerpoint/2010/main" val="47889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8873D-9488-9F4D-A9AF-743833EE112D}" type="datetime1">
              <a:rPr lang="en-US" smtClean="0"/>
              <a:t>4/11/16</a:t>
            </a:fld>
            <a:endParaRPr lang="en-US"/>
          </a:p>
        </p:txBody>
      </p:sp>
      <p:sp>
        <p:nvSpPr>
          <p:cNvPr id="6" name="Footer Placeholder 5"/>
          <p:cNvSpPr>
            <a:spLocks noGrp="1"/>
          </p:cNvSpPr>
          <p:nvPr>
            <p:ph type="ftr" sz="quarter" idx="11"/>
          </p:nvPr>
        </p:nvSpPr>
        <p:spPr/>
        <p:txBody>
          <a:bodyPr/>
          <a:lstStyle/>
          <a:p>
            <a:r>
              <a:rPr lang="en-US" smtClean="0"/>
              <a:t>FALLON</a:t>
            </a:r>
            <a:endParaRPr lang="en-US"/>
          </a:p>
        </p:txBody>
      </p:sp>
      <p:sp>
        <p:nvSpPr>
          <p:cNvPr id="7" name="Slide Number Placeholder 6"/>
          <p:cNvSpPr>
            <a:spLocks noGrp="1"/>
          </p:cNvSpPr>
          <p:nvPr>
            <p:ph type="sldNum" sz="quarter" idx="12"/>
          </p:nvPr>
        </p:nvSpPr>
        <p:spPr/>
        <p:txBody>
          <a:bodyPr/>
          <a:lstStyle/>
          <a:p>
            <a:fld id="{9FD03C39-64C9-704B-942B-A240BE5A1EE1}" type="slidenum">
              <a:rPr lang="en-US" smtClean="0"/>
              <a:t>‹#›</a:t>
            </a:fld>
            <a:endParaRPr lang="en-US"/>
          </a:p>
        </p:txBody>
      </p:sp>
    </p:spTree>
    <p:extLst>
      <p:ext uri="{BB962C8B-B14F-4D97-AF65-F5344CB8AC3E}">
        <p14:creationId xmlns:p14="http://schemas.microsoft.com/office/powerpoint/2010/main" val="3810994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2EBF2-3AF2-A940-91EB-BA360F9C1C45}" type="datetime1">
              <a:rPr lang="en-US" smtClean="0"/>
              <a:t>4/11/16</a:t>
            </a:fld>
            <a:endParaRPr lang="en-US"/>
          </a:p>
        </p:txBody>
      </p:sp>
      <p:sp>
        <p:nvSpPr>
          <p:cNvPr id="6" name="Footer Placeholder 5"/>
          <p:cNvSpPr>
            <a:spLocks noGrp="1"/>
          </p:cNvSpPr>
          <p:nvPr>
            <p:ph type="ftr" sz="quarter" idx="11"/>
          </p:nvPr>
        </p:nvSpPr>
        <p:spPr/>
        <p:txBody>
          <a:bodyPr/>
          <a:lstStyle/>
          <a:p>
            <a:r>
              <a:rPr lang="en-US" smtClean="0"/>
              <a:t>FALLON</a:t>
            </a:r>
            <a:endParaRPr lang="en-US"/>
          </a:p>
        </p:txBody>
      </p:sp>
      <p:sp>
        <p:nvSpPr>
          <p:cNvPr id="7" name="Slide Number Placeholder 6"/>
          <p:cNvSpPr>
            <a:spLocks noGrp="1"/>
          </p:cNvSpPr>
          <p:nvPr>
            <p:ph type="sldNum" sz="quarter" idx="12"/>
          </p:nvPr>
        </p:nvSpPr>
        <p:spPr/>
        <p:txBody>
          <a:bodyPr/>
          <a:lstStyle/>
          <a:p>
            <a:fld id="{9FD03C39-64C9-704B-942B-A240BE5A1EE1}" type="slidenum">
              <a:rPr lang="en-US" smtClean="0"/>
              <a:t>‹#›</a:t>
            </a:fld>
            <a:endParaRPr lang="en-US"/>
          </a:p>
        </p:txBody>
      </p:sp>
    </p:spTree>
    <p:extLst>
      <p:ext uri="{BB962C8B-B14F-4D97-AF65-F5344CB8AC3E}">
        <p14:creationId xmlns:p14="http://schemas.microsoft.com/office/powerpoint/2010/main" val="934917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CDAB8-4FC2-6F42-9AC0-4C3506E7F0E5}" type="datetime1">
              <a:rPr lang="en-US" smtClean="0"/>
              <a:t>4/11/16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FALLON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03C39-64C9-704B-942B-A240BE5A1EE1}" type="slidenum">
              <a:rPr lang="en-US" smtClean="0"/>
              <a:t>‹#›</a:t>
            </a:fld>
            <a:endParaRPr lang="en-US"/>
          </a:p>
        </p:txBody>
      </p:sp>
    </p:spTree>
    <p:extLst>
      <p:ext uri="{BB962C8B-B14F-4D97-AF65-F5344CB8AC3E}">
        <p14:creationId xmlns:p14="http://schemas.microsoft.com/office/powerpoint/2010/main" val="1657560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png"/><Relationship Id="rId9" Type="http://schemas.openxmlformats.org/officeDocument/2006/relationships/image" Target="../media/image18.jpeg"/><Relationship Id="rId10"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jpeg"/><Relationship Id="rId8" Type="http://schemas.openxmlformats.org/officeDocument/2006/relationships/image" Target="../media/image29.png"/><Relationship Id="rId9"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tiff"/><Relationship Id="rId3" Type="http://schemas.openxmlformats.org/officeDocument/2006/relationships/image" Target="../media/image3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 Id="rId3" Type="http://schemas.openxmlformats.org/officeDocument/2006/relationships/image" Target="../media/image4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5" Type="http://schemas.openxmlformats.org/officeDocument/2006/relationships/image" Target="../media/image47.jpg"/><Relationship Id="rId1" Type="http://schemas.openxmlformats.org/officeDocument/2006/relationships/slideLayout" Target="../slideLayouts/slideLayout2.xml"/><Relationship Id="rId2" Type="http://schemas.openxmlformats.org/officeDocument/2006/relationships/image" Target="../media/image44.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0.jpeg"/></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55.jp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tif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74.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tiff"/><Relationship Id="rId1" Type="http://schemas.openxmlformats.org/officeDocument/2006/relationships/slideLayout" Target="../slideLayouts/slideLayout1.xml"/><Relationship Id="rId2" Type="http://schemas.openxmlformats.org/officeDocument/2006/relationships/image" Target="../media/image66.jpeg"/></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76.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png"/><Relationship Id="rId5"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78.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319891" y="0"/>
            <a:ext cx="6451668" cy="3046988"/>
          </a:xfrm>
          <a:prstGeom prst="rect">
            <a:avLst/>
          </a:prstGeom>
          <a:noFill/>
        </p:spPr>
        <p:txBody>
          <a:bodyPr wrap="none" rtlCol="0">
            <a:spAutoFit/>
          </a:bodyPr>
          <a:lstStyle/>
          <a:p>
            <a:pPr algn="ctr"/>
            <a:r>
              <a:rPr lang="en-US" sz="4800" b="1" dirty="0" smtClean="0">
                <a:solidFill>
                  <a:srgbClr val="FF6600"/>
                </a:solidFill>
                <a:latin typeface="Chalkboard SE Bold"/>
                <a:cs typeface="Chalkboard SE Bold"/>
              </a:rPr>
              <a:t>“Brain </a:t>
            </a:r>
            <a:r>
              <a:rPr lang="en-US" sz="4800" b="1" dirty="0" err="1" smtClean="0">
                <a:solidFill>
                  <a:srgbClr val="FF6600"/>
                </a:solidFill>
                <a:latin typeface="Chalkboard SE Bold"/>
                <a:cs typeface="Chalkboard SE Bold"/>
              </a:rPr>
              <a:t>Connectomes</a:t>
            </a:r>
            <a:r>
              <a:rPr lang="en-US" sz="4800" b="1" dirty="0">
                <a:solidFill>
                  <a:srgbClr val="FF6600"/>
                </a:solidFill>
                <a:latin typeface="Chalkboard SE Bold"/>
                <a:cs typeface="Chalkboard SE Bold"/>
              </a:rPr>
              <a:t>, </a:t>
            </a:r>
            <a:endParaRPr lang="en-US" sz="4800" b="1" dirty="0" smtClean="0">
              <a:solidFill>
                <a:srgbClr val="FF6600"/>
              </a:solidFill>
              <a:latin typeface="Chalkboard SE Bold"/>
              <a:cs typeface="Chalkboard SE Bold"/>
            </a:endParaRPr>
          </a:p>
          <a:p>
            <a:pPr algn="ctr"/>
            <a:r>
              <a:rPr lang="en-US" sz="4800" b="1" dirty="0" smtClean="0">
                <a:solidFill>
                  <a:srgbClr val="FF6600"/>
                </a:solidFill>
                <a:latin typeface="Chalkboard SE Bold"/>
                <a:cs typeface="Chalkboard SE Bold"/>
              </a:rPr>
              <a:t>Genetics</a:t>
            </a:r>
            <a:r>
              <a:rPr lang="en-US" sz="4800" b="1" dirty="0">
                <a:solidFill>
                  <a:srgbClr val="FF6600"/>
                </a:solidFill>
                <a:latin typeface="Chalkboard SE Bold"/>
                <a:cs typeface="Chalkboard SE Bold"/>
              </a:rPr>
              <a:t>, Epigenetics</a:t>
            </a:r>
            <a:r>
              <a:rPr lang="en-US" sz="4800" b="1" dirty="0" smtClean="0">
                <a:solidFill>
                  <a:srgbClr val="FF6600"/>
                </a:solidFill>
                <a:latin typeface="Chalkboard SE Bold"/>
                <a:cs typeface="Chalkboard SE Bold"/>
              </a:rPr>
              <a:t>,</a:t>
            </a:r>
          </a:p>
          <a:p>
            <a:pPr algn="ctr"/>
            <a:r>
              <a:rPr lang="en-US" sz="4800" b="1" dirty="0" smtClean="0">
                <a:solidFill>
                  <a:srgbClr val="FF6600"/>
                </a:solidFill>
                <a:latin typeface="Chalkboard SE Bold"/>
                <a:cs typeface="Chalkboard SE Bold"/>
              </a:rPr>
              <a:t>Early Development</a:t>
            </a:r>
          </a:p>
          <a:p>
            <a:pPr algn="ctr"/>
            <a:r>
              <a:rPr lang="en-US" sz="4800" b="1" dirty="0" smtClean="0">
                <a:solidFill>
                  <a:srgbClr val="FF6600"/>
                </a:solidFill>
                <a:latin typeface="Chalkboard SE Bold"/>
                <a:cs typeface="Chalkboard SE Bold"/>
              </a:rPr>
              <a:t>  </a:t>
            </a:r>
            <a:r>
              <a:rPr lang="en-US" sz="4800" b="1" dirty="0">
                <a:solidFill>
                  <a:srgbClr val="FF6600"/>
                </a:solidFill>
                <a:latin typeface="Chalkboard SE Bold"/>
                <a:cs typeface="Chalkboard SE Bold"/>
              </a:rPr>
              <a:t>of </a:t>
            </a:r>
            <a:r>
              <a:rPr lang="en-US" sz="4800" b="1" dirty="0" smtClean="0">
                <a:solidFill>
                  <a:srgbClr val="FF6600"/>
                </a:solidFill>
                <a:latin typeface="Chalkboard SE Bold"/>
                <a:cs typeface="Chalkboard SE Bold"/>
              </a:rPr>
              <a:t>Psychopaths”</a:t>
            </a:r>
            <a:endParaRPr lang="en-US" sz="4800" b="1" dirty="0">
              <a:solidFill>
                <a:srgbClr val="FF6600"/>
              </a:solidFill>
              <a:latin typeface="Chalkboard SE Bold"/>
              <a:cs typeface="Chalkboard SE Bold"/>
            </a:endParaRPr>
          </a:p>
        </p:txBody>
      </p:sp>
      <p:sp>
        <p:nvSpPr>
          <p:cNvPr id="5" name="TextBox 4"/>
          <p:cNvSpPr txBox="1"/>
          <p:nvPr/>
        </p:nvSpPr>
        <p:spPr>
          <a:xfrm>
            <a:off x="3416687" y="5034498"/>
            <a:ext cx="5750292" cy="1815882"/>
          </a:xfrm>
          <a:prstGeom prst="rect">
            <a:avLst/>
          </a:prstGeom>
          <a:noFill/>
        </p:spPr>
        <p:txBody>
          <a:bodyPr wrap="none" rtlCol="0">
            <a:spAutoFit/>
          </a:bodyPr>
          <a:lstStyle/>
          <a:p>
            <a:r>
              <a:rPr lang="en-US" sz="2800" b="1" dirty="0" smtClean="0">
                <a:solidFill>
                  <a:schemeClr val="bg1"/>
                </a:solidFill>
              </a:rPr>
              <a:t>James Fallon, Ph.D.</a:t>
            </a:r>
          </a:p>
          <a:p>
            <a:r>
              <a:rPr lang="en-US" sz="2800" b="1" dirty="0" smtClean="0">
                <a:solidFill>
                  <a:schemeClr val="bg1"/>
                </a:solidFill>
              </a:rPr>
              <a:t>Professor </a:t>
            </a:r>
          </a:p>
          <a:p>
            <a:r>
              <a:rPr lang="en-US" sz="2800" b="1" dirty="0" err="1" smtClean="0">
                <a:solidFill>
                  <a:schemeClr val="bg1"/>
                </a:solidFill>
              </a:rPr>
              <a:t>Dept</a:t>
            </a:r>
            <a:r>
              <a:rPr lang="en-US" sz="2800" b="1" dirty="0" smtClean="0">
                <a:solidFill>
                  <a:schemeClr val="bg1"/>
                </a:solidFill>
              </a:rPr>
              <a:t> Psychiatry and Human Behavior</a:t>
            </a:r>
          </a:p>
          <a:p>
            <a:r>
              <a:rPr lang="en-US" sz="2800" b="1" dirty="0" smtClean="0">
                <a:solidFill>
                  <a:schemeClr val="bg1"/>
                </a:solidFill>
              </a:rPr>
              <a:t>University of California Irvine</a:t>
            </a:r>
            <a:endParaRPr lang="en-US" sz="2800" b="1" dirty="0">
              <a:solidFill>
                <a:schemeClr val="bg1"/>
              </a:solidFill>
            </a:endParaRPr>
          </a:p>
        </p:txBody>
      </p:sp>
      <p:sp>
        <p:nvSpPr>
          <p:cNvPr id="6" name="TextBox 5"/>
          <p:cNvSpPr txBox="1"/>
          <p:nvPr/>
        </p:nvSpPr>
        <p:spPr>
          <a:xfrm>
            <a:off x="0" y="3327850"/>
            <a:ext cx="5134432" cy="1323439"/>
          </a:xfrm>
          <a:prstGeom prst="rect">
            <a:avLst/>
          </a:prstGeom>
          <a:noFill/>
        </p:spPr>
        <p:txBody>
          <a:bodyPr wrap="square" rtlCol="0">
            <a:spAutoFit/>
          </a:bodyPr>
          <a:lstStyle/>
          <a:p>
            <a:pPr algn="ctr"/>
            <a:r>
              <a:rPr lang="en-US" sz="4000" b="1" dirty="0" smtClean="0">
                <a:solidFill>
                  <a:srgbClr val="FF0000"/>
                </a:solidFill>
              </a:rPr>
              <a:t>HJSA Conference</a:t>
            </a:r>
          </a:p>
          <a:p>
            <a:pPr algn="ctr"/>
            <a:r>
              <a:rPr lang="en-US" sz="4000" b="1" dirty="0" smtClean="0">
                <a:solidFill>
                  <a:srgbClr val="FF0000"/>
                </a:solidFill>
              </a:rPr>
              <a:t>April 7 2016 Omaha</a:t>
            </a:r>
          </a:p>
        </p:txBody>
      </p:sp>
    </p:spTree>
    <p:extLst>
      <p:ext uri="{BB962C8B-B14F-4D97-AF65-F5344CB8AC3E}">
        <p14:creationId xmlns:p14="http://schemas.microsoft.com/office/powerpoint/2010/main" val="17358549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3293" y="14441"/>
            <a:ext cx="9597550" cy="5632311"/>
          </a:xfrm>
          <a:prstGeom prst="rect">
            <a:avLst/>
          </a:prstGeom>
          <a:noFill/>
        </p:spPr>
        <p:txBody>
          <a:bodyPr wrap="none" rtlCol="0">
            <a:spAutoFit/>
          </a:bodyPr>
          <a:lstStyle/>
          <a:p>
            <a:endParaRPr lang="en-US" sz="4000" dirty="0">
              <a:solidFill>
                <a:srgbClr val="FF6600"/>
              </a:solidFill>
            </a:endParaRPr>
          </a:p>
          <a:p>
            <a:r>
              <a:rPr lang="en-US" sz="4000" b="1" dirty="0" smtClean="0">
                <a:solidFill>
                  <a:srgbClr val="FF6600"/>
                </a:solidFill>
              </a:rPr>
              <a:t>WHAT “GENETICS” UNDERLIE PERSONALITY, </a:t>
            </a:r>
          </a:p>
          <a:p>
            <a:r>
              <a:rPr lang="en-US" sz="4000" b="1" dirty="0" smtClean="0">
                <a:solidFill>
                  <a:srgbClr val="FF6600"/>
                </a:solidFill>
              </a:rPr>
              <a:t>BEHAVIOR, AND PATHOLOGY?</a:t>
            </a:r>
          </a:p>
          <a:p>
            <a:endParaRPr lang="en-US" sz="4000" b="1" dirty="0" smtClean="0">
              <a:solidFill>
                <a:srgbClr val="FF6600"/>
              </a:solidFill>
            </a:endParaRPr>
          </a:p>
          <a:p>
            <a:r>
              <a:rPr lang="en-US" sz="4000" b="1" dirty="0" smtClean="0">
                <a:solidFill>
                  <a:srgbClr val="FF6600"/>
                </a:solidFill>
              </a:rPr>
              <a:t>THAT IS, HOW DOES GENETICS </a:t>
            </a:r>
          </a:p>
          <a:p>
            <a:r>
              <a:rPr lang="en-US" sz="4000" b="1" dirty="0" smtClean="0">
                <a:solidFill>
                  <a:srgbClr val="FF6600"/>
                </a:solidFill>
              </a:rPr>
              <a:t>DETERMINES IDENTITY, SELF?</a:t>
            </a:r>
          </a:p>
          <a:p>
            <a:endParaRPr lang="en-US" sz="4000" b="1" dirty="0">
              <a:solidFill>
                <a:srgbClr val="FF6600"/>
              </a:solidFill>
            </a:endParaRPr>
          </a:p>
          <a:p>
            <a:r>
              <a:rPr lang="en-US" sz="4000" b="1" dirty="0" smtClean="0">
                <a:solidFill>
                  <a:srgbClr val="FF0000"/>
                </a:solidFill>
              </a:rPr>
              <a:t>IDENTICAL TWINS TO THE RESCUE&gt;&gt;&gt;&gt;&gt;&gt;&gt;</a:t>
            </a:r>
          </a:p>
          <a:p>
            <a:r>
              <a:rPr lang="en-US" sz="4000" dirty="0">
                <a:solidFill>
                  <a:srgbClr val="FF0000"/>
                </a:solidFill>
              </a:rPr>
              <a:t> </a:t>
            </a:r>
            <a:r>
              <a:rPr lang="en-US" sz="4000" dirty="0" smtClean="0">
                <a:solidFill>
                  <a:srgbClr val="FF0000"/>
                </a:solidFill>
              </a:rPr>
              <a:t>  </a:t>
            </a:r>
            <a:endParaRPr lang="en-US" sz="4000" dirty="0">
              <a:solidFill>
                <a:srgbClr val="FF0000"/>
              </a:solidFill>
            </a:endParaRPr>
          </a:p>
        </p:txBody>
      </p:sp>
      <p:sp>
        <p:nvSpPr>
          <p:cNvPr id="3" name="Footer Placeholder 2"/>
          <p:cNvSpPr>
            <a:spLocks noGrp="1"/>
          </p:cNvSpPr>
          <p:nvPr>
            <p:ph type="ftr" sz="quarter" idx="11"/>
          </p:nvPr>
        </p:nvSpPr>
        <p:spPr/>
        <p:txBody>
          <a:bodyPr/>
          <a:lstStyle/>
          <a:p>
            <a:r>
              <a:rPr lang="en-US" smtClean="0"/>
              <a:t>JAMES FALLON</a:t>
            </a:r>
            <a:endParaRPr lang="en-US"/>
          </a:p>
        </p:txBody>
      </p:sp>
    </p:spTree>
    <p:extLst>
      <p:ext uri="{BB962C8B-B14F-4D97-AF65-F5344CB8AC3E}">
        <p14:creationId xmlns:p14="http://schemas.microsoft.com/office/powerpoint/2010/main" val="37554633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7079" y="4468501"/>
            <a:ext cx="8712642" cy="1323439"/>
          </a:xfrm>
          <a:prstGeom prst="rect">
            <a:avLst/>
          </a:prstGeom>
          <a:noFill/>
        </p:spPr>
        <p:txBody>
          <a:bodyPr wrap="none" rtlCol="0">
            <a:spAutoFit/>
          </a:bodyPr>
          <a:lstStyle/>
          <a:p>
            <a:r>
              <a:rPr lang="en-US" sz="4000" b="1" dirty="0" smtClean="0">
                <a:solidFill>
                  <a:srgbClr val="FF6600"/>
                </a:solidFill>
              </a:rPr>
              <a:t>        </a:t>
            </a:r>
            <a:endParaRPr lang="en-US" sz="4000" b="1" dirty="0">
              <a:solidFill>
                <a:srgbClr val="FF6600"/>
              </a:solidFill>
            </a:endParaRPr>
          </a:p>
          <a:p>
            <a:r>
              <a:rPr lang="en-US" sz="4000" b="1" dirty="0">
                <a:solidFill>
                  <a:srgbClr val="FF6600"/>
                </a:solidFill>
              </a:rPr>
              <a:t>I</a:t>
            </a:r>
            <a:r>
              <a:rPr lang="en-US" sz="4000" b="1" dirty="0" smtClean="0">
                <a:solidFill>
                  <a:srgbClr val="FF6600"/>
                </a:solidFill>
              </a:rPr>
              <a:t>dentical twins are genetically identical</a:t>
            </a:r>
            <a:endParaRPr lang="en-US" sz="4000" b="1" dirty="0">
              <a:solidFill>
                <a:srgbClr val="FF6600"/>
              </a:solidFill>
            </a:endParaRPr>
          </a:p>
        </p:txBody>
      </p:sp>
      <p:pic>
        <p:nvPicPr>
          <p:cNvPr id="5" name="Picture 2" descr="identical_twins"/>
          <p:cNvPicPr>
            <a:picLocks noChangeAspect="1" noChangeArrowheads="1"/>
          </p:cNvPicPr>
          <p:nvPr/>
        </p:nvPicPr>
        <p:blipFill>
          <a:blip r:embed="rId2"/>
          <a:srcRect/>
          <a:stretch>
            <a:fillRect/>
          </a:stretch>
        </p:blipFill>
        <p:spPr bwMode="auto">
          <a:xfrm>
            <a:off x="244111" y="348278"/>
            <a:ext cx="6071747" cy="4047831"/>
          </a:xfrm>
          <a:prstGeom prst="rect">
            <a:avLst/>
          </a:prstGeom>
          <a:noFill/>
          <a:effectLst>
            <a:outerShdw blurRad="63500" dist="35921" dir="2700000" algn="ctr" rotWithShape="0">
              <a:srgbClr val="000000">
                <a:alpha val="74998"/>
              </a:srgbClr>
            </a:outerShdw>
          </a:effectLst>
        </p:spPr>
      </p:pic>
      <p:sp>
        <p:nvSpPr>
          <p:cNvPr id="2" name="Footer Placeholder 1"/>
          <p:cNvSpPr>
            <a:spLocks noGrp="1"/>
          </p:cNvSpPr>
          <p:nvPr>
            <p:ph type="ftr" sz="quarter" idx="11"/>
          </p:nvPr>
        </p:nvSpPr>
        <p:spPr/>
        <p:txBody>
          <a:bodyPr/>
          <a:lstStyle/>
          <a:p>
            <a:r>
              <a:rPr lang="en-US" smtClean="0"/>
              <a:t>JAMES FALLON</a:t>
            </a:r>
            <a:endParaRPr lang="en-US"/>
          </a:p>
        </p:txBody>
      </p:sp>
    </p:spTree>
    <p:extLst>
      <p:ext uri="{BB962C8B-B14F-4D97-AF65-F5344CB8AC3E}">
        <p14:creationId xmlns:p14="http://schemas.microsoft.com/office/powerpoint/2010/main" val="16819202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6" descr="cnv_localisation"/>
          <p:cNvPicPr>
            <a:picLocks noChangeAspect="1" noChangeArrowheads="1"/>
          </p:cNvPicPr>
          <p:nvPr/>
        </p:nvPicPr>
        <p:blipFill>
          <a:blip r:embed="rId3"/>
          <a:srcRect/>
          <a:stretch>
            <a:fillRect/>
          </a:stretch>
        </p:blipFill>
        <p:spPr bwMode="auto">
          <a:xfrm>
            <a:off x="495631" y="703271"/>
            <a:ext cx="8427279" cy="6150089"/>
          </a:xfrm>
          <a:prstGeom prst="rect">
            <a:avLst/>
          </a:prstGeom>
          <a:noFill/>
          <a:ln w="9525">
            <a:noFill/>
            <a:miter lim="800000"/>
            <a:headEnd/>
            <a:tailEnd/>
          </a:ln>
        </p:spPr>
      </p:pic>
      <p:pic>
        <p:nvPicPr>
          <p:cNvPr id="522242" name="Picture 2" descr="identical_twins"/>
          <p:cNvPicPr>
            <a:picLocks noChangeAspect="1" noChangeArrowheads="1"/>
          </p:cNvPicPr>
          <p:nvPr/>
        </p:nvPicPr>
        <p:blipFill>
          <a:blip r:embed="rId4"/>
          <a:srcRect/>
          <a:stretch>
            <a:fillRect/>
          </a:stretch>
        </p:blipFill>
        <p:spPr bwMode="auto">
          <a:xfrm>
            <a:off x="174625" y="1302642"/>
            <a:ext cx="3124200" cy="2082800"/>
          </a:xfrm>
          <a:prstGeom prst="rect">
            <a:avLst/>
          </a:prstGeom>
          <a:noFill/>
          <a:effectLst>
            <a:outerShdw blurRad="63500" dist="35921" dir="2700000" algn="ctr" rotWithShape="0">
              <a:srgbClr val="000000">
                <a:alpha val="74998"/>
              </a:srgbClr>
            </a:outerShdw>
          </a:effectLst>
        </p:spPr>
      </p:pic>
      <p:pic>
        <p:nvPicPr>
          <p:cNvPr id="522244" name="Picture 4" descr="twins parents were mixed-race, in this case the father is white (German) and the mother is mixed-race (Jamaican &amp; English)"/>
          <p:cNvPicPr>
            <a:picLocks noChangeAspect="1" noChangeArrowheads="1"/>
          </p:cNvPicPr>
          <p:nvPr/>
        </p:nvPicPr>
        <p:blipFill>
          <a:blip r:embed="rId5"/>
          <a:srcRect/>
          <a:stretch>
            <a:fillRect/>
          </a:stretch>
        </p:blipFill>
        <p:spPr bwMode="auto">
          <a:xfrm>
            <a:off x="4237059" y="1691580"/>
            <a:ext cx="3138488" cy="2151062"/>
          </a:xfrm>
          <a:prstGeom prst="rect">
            <a:avLst/>
          </a:prstGeom>
          <a:noFill/>
          <a:effectLst>
            <a:outerShdw blurRad="63500" dist="35921" dir="2700000" algn="ctr" rotWithShape="0">
              <a:srgbClr val="000000">
                <a:alpha val="74998"/>
              </a:srgbClr>
            </a:outerShdw>
          </a:effectLst>
        </p:spPr>
      </p:pic>
      <p:pic>
        <p:nvPicPr>
          <p:cNvPr id="522245" name="Picture 5" descr="twinspic"/>
          <p:cNvPicPr>
            <a:picLocks noChangeAspect="1" noChangeArrowheads="1"/>
          </p:cNvPicPr>
          <p:nvPr/>
        </p:nvPicPr>
        <p:blipFill>
          <a:blip r:embed="rId6"/>
          <a:srcRect/>
          <a:stretch>
            <a:fillRect/>
          </a:stretch>
        </p:blipFill>
        <p:spPr bwMode="auto">
          <a:xfrm>
            <a:off x="762000" y="3995042"/>
            <a:ext cx="4191000" cy="2789238"/>
          </a:xfrm>
          <a:prstGeom prst="rect">
            <a:avLst/>
          </a:prstGeom>
          <a:noFill/>
          <a:effectLst>
            <a:outerShdw blurRad="63500" dist="35921" dir="2700000" algn="ctr" rotWithShape="0">
              <a:srgbClr val="000000">
                <a:alpha val="74998"/>
              </a:srgbClr>
            </a:outerShdw>
          </a:effectLst>
        </p:spPr>
      </p:pic>
      <p:sp>
        <p:nvSpPr>
          <p:cNvPr id="522248" name="Text Box 8"/>
          <p:cNvSpPr txBox="1">
            <a:spLocks noChangeArrowheads="1"/>
          </p:cNvSpPr>
          <p:nvPr/>
        </p:nvSpPr>
        <p:spPr bwMode="auto">
          <a:xfrm>
            <a:off x="946993" y="-87592"/>
            <a:ext cx="8255084" cy="1200329"/>
          </a:xfrm>
          <a:prstGeom prst="rect">
            <a:avLst/>
          </a:prstGeom>
          <a:noFill/>
          <a:ln w="9525">
            <a:noFill/>
            <a:miter lim="800000"/>
            <a:headEnd/>
            <a:tailEnd/>
          </a:ln>
          <a:effectLst/>
        </p:spPr>
        <p:txBody>
          <a:bodyPr wrap="none">
            <a:prstTxWarp prst="textNoShape">
              <a:avLst/>
            </a:prstTxWarp>
            <a:spAutoFit/>
          </a:bodyPr>
          <a:lstStyle/>
          <a:p>
            <a:pPr algn="ctr">
              <a:defRPr/>
            </a:pPr>
            <a:r>
              <a:rPr lang="en-US" sz="4000" b="1" dirty="0" smtClean="0">
                <a:solidFill>
                  <a:srgbClr val="FF6600"/>
                </a:solidFill>
              </a:rPr>
              <a:t>NO</a:t>
            </a:r>
            <a:r>
              <a:rPr lang="en-US" sz="3200" b="1" dirty="0" smtClean="0">
                <a:solidFill>
                  <a:srgbClr val="FF6600"/>
                </a:solidFill>
              </a:rPr>
              <a:t>, they aren’t- Copy </a:t>
            </a:r>
            <a:r>
              <a:rPr lang="en-US" sz="3200" b="1" dirty="0">
                <a:solidFill>
                  <a:srgbClr val="FF6600"/>
                </a:solidFill>
              </a:rPr>
              <a:t>Number Variation (CNV</a:t>
            </a:r>
            <a:r>
              <a:rPr lang="en-US" sz="3200" b="1" dirty="0" smtClean="0">
                <a:solidFill>
                  <a:srgbClr val="FF6600"/>
                </a:solidFill>
              </a:rPr>
              <a:t>)</a:t>
            </a:r>
          </a:p>
          <a:p>
            <a:pPr algn="ctr">
              <a:defRPr/>
            </a:pPr>
            <a:r>
              <a:rPr lang="en-US" sz="3200" b="1" dirty="0">
                <a:solidFill>
                  <a:srgbClr val="FF6600"/>
                </a:solidFill>
              </a:rPr>
              <a:t>c</a:t>
            </a:r>
            <a:r>
              <a:rPr lang="en-US" sz="3200" b="1" dirty="0" smtClean="0">
                <a:solidFill>
                  <a:srgbClr val="FF6600"/>
                </a:solidFill>
              </a:rPr>
              <a:t>hanges all that</a:t>
            </a:r>
            <a:endParaRPr lang="en-US" sz="3200" b="1" dirty="0">
              <a:solidFill>
                <a:srgbClr val="FF6600"/>
              </a:solidFill>
            </a:endParaRPr>
          </a:p>
        </p:txBody>
      </p:sp>
      <p:sp>
        <p:nvSpPr>
          <p:cNvPr id="69639" name="Rectangle 9"/>
          <p:cNvSpPr>
            <a:spLocks noChangeArrowheads="1"/>
          </p:cNvSpPr>
          <p:nvPr/>
        </p:nvSpPr>
        <p:spPr bwMode="auto">
          <a:xfrm>
            <a:off x="2209800" y="3842642"/>
            <a:ext cx="1524000" cy="3810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69640" name="Rectangle 10"/>
          <p:cNvSpPr>
            <a:spLocks noChangeArrowheads="1"/>
          </p:cNvSpPr>
          <p:nvPr/>
        </p:nvSpPr>
        <p:spPr bwMode="auto">
          <a:xfrm>
            <a:off x="2819400" y="4118867"/>
            <a:ext cx="914400" cy="228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7980505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FALLON</a:t>
            </a:r>
            <a:endParaRPr lang="en-US"/>
          </a:p>
        </p:txBody>
      </p:sp>
      <p:sp>
        <p:nvSpPr>
          <p:cNvPr id="5" name="TextBox 4"/>
          <p:cNvSpPr txBox="1"/>
          <p:nvPr/>
        </p:nvSpPr>
        <p:spPr>
          <a:xfrm>
            <a:off x="1638670" y="2476238"/>
            <a:ext cx="6421650" cy="2308324"/>
          </a:xfrm>
          <a:prstGeom prst="rect">
            <a:avLst/>
          </a:prstGeom>
          <a:noFill/>
        </p:spPr>
        <p:txBody>
          <a:bodyPr wrap="none" rtlCol="0">
            <a:spAutoFit/>
          </a:bodyPr>
          <a:lstStyle/>
          <a:p>
            <a:r>
              <a:rPr lang="en-US" sz="4800" b="1" dirty="0" smtClean="0">
                <a:solidFill>
                  <a:srgbClr val="FF6600"/>
                </a:solidFill>
              </a:rPr>
              <a:t>BEYOND THE GENOME…</a:t>
            </a:r>
          </a:p>
          <a:p>
            <a:endParaRPr lang="en-US" sz="4800" b="1" dirty="0">
              <a:solidFill>
                <a:srgbClr val="FF6600"/>
              </a:solidFill>
            </a:endParaRPr>
          </a:p>
          <a:p>
            <a:r>
              <a:rPr lang="en-US" sz="4800" b="1" dirty="0" smtClean="0">
                <a:solidFill>
                  <a:srgbClr val="FF6600"/>
                </a:solidFill>
              </a:rPr>
              <a:t>OME SWEET OME</a:t>
            </a:r>
            <a:endParaRPr lang="en-US" sz="4800" b="1" dirty="0">
              <a:solidFill>
                <a:srgbClr val="FF6600"/>
              </a:solidFill>
            </a:endParaRPr>
          </a:p>
        </p:txBody>
      </p:sp>
    </p:spTree>
    <p:extLst>
      <p:ext uri="{BB962C8B-B14F-4D97-AF65-F5344CB8AC3E}">
        <p14:creationId xmlns:p14="http://schemas.microsoft.com/office/powerpoint/2010/main" val="18134987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interactomes and retrotansposome.jpg"/>
          <p:cNvPicPr>
            <a:picLocks noChangeAspect="1"/>
          </p:cNvPicPr>
          <p:nvPr/>
        </p:nvPicPr>
        <p:blipFill>
          <a:blip r:embed="rId2"/>
          <a:srcRect/>
          <a:stretch>
            <a:fillRect/>
          </a:stretch>
        </p:blipFill>
        <p:spPr bwMode="auto">
          <a:xfrm>
            <a:off x="3845375" y="0"/>
            <a:ext cx="5572125" cy="6858000"/>
          </a:xfrm>
          <a:prstGeom prst="rect">
            <a:avLst/>
          </a:prstGeom>
          <a:noFill/>
          <a:ln w="9525">
            <a:noFill/>
            <a:miter lim="800000"/>
            <a:headEnd/>
            <a:tailEnd/>
          </a:ln>
        </p:spPr>
      </p:pic>
      <p:sp>
        <p:nvSpPr>
          <p:cNvPr id="2" name="TextBox 1"/>
          <p:cNvSpPr txBox="1"/>
          <p:nvPr/>
        </p:nvSpPr>
        <p:spPr>
          <a:xfrm>
            <a:off x="11381" y="62642"/>
            <a:ext cx="3936519" cy="6656182"/>
          </a:xfrm>
          <a:prstGeom prst="rect">
            <a:avLst/>
          </a:prstGeom>
          <a:noFill/>
        </p:spPr>
        <p:txBody>
          <a:bodyPr wrap="none" rtlCol="0">
            <a:spAutoFit/>
          </a:bodyPr>
          <a:lstStyle/>
          <a:p>
            <a:pPr>
              <a:lnSpc>
                <a:spcPct val="80000"/>
              </a:lnSpc>
            </a:pPr>
            <a:r>
              <a:rPr lang="en-US" sz="2800" b="1" dirty="0" smtClean="0">
                <a:solidFill>
                  <a:srgbClr val="FF6600"/>
                </a:solidFill>
              </a:rPr>
              <a:t>SOCIALOME</a:t>
            </a:r>
          </a:p>
          <a:p>
            <a:pPr marL="457200" indent="-457200">
              <a:lnSpc>
                <a:spcPct val="80000"/>
              </a:lnSpc>
              <a:buFont typeface="Arial"/>
              <a:buChar char="•"/>
            </a:pPr>
            <a:endParaRPr lang="en-US" sz="2800" b="1" dirty="0">
              <a:solidFill>
                <a:srgbClr val="FF6600"/>
              </a:solidFill>
            </a:endParaRPr>
          </a:p>
          <a:p>
            <a:pPr>
              <a:lnSpc>
                <a:spcPct val="80000"/>
              </a:lnSpc>
            </a:pPr>
            <a:r>
              <a:rPr lang="en-US" sz="2800" b="1" dirty="0" smtClean="0">
                <a:solidFill>
                  <a:srgbClr val="FF6600"/>
                </a:solidFill>
              </a:rPr>
              <a:t>DISEASEOME</a:t>
            </a:r>
          </a:p>
          <a:p>
            <a:pPr>
              <a:lnSpc>
                <a:spcPct val="80000"/>
              </a:lnSpc>
            </a:pPr>
            <a:endParaRPr lang="en-US" sz="2800" b="1" dirty="0" smtClean="0">
              <a:solidFill>
                <a:srgbClr val="FF6600"/>
              </a:solidFill>
            </a:endParaRPr>
          </a:p>
          <a:p>
            <a:pPr>
              <a:lnSpc>
                <a:spcPct val="80000"/>
              </a:lnSpc>
            </a:pPr>
            <a:endParaRPr lang="en-US" sz="2800" b="1" dirty="0" smtClean="0">
              <a:solidFill>
                <a:srgbClr val="FF6600"/>
              </a:solidFill>
            </a:endParaRPr>
          </a:p>
          <a:p>
            <a:pPr>
              <a:lnSpc>
                <a:spcPct val="80000"/>
              </a:lnSpc>
            </a:pPr>
            <a:r>
              <a:rPr lang="en-US" sz="2800" b="1" dirty="0" smtClean="0">
                <a:solidFill>
                  <a:srgbClr val="FF6600"/>
                </a:solidFill>
              </a:rPr>
              <a:t>METABOLOME</a:t>
            </a:r>
          </a:p>
          <a:p>
            <a:pPr>
              <a:lnSpc>
                <a:spcPct val="80000"/>
              </a:lnSpc>
            </a:pPr>
            <a:endParaRPr lang="en-US" sz="2800" b="1" dirty="0" smtClean="0">
              <a:solidFill>
                <a:srgbClr val="FF6600"/>
              </a:solidFill>
            </a:endParaRPr>
          </a:p>
          <a:p>
            <a:pPr>
              <a:lnSpc>
                <a:spcPct val="80000"/>
              </a:lnSpc>
            </a:pPr>
            <a:r>
              <a:rPr lang="en-US" sz="2800" b="1" dirty="0" smtClean="0">
                <a:solidFill>
                  <a:srgbClr val="FF6600"/>
                </a:solidFill>
              </a:rPr>
              <a:t>CONNECTOME</a:t>
            </a:r>
          </a:p>
          <a:p>
            <a:pPr>
              <a:lnSpc>
                <a:spcPct val="80000"/>
              </a:lnSpc>
            </a:pPr>
            <a:endParaRPr lang="en-US" sz="2800" b="1" dirty="0">
              <a:solidFill>
                <a:srgbClr val="FF6600"/>
              </a:solidFill>
            </a:endParaRPr>
          </a:p>
          <a:p>
            <a:pPr>
              <a:lnSpc>
                <a:spcPct val="80000"/>
              </a:lnSpc>
            </a:pPr>
            <a:r>
              <a:rPr lang="en-US" sz="2800" b="1" dirty="0" smtClean="0">
                <a:solidFill>
                  <a:srgbClr val="FF6600"/>
                </a:solidFill>
              </a:rPr>
              <a:t>CELLULAR</a:t>
            </a:r>
          </a:p>
          <a:p>
            <a:pPr>
              <a:lnSpc>
                <a:spcPct val="80000"/>
              </a:lnSpc>
            </a:pPr>
            <a:r>
              <a:rPr lang="en-US" sz="2800" b="1" dirty="0" smtClean="0">
                <a:solidFill>
                  <a:srgbClr val="FF6600"/>
                </a:solidFill>
              </a:rPr>
              <a:t>INTERACTOME</a:t>
            </a:r>
          </a:p>
          <a:p>
            <a:pPr>
              <a:lnSpc>
                <a:spcPct val="80000"/>
              </a:lnSpc>
            </a:pPr>
            <a:endParaRPr lang="en-US" sz="2800" b="1" dirty="0" smtClean="0">
              <a:solidFill>
                <a:srgbClr val="FF6600"/>
              </a:solidFill>
            </a:endParaRPr>
          </a:p>
          <a:p>
            <a:pPr>
              <a:lnSpc>
                <a:spcPct val="80000"/>
              </a:lnSpc>
            </a:pPr>
            <a:r>
              <a:rPr lang="en-US" sz="2800" b="1" dirty="0" smtClean="0">
                <a:solidFill>
                  <a:srgbClr val="FF6600"/>
                </a:solidFill>
              </a:rPr>
              <a:t>PROTEIN</a:t>
            </a:r>
          </a:p>
          <a:p>
            <a:pPr>
              <a:lnSpc>
                <a:spcPct val="80000"/>
              </a:lnSpc>
            </a:pPr>
            <a:r>
              <a:rPr lang="en-US" sz="2800" b="1" dirty="0" smtClean="0">
                <a:solidFill>
                  <a:srgbClr val="FF6600"/>
                </a:solidFill>
              </a:rPr>
              <a:t>INTERACTOME</a:t>
            </a:r>
          </a:p>
          <a:p>
            <a:pPr>
              <a:lnSpc>
                <a:spcPct val="80000"/>
              </a:lnSpc>
            </a:pPr>
            <a:r>
              <a:rPr lang="en-US" sz="2800" b="1" dirty="0" smtClean="0">
                <a:solidFill>
                  <a:srgbClr val="FF6600"/>
                </a:solidFill>
              </a:rPr>
              <a:t> </a:t>
            </a:r>
            <a:endParaRPr lang="en-US" sz="2800" b="1" dirty="0">
              <a:solidFill>
                <a:srgbClr val="FF6600"/>
              </a:solidFill>
            </a:endParaRPr>
          </a:p>
          <a:p>
            <a:pPr>
              <a:lnSpc>
                <a:spcPct val="80000"/>
              </a:lnSpc>
            </a:pPr>
            <a:r>
              <a:rPr lang="en-US" sz="2800" b="1" dirty="0" smtClean="0">
                <a:solidFill>
                  <a:srgbClr val="FF6600"/>
                </a:solidFill>
              </a:rPr>
              <a:t>TRANSCRIPTOME</a:t>
            </a:r>
            <a:endParaRPr lang="en-US" sz="2800" b="1" dirty="0">
              <a:solidFill>
                <a:srgbClr val="FF6600"/>
              </a:solidFill>
            </a:endParaRPr>
          </a:p>
          <a:p>
            <a:pPr>
              <a:lnSpc>
                <a:spcPct val="80000"/>
              </a:lnSpc>
            </a:pPr>
            <a:r>
              <a:rPr lang="en-US" sz="2800" b="1" dirty="0" smtClean="0">
                <a:solidFill>
                  <a:srgbClr val="FF6600"/>
                </a:solidFill>
              </a:rPr>
              <a:t>EPIGENOME</a:t>
            </a:r>
          </a:p>
          <a:p>
            <a:pPr>
              <a:lnSpc>
                <a:spcPct val="80000"/>
              </a:lnSpc>
            </a:pPr>
            <a:r>
              <a:rPr lang="en-US" sz="2800" b="1" dirty="0" smtClean="0">
                <a:solidFill>
                  <a:srgbClr val="FF6600"/>
                </a:solidFill>
              </a:rPr>
              <a:t>RETROTRANSPOSOSOME</a:t>
            </a:r>
          </a:p>
          <a:p>
            <a:pPr>
              <a:lnSpc>
                <a:spcPct val="80000"/>
              </a:lnSpc>
            </a:pPr>
            <a:r>
              <a:rPr lang="en-US" sz="2800" b="1" dirty="0" smtClean="0">
                <a:solidFill>
                  <a:srgbClr val="FF6600"/>
                </a:solidFill>
              </a:rPr>
              <a:t>GENOME</a:t>
            </a:r>
          </a:p>
        </p:txBody>
      </p:sp>
      <p:sp>
        <p:nvSpPr>
          <p:cNvPr id="6" name="Rectangle 5"/>
          <p:cNvSpPr/>
          <p:nvPr/>
        </p:nvSpPr>
        <p:spPr>
          <a:xfrm>
            <a:off x="95585" y="1028066"/>
            <a:ext cx="2554305" cy="502702"/>
          </a:xfrm>
          <a:prstGeom prst="rect">
            <a:avLst/>
          </a:prstGeom>
        </p:spPr>
        <p:txBody>
          <a:bodyPr wrap="none">
            <a:spAutoFit/>
          </a:bodyPr>
          <a:lstStyle/>
          <a:p>
            <a:pPr>
              <a:lnSpc>
                <a:spcPct val="80000"/>
              </a:lnSpc>
            </a:pPr>
            <a:r>
              <a:rPr lang="en-US" sz="3200" b="1" dirty="0">
                <a:solidFill>
                  <a:srgbClr val="FF6600"/>
                </a:solidFill>
              </a:rPr>
              <a:t>MICROBIOME</a:t>
            </a:r>
          </a:p>
        </p:txBody>
      </p:sp>
    </p:spTree>
    <p:extLst>
      <p:ext uri="{BB962C8B-B14F-4D97-AF65-F5344CB8AC3E}">
        <p14:creationId xmlns:p14="http://schemas.microsoft.com/office/powerpoint/2010/main" val="30086164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005262" y="2410223"/>
            <a:ext cx="5954875" cy="1569660"/>
          </a:xfrm>
          <a:prstGeom prst="rect">
            <a:avLst/>
          </a:prstGeom>
          <a:noFill/>
        </p:spPr>
        <p:txBody>
          <a:bodyPr wrap="none" rtlCol="0">
            <a:spAutoFit/>
          </a:bodyPr>
          <a:lstStyle/>
          <a:p>
            <a:r>
              <a:rPr lang="en-US" sz="9600" b="1" dirty="0" smtClean="0">
                <a:solidFill>
                  <a:srgbClr val="FF6600"/>
                </a:solidFill>
              </a:rPr>
              <a:t>DIAGNOSIS</a:t>
            </a:r>
            <a:endParaRPr lang="en-US" sz="9600" b="1" dirty="0">
              <a:solidFill>
                <a:srgbClr val="FF6600"/>
              </a:solidFill>
            </a:endParaRPr>
          </a:p>
        </p:txBody>
      </p:sp>
    </p:spTree>
    <p:extLst>
      <p:ext uri="{BB962C8B-B14F-4D97-AF65-F5344CB8AC3E}">
        <p14:creationId xmlns:p14="http://schemas.microsoft.com/office/powerpoint/2010/main" val="2962762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36823" y="519305"/>
            <a:ext cx="6975988" cy="1077218"/>
          </a:xfrm>
          <a:prstGeom prst="rect">
            <a:avLst/>
          </a:prstGeom>
          <a:noFill/>
        </p:spPr>
        <p:txBody>
          <a:bodyPr wrap="none" rtlCol="0">
            <a:spAutoFit/>
          </a:bodyPr>
          <a:lstStyle/>
          <a:p>
            <a:r>
              <a:rPr lang="en-US" sz="3200" b="1" dirty="0" err="1" smtClean="0">
                <a:solidFill>
                  <a:srgbClr val="FF6600"/>
                </a:solidFill>
              </a:rPr>
              <a:t>Connectome</a:t>
            </a:r>
            <a:r>
              <a:rPr lang="en-US" sz="3200" b="1" dirty="0" smtClean="0">
                <a:solidFill>
                  <a:srgbClr val="FF6600"/>
                </a:solidFill>
              </a:rPr>
              <a:t> correlates of psychopathy-</a:t>
            </a:r>
          </a:p>
          <a:p>
            <a:r>
              <a:rPr lang="en-US" sz="3200" b="1" dirty="0" smtClean="0">
                <a:solidFill>
                  <a:srgbClr val="FF6600"/>
                </a:solidFill>
              </a:rPr>
              <a:t>What is the name of the beast?</a:t>
            </a:r>
            <a:endParaRPr lang="en-US" sz="3200" b="1" dirty="0">
              <a:solidFill>
                <a:srgbClr val="FF6600"/>
              </a:solidFill>
            </a:endParaRPr>
          </a:p>
        </p:txBody>
      </p:sp>
      <p:pic>
        <p:nvPicPr>
          <p:cNvPr id="19" name="Picture 2"/>
          <p:cNvPicPr>
            <a:picLocks noChangeAspect="1" noChangeArrowheads="1"/>
          </p:cNvPicPr>
          <p:nvPr/>
        </p:nvPicPr>
        <p:blipFill>
          <a:blip r:embed="rId2">
            <a:lum bright="-12000" contrast="18000"/>
          </a:blip>
          <a:srcRect/>
          <a:stretch>
            <a:fillRect/>
          </a:stretch>
        </p:blipFill>
        <p:spPr bwMode="auto">
          <a:xfrm>
            <a:off x="3139094" y="1963787"/>
            <a:ext cx="3305175" cy="3429000"/>
          </a:xfrm>
          <a:prstGeom prst="rect">
            <a:avLst/>
          </a:prstGeom>
          <a:noFill/>
          <a:ln w="9525">
            <a:noFill/>
            <a:miter lim="800000"/>
            <a:headEnd/>
            <a:tailEnd/>
          </a:ln>
        </p:spPr>
      </p:pic>
      <p:sp>
        <p:nvSpPr>
          <p:cNvPr id="20" name="Line 5"/>
          <p:cNvSpPr>
            <a:spLocks noChangeShapeType="1"/>
          </p:cNvSpPr>
          <p:nvPr/>
        </p:nvSpPr>
        <p:spPr bwMode="auto">
          <a:xfrm flipV="1">
            <a:off x="4129694" y="3335387"/>
            <a:ext cx="1524000" cy="381000"/>
          </a:xfrm>
          <a:prstGeom prst="line">
            <a:avLst/>
          </a:prstGeom>
          <a:noFill/>
          <a:ln w="9525">
            <a:noFill/>
            <a:round/>
            <a:headEnd/>
            <a:tailEnd type="triangle" w="med" len="med"/>
          </a:ln>
        </p:spPr>
        <p:txBody>
          <a:bodyPr wrap="none" anchor="ctr">
            <a:prstTxWarp prst="textNoShape">
              <a:avLst/>
            </a:prstTxWarp>
          </a:bodyPr>
          <a:lstStyle/>
          <a:p>
            <a:endParaRPr lang="en-US">
              <a:solidFill>
                <a:srgbClr val="FF6600"/>
              </a:solidFill>
            </a:endParaRPr>
          </a:p>
        </p:txBody>
      </p:sp>
      <p:sp>
        <p:nvSpPr>
          <p:cNvPr id="21" name="Oval 30"/>
          <p:cNvSpPr>
            <a:spLocks noChangeArrowheads="1"/>
          </p:cNvSpPr>
          <p:nvPr/>
        </p:nvSpPr>
        <p:spPr bwMode="auto">
          <a:xfrm>
            <a:off x="3672494" y="2579737"/>
            <a:ext cx="365125" cy="3127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solidFill>
                <a:srgbClr val="FF6600"/>
              </a:solidFill>
            </a:endParaRPr>
          </a:p>
        </p:txBody>
      </p:sp>
      <p:sp>
        <p:nvSpPr>
          <p:cNvPr id="22" name="Oval 31"/>
          <p:cNvSpPr>
            <a:spLocks noChangeArrowheads="1"/>
          </p:cNvSpPr>
          <p:nvPr/>
        </p:nvSpPr>
        <p:spPr bwMode="auto">
          <a:xfrm>
            <a:off x="5153632" y="3584625"/>
            <a:ext cx="365125" cy="31273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solidFill>
                <a:srgbClr val="FF6600"/>
              </a:solidFill>
            </a:endParaRPr>
          </a:p>
        </p:txBody>
      </p:sp>
      <p:sp>
        <p:nvSpPr>
          <p:cNvPr id="23" name="Oval 32"/>
          <p:cNvSpPr>
            <a:spLocks noChangeArrowheads="1"/>
          </p:cNvSpPr>
          <p:nvPr/>
        </p:nvSpPr>
        <p:spPr bwMode="auto">
          <a:xfrm>
            <a:off x="5058382" y="2344787"/>
            <a:ext cx="365125" cy="3127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solidFill>
                <a:srgbClr val="FF6600"/>
              </a:solidFill>
            </a:endParaRPr>
          </a:p>
        </p:txBody>
      </p:sp>
      <p:sp>
        <p:nvSpPr>
          <p:cNvPr id="24" name="Line 33"/>
          <p:cNvSpPr>
            <a:spLocks noChangeShapeType="1"/>
          </p:cNvSpPr>
          <p:nvPr/>
        </p:nvSpPr>
        <p:spPr bwMode="auto">
          <a:xfrm flipH="1">
            <a:off x="3869344" y="2509887"/>
            <a:ext cx="1265238" cy="177800"/>
          </a:xfrm>
          <a:prstGeom prst="line">
            <a:avLst/>
          </a:prstGeom>
          <a:noFill/>
          <a:ln w="38100">
            <a:solidFill>
              <a:schemeClr val="hlink"/>
            </a:solidFill>
            <a:round/>
            <a:headEnd type="triangle" w="med" len="med"/>
            <a:tailEnd type="triangle" w="med" len="med"/>
          </a:ln>
        </p:spPr>
        <p:txBody>
          <a:bodyPr wrap="none" anchor="ctr">
            <a:prstTxWarp prst="textNoShape">
              <a:avLst/>
            </a:prstTxWarp>
          </a:bodyPr>
          <a:lstStyle/>
          <a:p>
            <a:endParaRPr lang="en-US">
              <a:solidFill>
                <a:srgbClr val="FF6600"/>
              </a:solidFill>
            </a:endParaRPr>
          </a:p>
        </p:txBody>
      </p:sp>
      <p:sp>
        <p:nvSpPr>
          <p:cNvPr id="25" name="Line 34"/>
          <p:cNvSpPr>
            <a:spLocks noChangeShapeType="1"/>
          </p:cNvSpPr>
          <p:nvPr/>
        </p:nvSpPr>
        <p:spPr bwMode="auto">
          <a:xfrm>
            <a:off x="3815369" y="2765475"/>
            <a:ext cx="1493838" cy="1003300"/>
          </a:xfrm>
          <a:prstGeom prst="line">
            <a:avLst/>
          </a:prstGeom>
          <a:noFill/>
          <a:ln w="38100">
            <a:solidFill>
              <a:schemeClr val="hlink"/>
            </a:solidFill>
            <a:round/>
            <a:headEnd type="triangle" w="med" len="med"/>
            <a:tailEnd type="triangle" w="med" len="med"/>
          </a:ln>
        </p:spPr>
        <p:txBody>
          <a:bodyPr wrap="none" anchor="ctr">
            <a:prstTxWarp prst="textNoShape">
              <a:avLst/>
            </a:prstTxWarp>
          </a:bodyPr>
          <a:lstStyle/>
          <a:p>
            <a:endParaRPr lang="en-US">
              <a:solidFill>
                <a:srgbClr val="FF6600"/>
              </a:solidFill>
            </a:endParaRPr>
          </a:p>
        </p:txBody>
      </p:sp>
      <p:sp>
        <p:nvSpPr>
          <p:cNvPr id="26" name="Line 35"/>
          <p:cNvSpPr>
            <a:spLocks noChangeShapeType="1"/>
          </p:cNvSpPr>
          <p:nvPr/>
        </p:nvSpPr>
        <p:spPr bwMode="auto">
          <a:xfrm>
            <a:off x="5237769" y="2533700"/>
            <a:ext cx="111125" cy="1173162"/>
          </a:xfrm>
          <a:prstGeom prst="line">
            <a:avLst/>
          </a:prstGeom>
          <a:noFill/>
          <a:ln w="38100">
            <a:solidFill>
              <a:schemeClr val="hlink"/>
            </a:solidFill>
            <a:round/>
            <a:headEnd type="triangle" w="med" len="med"/>
            <a:tailEnd type="triangle" w="med" len="med"/>
          </a:ln>
        </p:spPr>
        <p:txBody>
          <a:bodyPr wrap="none" anchor="ctr">
            <a:prstTxWarp prst="textNoShape">
              <a:avLst/>
            </a:prstTxWarp>
          </a:bodyPr>
          <a:lstStyle/>
          <a:p>
            <a:endParaRPr lang="en-US">
              <a:solidFill>
                <a:srgbClr val="FF6600"/>
              </a:solidFill>
            </a:endParaRPr>
          </a:p>
        </p:txBody>
      </p:sp>
      <p:sp>
        <p:nvSpPr>
          <p:cNvPr id="27" name="Oval 36"/>
          <p:cNvSpPr>
            <a:spLocks noChangeArrowheads="1"/>
          </p:cNvSpPr>
          <p:nvPr/>
        </p:nvSpPr>
        <p:spPr bwMode="auto">
          <a:xfrm>
            <a:off x="4629757" y="2868662"/>
            <a:ext cx="317500" cy="268288"/>
          </a:xfrm>
          <a:prstGeom prst="ellipse">
            <a:avLst/>
          </a:prstGeom>
          <a:solidFill>
            <a:schemeClr val="accent1"/>
          </a:solidFill>
          <a:ln w="9525">
            <a:solidFill>
              <a:schemeClr val="tx1"/>
            </a:solidFill>
            <a:prstDash val="sysDot"/>
            <a:round/>
            <a:headEnd/>
            <a:tailEnd/>
          </a:ln>
        </p:spPr>
        <p:txBody>
          <a:bodyPr wrap="none" anchor="ctr">
            <a:prstTxWarp prst="textNoShape">
              <a:avLst/>
            </a:prstTxWarp>
          </a:bodyPr>
          <a:lstStyle/>
          <a:p>
            <a:endParaRPr lang="en-US">
              <a:solidFill>
                <a:srgbClr val="FF6600"/>
              </a:solidFill>
            </a:endParaRPr>
          </a:p>
        </p:txBody>
      </p:sp>
      <p:sp>
        <p:nvSpPr>
          <p:cNvPr id="28" name="Line 37"/>
          <p:cNvSpPr>
            <a:spLocks noChangeShapeType="1"/>
          </p:cNvSpPr>
          <p:nvPr/>
        </p:nvSpPr>
        <p:spPr bwMode="auto">
          <a:xfrm flipH="1" flipV="1">
            <a:off x="3951894" y="2797225"/>
            <a:ext cx="835025" cy="206375"/>
          </a:xfrm>
          <a:prstGeom prst="line">
            <a:avLst/>
          </a:prstGeom>
          <a:noFill/>
          <a:ln w="38100">
            <a:solidFill>
              <a:schemeClr val="hlink"/>
            </a:solidFill>
            <a:prstDash val="sysDot"/>
            <a:round/>
            <a:headEnd type="triangle" w="med" len="med"/>
            <a:tailEnd type="triangle" w="med" len="med"/>
          </a:ln>
        </p:spPr>
        <p:txBody>
          <a:bodyPr wrap="none" anchor="ctr">
            <a:prstTxWarp prst="textNoShape">
              <a:avLst/>
            </a:prstTxWarp>
          </a:bodyPr>
          <a:lstStyle/>
          <a:p>
            <a:endParaRPr lang="en-US">
              <a:solidFill>
                <a:srgbClr val="FF6600"/>
              </a:solidFill>
            </a:endParaRPr>
          </a:p>
        </p:txBody>
      </p:sp>
      <p:sp>
        <p:nvSpPr>
          <p:cNvPr id="29" name="Line 38"/>
          <p:cNvSpPr>
            <a:spLocks noChangeShapeType="1"/>
          </p:cNvSpPr>
          <p:nvPr/>
        </p:nvSpPr>
        <p:spPr bwMode="auto">
          <a:xfrm flipV="1">
            <a:off x="4836132" y="2595612"/>
            <a:ext cx="327025" cy="411163"/>
          </a:xfrm>
          <a:prstGeom prst="line">
            <a:avLst/>
          </a:prstGeom>
          <a:noFill/>
          <a:ln w="38100">
            <a:solidFill>
              <a:schemeClr val="hlink"/>
            </a:solidFill>
            <a:prstDash val="sysDot"/>
            <a:round/>
            <a:headEnd type="triangle" w="med" len="med"/>
            <a:tailEnd type="triangle" w="med" len="med"/>
          </a:ln>
        </p:spPr>
        <p:txBody>
          <a:bodyPr wrap="none" anchor="ctr">
            <a:prstTxWarp prst="textNoShape">
              <a:avLst/>
            </a:prstTxWarp>
          </a:bodyPr>
          <a:lstStyle/>
          <a:p>
            <a:endParaRPr lang="en-US">
              <a:solidFill>
                <a:srgbClr val="FF6600"/>
              </a:solidFill>
            </a:endParaRPr>
          </a:p>
        </p:txBody>
      </p:sp>
      <p:sp>
        <p:nvSpPr>
          <p:cNvPr id="30" name="Text Box 41"/>
          <p:cNvSpPr txBox="1">
            <a:spLocks noChangeArrowheads="1"/>
          </p:cNvSpPr>
          <p:nvPr/>
        </p:nvSpPr>
        <p:spPr bwMode="auto">
          <a:xfrm>
            <a:off x="3402564" y="4526481"/>
            <a:ext cx="2176998" cy="584776"/>
          </a:xfrm>
          <a:prstGeom prst="rect">
            <a:avLst/>
          </a:prstGeom>
          <a:solidFill>
            <a:srgbClr val="FFFFFF"/>
          </a:solidFill>
          <a:ln w="9525">
            <a:noFill/>
            <a:miter lim="800000"/>
            <a:headEnd/>
            <a:tailEnd/>
          </a:ln>
        </p:spPr>
        <p:txBody>
          <a:bodyPr wrap="none">
            <a:prstTxWarp prst="textNoShape">
              <a:avLst/>
            </a:prstTxWarp>
            <a:spAutoFit/>
          </a:bodyPr>
          <a:lstStyle/>
          <a:p>
            <a:pPr eaLnBrk="1" hangingPunct="1"/>
            <a:r>
              <a:rPr lang="en-US" sz="3200" b="1" dirty="0" smtClean="0">
                <a:solidFill>
                  <a:srgbClr val="FF6600"/>
                </a:solidFill>
              </a:rPr>
              <a:t>BEHAVIORS</a:t>
            </a:r>
            <a:endParaRPr lang="en-US" sz="3200" b="1" dirty="0">
              <a:solidFill>
                <a:srgbClr val="FF6600"/>
              </a:solidFill>
            </a:endParaRPr>
          </a:p>
        </p:txBody>
      </p:sp>
      <p:sp>
        <p:nvSpPr>
          <p:cNvPr id="31" name="Line 40"/>
          <p:cNvSpPr>
            <a:spLocks noChangeShapeType="1"/>
          </p:cNvSpPr>
          <p:nvPr/>
        </p:nvSpPr>
        <p:spPr bwMode="auto">
          <a:xfrm>
            <a:off x="4292165" y="4114714"/>
            <a:ext cx="0" cy="457200"/>
          </a:xfrm>
          <a:prstGeom prst="line">
            <a:avLst/>
          </a:prstGeom>
          <a:noFill/>
          <a:ln w="76200">
            <a:solidFill>
              <a:srgbClr val="E30707"/>
            </a:solidFill>
            <a:round/>
            <a:headEnd/>
            <a:tailEnd type="triangle" w="med" len="med"/>
          </a:ln>
        </p:spPr>
        <p:txBody>
          <a:bodyPr wrap="none" anchor="ctr">
            <a:prstTxWarp prst="textNoShape">
              <a:avLst/>
            </a:prstTxWarp>
          </a:bodyPr>
          <a:lstStyle/>
          <a:p>
            <a:endParaRPr lang="en-US">
              <a:solidFill>
                <a:srgbClr val="FF6600"/>
              </a:solidFill>
            </a:endParaRPr>
          </a:p>
        </p:txBody>
      </p:sp>
      <p:sp>
        <p:nvSpPr>
          <p:cNvPr id="32" name="TextBox 31"/>
          <p:cNvSpPr txBox="1"/>
          <p:nvPr/>
        </p:nvSpPr>
        <p:spPr>
          <a:xfrm>
            <a:off x="3388318" y="3585546"/>
            <a:ext cx="2365401" cy="523220"/>
          </a:xfrm>
          <a:prstGeom prst="rect">
            <a:avLst/>
          </a:prstGeom>
          <a:solidFill>
            <a:srgbClr val="FFFFFF"/>
          </a:solidFill>
          <a:ln>
            <a:noFill/>
          </a:ln>
        </p:spPr>
        <p:txBody>
          <a:bodyPr wrap="none" rtlCol="0">
            <a:spAutoFit/>
          </a:bodyPr>
          <a:lstStyle/>
          <a:p>
            <a:r>
              <a:rPr lang="en-US" sz="2800" b="1" dirty="0" smtClean="0">
                <a:solidFill>
                  <a:srgbClr val="FF6600"/>
                </a:solidFill>
              </a:rPr>
              <a:t>CONNECTOME</a:t>
            </a:r>
            <a:endParaRPr lang="en-US" sz="2800" b="1" dirty="0">
              <a:solidFill>
                <a:srgbClr val="FF6600"/>
              </a:solidFill>
            </a:endParaRPr>
          </a:p>
        </p:txBody>
      </p:sp>
      <p:sp>
        <p:nvSpPr>
          <p:cNvPr id="33" name="Line 40"/>
          <p:cNvSpPr>
            <a:spLocks noChangeShapeType="1"/>
          </p:cNvSpPr>
          <p:nvPr/>
        </p:nvSpPr>
        <p:spPr bwMode="auto">
          <a:xfrm>
            <a:off x="4322389" y="5111257"/>
            <a:ext cx="0" cy="586330"/>
          </a:xfrm>
          <a:prstGeom prst="line">
            <a:avLst/>
          </a:prstGeom>
          <a:noFill/>
          <a:ln w="76200">
            <a:solidFill>
              <a:srgbClr val="E30707"/>
            </a:solidFill>
            <a:round/>
            <a:headEnd/>
            <a:tailEnd type="triangle" w="med" len="med"/>
          </a:ln>
        </p:spPr>
        <p:txBody>
          <a:bodyPr wrap="none" anchor="ctr">
            <a:prstTxWarp prst="textNoShape">
              <a:avLst/>
            </a:prstTxWarp>
          </a:bodyPr>
          <a:lstStyle/>
          <a:p>
            <a:endParaRPr lang="en-US">
              <a:solidFill>
                <a:srgbClr val="FF6600"/>
              </a:solidFill>
            </a:endParaRPr>
          </a:p>
        </p:txBody>
      </p:sp>
      <p:sp>
        <p:nvSpPr>
          <p:cNvPr id="34" name="TextBox 33"/>
          <p:cNvSpPr txBox="1"/>
          <p:nvPr/>
        </p:nvSpPr>
        <p:spPr>
          <a:xfrm>
            <a:off x="3534988" y="5721047"/>
            <a:ext cx="1725102" cy="523220"/>
          </a:xfrm>
          <a:prstGeom prst="rect">
            <a:avLst/>
          </a:prstGeom>
          <a:solidFill>
            <a:srgbClr val="FFFFFF"/>
          </a:solidFill>
          <a:ln>
            <a:noFill/>
          </a:ln>
        </p:spPr>
        <p:txBody>
          <a:bodyPr wrap="none" rtlCol="0">
            <a:spAutoFit/>
          </a:bodyPr>
          <a:lstStyle/>
          <a:p>
            <a:r>
              <a:rPr lang="en-US" sz="2800" b="1" dirty="0" smtClean="0">
                <a:solidFill>
                  <a:srgbClr val="FF6600"/>
                </a:solidFill>
              </a:rPr>
              <a:t>DISORDER</a:t>
            </a:r>
            <a:endParaRPr lang="en-US" sz="2800" b="1" dirty="0">
              <a:solidFill>
                <a:srgbClr val="FF6600"/>
              </a:solidFill>
            </a:endParaRPr>
          </a:p>
        </p:txBody>
      </p:sp>
    </p:spTree>
    <p:extLst>
      <p:ext uri="{BB962C8B-B14F-4D97-AF65-F5344CB8AC3E}">
        <p14:creationId xmlns:p14="http://schemas.microsoft.com/office/powerpoint/2010/main" val="19954878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36823" y="519305"/>
            <a:ext cx="6975988" cy="1077218"/>
          </a:xfrm>
          <a:prstGeom prst="rect">
            <a:avLst/>
          </a:prstGeom>
          <a:noFill/>
        </p:spPr>
        <p:txBody>
          <a:bodyPr wrap="none" rtlCol="0">
            <a:spAutoFit/>
          </a:bodyPr>
          <a:lstStyle/>
          <a:p>
            <a:r>
              <a:rPr lang="en-US" sz="3200" b="1" dirty="0" err="1" smtClean="0">
                <a:solidFill>
                  <a:srgbClr val="FF6600"/>
                </a:solidFill>
              </a:rPr>
              <a:t>Connectome</a:t>
            </a:r>
            <a:r>
              <a:rPr lang="en-US" sz="3200" b="1" dirty="0" smtClean="0">
                <a:solidFill>
                  <a:srgbClr val="FF6600"/>
                </a:solidFill>
              </a:rPr>
              <a:t> correlates of psychopathy-</a:t>
            </a:r>
          </a:p>
          <a:p>
            <a:r>
              <a:rPr lang="en-US" sz="3200" b="1" dirty="0" smtClean="0">
                <a:solidFill>
                  <a:srgbClr val="FF6600"/>
                </a:solidFill>
              </a:rPr>
              <a:t>What is the name of the beast?</a:t>
            </a:r>
            <a:endParaRPr lang="en-US" sz="3200" b="1" dirty="0">
              <a:solidFill>
                <a:srgbClr val="FF6600"/>
              </a:solidFill>
            </a:endParaRPr>
          </a:p>
        </p:txBody>
      </p:sp>
      <p:pic>
        <p:nvPicPr>
          <p:cNvPr id="19" name="Picture 2"/>
          <p:cNvPicPr>
            <a:picLocks noChangeAspect="1" noChangeArrowheads="1"/>
          </p:cNvPicPr>
          <p:nvPr/>
        </p:nvPicPr>
        <p:blipFill>
          <a:blip r:embed="rId2">
            <a:lum bright="-12000" contrast="18000"/>
          </a:blip>
          <a:srcRect/>
          <a:stretch>
            <a:fillRect/>
          </a:stretch>
        </p:blipFill>
        <p:spPr bwMode="auto">
          <a:xfrm>
            <a:off x="3139094" y="1963787"/>
            <a:ext cx="3305175" cy="3429000"/>
          </a:xfrm>
          <a:prstGeom prst="rect">
            <a:avLst/>
          </a:prstGeom>
          <a:noFill/>
          <a:ln w="9525">
            <a:noFill/>
            <a:miter lim="800000"/>
            <a:headEnd/>
            <a:tailEnd/>
          </a:ln>
        </p:spPr>
      </p:pic>
      <p:sp>
        <p:nvSpPr>
          <p:cNvPr id="20" name="Line 5"/>
          <p:cNvSpPr>
            <a:spLocks noChangeShapeType="1"/>
          </p:cNvSpPr>
          <p:nvPr/>
        </p:nvSpPr>
        <p:spPr bwMode="auto">
          <a:xfrm flipV="1">
            <a:off x="4129694" y="3335387"/>
            <a:ext cx="1524000" cy="381000"/>
          </a:xfrm>
          <a:prstGeom prst="line">
            <a:avLst/>
          </a:prstGeom>
          <a:noFill/>
          <a:ln w="9525">
            <a:noFill/>
            <a:round/>
            <a:headEnd/>
            <a:tailEnd type="triangle" w="med" len="med"/>
          </a:ln>
        </p:spPr>
        <p:txBody>
          <a:bodyPr wrap="none" anchor="ctr">
            <a:prstTxWarp prst="textNoShape">
              <a:avLst/>
            </a:prstTxWarp>
          </a:bodyPr>
          <a:lstStyle/>
          <a:p>
            <a:endParaRPr lang="en-US">
              <a:solidFill>
                <a:srgbClr val="FF6600"/>
              </a:solidFill>
            </a:endParaRPr>
          </a:p>
        </p:txBody>
      </p:sp>
      <p:sp>
        <p:nvSpPr>
          <p:cNvPr id="21" name="Oval 30"/>
          <p:cNvSpPr>
            <a:spLocks noChangeArrowheads="1"/>
          </p:cNvSpPr>
          <p:nvPr/>
        </p:nvSpPr>
        <p:spPr bwMode="auto">
          <a:xfrm>
            <a:off x="3672494" y="2579737"/>
            <a:ext cx="365125" cy="3127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solidFill>
                <a:srgbClr val="FF6600"/>
              </a:solidFill>
            </a:endParaRPr>
          </a:p>
        </p:txBody>
      </p:sp>
      <p:sp>
        <p:nvSpPr>
          <p:cNvPr id="22" name="Oval 31"/>
          <p:cNvSpPr>
            <a:spLocks noChangeArrowheads="1"/>
          </p:cNvSpPr>
          <p:nvPr/>
        </p:nvSpPr>
        <p:spPr bwMode="auto">
          <a:xfrm>
            <a:off x="5153632" y="3584625"/>
            <a:ext cx="365125" cy="31273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solidFill>
                <a:srgbClr val="FF6600"/>
              </a:solidFill>
            </a:endParaRPr>
          </a:p>
        </p:txBody>
      </p:sp>
      <p:sp>
        <p:nvSpPr>
          <p:cNvPr id="23" name="Oval 32"/>
          <p:cNvSpPr>
            <a:spLocks noChangeArrowheads="1"/>
          </p:cNvSpPr>
          <p:nvPr/>
        </p:nvSpPr>
        <p:spPr bwMode="auto">
          <a:xfrm>
            <a:off x="5058382" y="2344787"/>
            <a:ext cx="365125" cy="3127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solidFill>
                <a:srgbClr val="FF6600"/>
              </a:solidFill>
            </a:endParaRPr>
          </a:p>
        </p:txBody>
      </p:sp>
      <p:sp>
        <p:nvSpPr>
          <p:cNvPr id="24" name="Line 33"/>
          <p:cNvSpPr>
            <a:spLocks noChangeShapeType="1"/>
          </p:cNvSpPr>
          <p:nvPr/>
        </p:nvSpPr>
        <p:spPr bwMode="auto">
          <a:xfrm flipH="1">
            <a:off x="3869344" y="2509887"/>
            <a:ext cx="1265238" cy="177800"/>
          </a:xfrm>
          <a:prstGeom prst="line">
            <a:avLst/>
          </a:prstGeom>
          <a:noFill/>
          <a:ln w="38100">
            <a:solidFill>
              <a:schemeClr val="hlink"/>
            </a:solidFill>
            <a:round/>
            <a:headEnd type="triangle" w="med" len="med"/>
            <a:tailEnd type="triangle" w="med" len="med"/>
          </a:ln>
        </p:spPr>
        <p:txBody>
          <a:bodyPr wrap="none" anchor="ctr">
            <a:prstTxWarp prst="textNoShape">
              <a:avLst/>
            </a:prstTxWarp>
          </a:bodyPr>
          <a:lstStyle/>
          <a:p>
            <a:endParaRPr lang="en-US">
              <a:solidFill>
                <a:srgbClr val="FF6600"/>
              </a:solidFill>
            </a:endParaRPr>
          </a:p>
        </p:txBody>
      </p:sp>
      <p:sp>
        <p:nvSpPr>
          <p:cNvPr id="25" name="Line 34"/>
          <p:cNvSpPr>
            <a:spLocks noChangeShapeType="1"/>
          </p:cNvSpPr>
          <p:nvPr/>
        </p:nvSpPr>
        <p:spPr bwMode="auto">
          <a:xfrm>
            <a:off x="3815369" y="2765475"/>
            <a:ext cx="1493838" cy="1003300"/>
          </a:xfrm>
          <a:prstGeom prst="line">
            <a:avLst/>
          </a:prstGeom>
          <a:noFill/>
          <a:ln w="38100">
            <a:solidFill>
              <a:schemeClr val="hlink"/>
            </a:solidFill>
            <a:round/>
            <a:headEnd type="triangle" w="med" len="med"/>
            <a:tailEnd type="triangle" w="med" len="med"/>
          </a:ln>
        </p:spPr>
        <p:txBody>
          <a:bodyPr wrap="none" anchor="ctr">
            <a:prstTxWarp prst="textNoShape">
              <a:avLst/>
            </a:prstTxWarp>
          </a:bodyPr>
          <a:lstStyle/>
          <a:p>
            <a:endParaRPr lang="en-US">
              <a:solidFill>
                <a:srgbClr val="FF6600"/>
              </a:solidFill>
            </a:endParaRPr>
          </a:p>
        </p:txBody>
      </p:sp>
      <p:sp>
        <p:nvSpPr>
          <p:cNvPr id="26" name="Line 35"/>
          <p:cNvSpPr>
            <a:spLocks noChangeShapeType="1"/>
          </p:cNvSpPr>
          <p:nvPr/>
        </p:nvSpPr>
        <p:spPr bwMode="auto">
          <a:xfrm>
            <a:off x="5237769" y="2533700"/>
            <a:ext cx="111125" cy="1173162"/>
          </a:xfrm>
          <a:prstGeom prst="line">
            <a:avLst/>
          </a:prstGeom>
          <a:noFill/>
          <a:ln w="38100">
            <a:solidFill>
              <a:schemeClr val="hlink"/>
            </a:solidFill>
            <a:round/>
            <a:headEnd type="triangle" w="med" len="med"/>
            <a:tailEnd type="triangle" w="med" len="med"/>
          </a:ln>
        </p:spPr>
        <p:txBody>
          <a:bodyPr wrap="none" anchor="ctr">
            <a:prstTxWarp prst="textNoShape">
              <a:avLst/>
            </a:prstTxWarp>
          </a:bodyPr>
          <a:lstStyle/>
          <a:p>
            <a:endParaRPr lang="en-US">
              <a:solidFill>
                <a:srgbClr val="FF6600"/>
              </a:solidFill>
            </a:endParaRPr>
          </a:p>
        </p:txBody>
      </p:sp>
      <p:sp>
        <p:nvSpPr>
          <p:cNvPr id="27" name="Oval 36"/>
          <p:cNvSpPr>
            <a:spLocks noChangeArrowheads="1"/>
          </p:cNvSpPr>
          <p:nvPr/>
        </p:nvSpPr>
        <p:spPr bwMode="auto">
          <a:xfrm>
            <a:off x="4629757" y="2868662"/>
            <a:ext cx="317500" cy="268288"/>
          </a:xfrm>
          <a:prstGeom prst="ellipse">
            <a:avLst/>
          </a:prstGeom>
          <a:solidFill>
            <a:schemeClr val="accent1"/>
          </a:solidFill>
          <a:ln w="9525">
            <a:solidFill>
              <a:schemeClr val="tx1"/>
            </a:solidFill>
            <a:prstDash val="sysDot"/>
            <a:round/>
            <a:headEnd/>
            <a:tailEnd/>
          </a:ln>
        </p:spPr>
        <p:txBody>
          <a:bodyPr wrap="none" anchor="ctr">
            <a:prstTxWarp prst="textNoShape">
              <a:avLst/>
            </a:prstTxWarp>
          </a:bodyPr>
          <a:lstStyle/>
          <a:p>
            <a:endParaRPr lang="en-US">
              <a:solidFill>
                <a:srgbClr val="FF6600"/>
              </a:solidFill>
            </a:endParaRPr>
          </a:p>
        </p:txBody>
      </p:sp>
      <p:sp>
        <p:nvSpPr>
          <p:cNvPr id="28" name="Line 37"/>
          <p:cNvSpPr>
            <a:spLocks noChangeShapeType="1"/>
          </p:cNvSpPr>
          <p:nvPr/>
        </p:nvSpPr>
        <p:spPr bwMode="auto">
          <a:xfrm flipH="1" flipV="1">
            <a:off x="3951894" y="2797225"/>
            <a:ext cx="835025" cy="206375"/>
          </a:xfrm>
          <a:prstGeom prst="line">
            <a:avLst/>
          </a:prstGeom>
          <a:noFill/>
          <a:ln w="38100">
            <a:solidFill>
              <a:schemeClr val="hlink"/>
            </a:solidFill>
            <a:prstDash val="sysDot"/>
            <a:round/>
            <a:headEnd type="triangle" w="med" len="med"/>
            <a:tailEnd type="triangle" w="med" len="med"/>
          </a:ln>
        </p:spPr>
        <p:txBody>
          <a:bodyPr wrap="none" anchor="ctr">
            <a:prstTxWarp prst="textNoShape">
              <a:avLst/>
            </a:prstTxWarp>
          </a:bodyPr>
          <a:lstStyle/>
          <a:p>
            <a:endParaRPr lang="en-US">
              <a:solidFill>
                <a:srgbClr val="FF6600"/>
              </a:solidFill>
            </a:endParaRPr>
          </a:p>
        </p:txBody>
      </p:sp>
      <p:sp>
        <p:nvSpPr>
          <p:cNvPr id="29" name="Line 38"/>
          <p:cNvSpPr>
            <a:spLocks noChangeShapeType="1"/>
          </p:cNvSpPr>
          <p:nvPr/>
        </p:nvSpPr>
        <p:spPr bwMode="auto">
          <a:xfrm flipV="1">
            <a:off x="4836132" y="2595612"/>
            <a:ext cx="327025" cy="411163"/>
          </a:xfrm>
          <a:prstGeom prst="line">
            <a:avLst/>
          </a:prstGeom>
          <a:noFill/>
          <a:ln w="38100">
            <a:solidFill>
              <a:schemeClr val="hlink"/>
            </a:solidFill>
            <a:prstDash val="sysDot"/>
            <a:round/>
            <a:headEnd type="triangle" w="med" len="med"/>
            <a:tailEnd type="triangle" w="med" len="med"/>
          </a:ln>
        </p:spPr>
        <p:txBody>
          <a:bodyPr wrap="none" anchor="ctr">
            <a:prstTxWarp prst="textNoShape">
              <a:avLst/>
            </a:prstTxWarp>
          </a:bodyPr>
          <a:lstStyle/>
          <a:p>
            <a:endParaRPr lang="en-US">
              <a:solidFill>
                <a:srgbClr val="FF6600"/>
              </a:solidFill>
            </a:endParaRPr>
          </a:p>
        </p:txBody>
      </p:sp>
      <p:sp>
        <p:nvSpPr>
          <p:cNvPr id="30" name="Text Box 41"/>
          <p:cNvSpPr txBox="1">
            <a:spLocks noChangeArrowheads="1"/>
          </p:cNvSpPr>
          <p:nvPr/>
        </p:nvSpPr>
        <p:spPr bwMode="auto">
          <a:xfrm>
            <a:off x="3402564" y="4526481"/>
            <a:ext cx="2176998" cy="584776"/>
          </a:xfrm>
          <a:prstGeom prst="rect">
            <a:avLst/>
          </a:prstGeom>
          <a:solidFill>
            <a:srgbClr val="FFFFFF"/>
          </a:solidFill>
          <a:ln w="9525">
            <a:noFill/>
            <a:miter lim="800000"/>
            <a:headEnd/>
            <a:tailEnd/>
          </a:ln>
        </p:spPr>
        <p:txBody>
          <a:bodyPr wrap="none">
            <a:prstTxWarp prst="textNoShape">
              <a:avLst/>
            </a:prstTxWarp>
            <a:spAutoFit/>
          </a:bodyPr>
          <a:lstStyle/>
          <a:p>
            <a:pPr eaLnBrk="1" hangingPunct="1"/>
            <a:r>
              <a:rPr lang="en-US" sz="3200" b="1" dirty="0" smtClean="0">
                <a:solidFill>
                  <a:srgbClr val="FF6600"/>
                </a:solidFill>
              </a:rPr>
              <a:t>BEHAVIORS</a:t>
            </a:r>
            <a:endParaRPr lang="en-US" sz="3200" b="1" dirty="0">
              <a:solidFill>
                <a:srgbClr val="FF6600"/>
              </a:solidFill>
            </a:endParaRPr>
          </a:p>
        </p:txBody>
      </p:sp>
      <p:sp>
        <p:nvSpPr>
          <p:cNvPr id="31" name="Line 40"/>
          <p:cNvSpPr>
            <a:spLocks noChangeShapeType="1"/>
          </p:cNvSpPr>
          <p:nvPr/>
        </p:nvSpPr>
        <p:spPr bwMode="auto">
          <a:xfrm>
            <a:off x="4292165" y="4114714"/>
            <a:ext cx="0" cy="457200"/>
          </a:xfrm>
          <a:prstGeom prst="line">
            <a:avLst/>
          </a:prstGeom>
          <a:noFill/>
          <a:ln w="76200">
            <a:solidFill>
              <a:srgbClr val="E30707"/>
            </a:solidFill>
            <a:round/>
            <a:headEnd/>
            <a:tailEnd type="triangle" w="med" len="med"/>
          </a:ln>
        </p:spPr>
        <p:txBody>
          <a:bodyPr wrap="none" anchor="ctr">
            <a:prstTxWarp prst="textNoShape">
              <a:avLst/>
            </a:prstTxWarp>
          </a:bodyPr>
          <a:lstStyle/>
          <a:p>
            <a:endParaRPr lang="en-US">
              <a:solidFill>
                <a:srgbClr val="FF6600"/>
              </a:solidFill>
            </a:endParaRPr>
          </a:p>
        </p:txBody>
      </p:sp>
      <p:sp>
        <p:nvSpPr>
          <p:cNvPr id="32" name="TextBox 31"/>
          <p:cNvSpPr txBox="1"/>
          <p:nvPr/>
        </p:nvSpPr>
        <p:spPr>
          <a:xfrm>
            <a:off x="3388318" y="3585546"/>
            <a:ext cx="2365401" cy="523220"/>
          </a:xfrm>
          <a:prstGeom prst="rect">
            <a:avLst/>
          </a:prstGeom>
          <a:solidFill>
            <a:srgbClr val="FFFFFF"/>
          </a:solidFill>
          <a:ln>
            <a:noFill/>
          </a:ln>
        </p:spPr>
        <p:txBody>
          <a:bodyPr wrap="none" rtlCol="0">
            <a:spAutoFit/>
          </a:bodyPr>
          <a:lstStyle/>
          <a:p>
            <a:r>
              <a:rPr lang="en-US" sz="2800" b="1" dirty="0" smtClean="0">
                <a:solidFill>
                  <a:srgbClr val="FF6600"/>
                </a:solidFill>
              </a:rPr>
              <a:t>CONNECTOME</a:t>
            </a:r>
            <a:endParaRPr lang="en-US" sz="2800" b="1" dirty="0">
              <a:solidFill>
                <a:srgbClr val="FF6600"/>
              </a:solidFill>
            </a:endParaRPr>
          </a:p>
        </p:txBody>
      </p:sp>
      <p:sp>
        <p:nvSpPr>
          <p:cNvPr id="33" name="Line 40"/>
          <p:cNvSpPr>
            <a:spLocks noChangeShapeType="1"/>
          </p:cNvSpPr>
          <p:nvPr/>
        </p:nvSpPr>
        <p:spPr bwMode="auto">
          <a:xfrm>
            <a:off x="4322389" y="5111257"/>
            <a:ext cx="0" cy="586330"/>
          </a:xfrm>
          <a:prstGeom prst="line">
            <a:avLst/>
          </a:prstGeom>
          <a:noFill/>
          <a:ln w="76200">
            <a:solidFill>
              <a:srgbClr val="E30707"/>
            </a:solidFill>
            <a:round/>
            <a:headEnd/>
            <a:tailEnd type="triangle" w="med" len="med"/>
          </a:ln>
        </p:spPr>
        <p:txBody>
          <a:bodyPr wrap="none" anchor="ctr">
            <a:prstTxWarp prst="textNoShape">
              <a:avLst/>
            </a:prstTxWarp>
          </a:bodyPr>
          <a:lstStyle/>
          <a:p>
            <a:endParaRPr lang="en-US">
              <a:solidFill>
                <a:srgbClr val="FF6600"/>
              </a:solidFill>
            </a:endParaRPr>
          </a:p>
        </p:txBody>
      </p:sp>
      <p:sp>
        <p:nvSpPr>
          <p:cNvPr id="34" name="TextBox 33"/>
          <p:cNvSpPr txBox="1"/>
          <p:nvPr/>
        </p:nvSpPr>
        <p:spPr>
          <a:xfrm>
            <a:off x="3534988" y="5721047"/>
            <a:ext cx="1725102" cy="523220"/>
          </a:xfrm>
          <a:prstGeom prst="rect">
            <a:avLst/>
          </a:prstGeom>
          <a:solidFill>
            <a:srgbClr val="FFFFFF"/>
          </a:solidFill>
          <a:ln>
            <a:noFill/>
          </a:ln>
        </p:spPr>
        <p:txBody>
          <a:bodyPr wrap="none" rtlCol="0">
            <a:spAutoFit/>
          </a:bodyPr>
          <a:lstStyle/>
          <a:p>
            <a:r>
              <a:rPr lang="en-US" sz="2800" b="1" dirty="0" smtClean="0">
                <a:solidFill>
                  <a:srgbClr val="FF6600"/>
                </a:solidFill>
              </a:rPr>
              <a:t>DISORDER</a:t>
            </a:r>
            <a:endParaRPr lang="en-US" sz="2800" b="1" dirty="0">
              <a:solidFill>
                <a:srgbClr val="FF6600"/>
              </a:solidFill>
            </a:endParaRPr>
          </a:p>
        </p:txBody>
      </p:sp>
      <p:sp>
        <p:nvSpPr>
          <p:cNvPr id="35" name="TextBox 34"/>
          <p:cNvSpPr txBox="1"/>
          <p:nvPr/>
        </p:nvSpPr>
        <p:spPr>
          <a:xfrm>
            <a:off x="6177542" y="4947999"/>
            <a:ext cx="2892739" cy="1569660"/>
          </a:xfrm>
          <a:prstGeom prst="rect">
            <a:avLst/>
          </a:prstGeom>
          <a:solidFill>
            <a:srgbClr val="FFFFFF"/>
          </a:solidFill>
        </p:spPr>
        <p:txBody>
          <a:bodyPr wrap="none" rtlCol="0">
            <a:spAutoFit/>
          </a:bodyPr>
          <a:lstStyle/>
          <a:p>
            <a:r>
              <a:rPr lang="en-US" sz="3200" b="1" dirty="0" smtClean="0"/>
              <a:t>“Psychopath,”</a:t>
            </a:r>
          </a:p>
          <a:p>
            <a:r>
              <a:rPr lang="en-US" sz="3200" b="1" dirty="0"/>
              <a:t>b</a:t>
            </a:r>
            <a:r>
              <a:rPr lang="en-US" sz="3200" b="1" dirty="0" smtClean="0"/>
              <a:t>ut there is no</a:t>
            </a:r>
          </a:p>
          <a:p>
            <a:r>
              <a:rPr lang="en-US" sz="3200" b="1" dirty="0"/>
              <a:t>s</a:t>
            </a:r>
            <a:r>
              <a:rPr lang="en-US" sz="3200" b="1" dirty="0" smtClean="0"/>
              <a:t>uch DSM beast</a:t>
            </a:r>
            <a:endParaRPr lang="en-US" sz="3200" b="1" dirty="0"/>
          </a:p>
        </p:txBody>
      </p:sp>
    </p:spTree>
    <p:extLst>
      <p:ext uri="{BB962C8B-B14F-4D97-AF65-F5344CB8AC3E}">
        <p14:creationId xmlns:p14="http://schemas.microsoft.com/office/powerpoint/2010/main" val="20496404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91501" y="650542"/>
            <a:ext cx="8481809" cy="2677656"/>
          </a:xfrm>
          <a:prstGeom prst="rect">
            <a:avLst/>
          </a:prstGeom>
          <a:noFill/>
        </p:spPr>
        <p:txBody>
          <a:bodyPr wrap="none" rtlCol="0">
            <a:spAutoFit/>
          </a:bodyPr>
          <a:lstStyle/>
          <a:p>
            <a:r>
              <a:rPr lang="en-US" sz="2800" b="1" dirty="0" smtClean="0">
                <a:solidFill>
                  <a:srgbClr val="FF6600"/>
                </a:solidFill>
              </a:rPr>
              <a:t>The DSM </a:t>
            </a:r>
            <a:r>
              <a:rPr lang="en-US" sz="2800" b="1" dirty="0">
                <a:solidFill>
                  <a:srgbClr val="FF6600"/>
                </a:solidFill>
              </a:rPr>
              <a:t>has a diagnosis of </a:t>
            </a:r>
            <a:r>
              <a:rPr lang="en-US" sz="2800" b="1" dirty="0">
                <a:solidFill>
                  <a:srgbClr val="FF0000"/>
                </a:solidFill>
              </a:rPr>
              <a:t>Antisocial </a:t>
            </a:r>
            <a:r>
              <a:rPr lang="en-US" sz="2800" b="1" dirty="0" smtClean="0">
                <a:solidFill>
                  <a:srgbClr val="FF0000"/>
                </a:solidFill>
              </a:rPr>
              <a:t>Personality </a:t>
            </a:r>
            <a:endParaRPr lang="en-US" sz="2800" b="1" dirty="0">
              <a:solidFill>
                <a:srgbClr val="FF0000"/>
              </a:solidFill>
            </a:endParaRPr>
          </a:p>
          <a:p>
            <a:r>
              <a:rPr lang="en-US" sz="2800" b="1" dirty="0">
                <a:solidFill>
                  <a:srgbClr val="FF0000"/>
                </a:solidFill>
              </a:rPr>
              <a:t>Disorder (ASPD)</a:t>
            </a:r>
            <a:r>
              <a:rPr lang="en-US" sz="2800" b="1" dirty="0">
                <a:solidFill>
                  <a:srgbClr val="FF6600"/>
                </a:solidFill>
              </a:rPr>
              <a:t>, which states: "The essential feature of </a:t>
            </a:r>
          </a:p>
          <a:p>
            <a:r>
              <a:rPr lang="en-US" sz="2800" b="1" dirty="0">
                <a:solidFill>
                  <a:srgbClr val="FF6600"/>
                </a:solidFill>
              </a:rPr>
              <a:t>antisocial personality disorder is a pervasive pattern of </a:t>
            </a:r>
          </a:p>
          <a:p>
            <a:r>
              <a:rPr lang="en-US" sz="2800" b="1" dirty="0">
                <a:solidFill>
                  <a:srgbClr val="FF6600"/>
                </a:solidFill>
              </a:rPr>
              <a:t>disregard for, and violation of, the rights of others that </a:t>
            </a:r>
          </a:p>
          <a:p>
            <a:r>
              <a:rPr lang="en-US" sz="2800" b="1" dirty="0">
                <a:solidFill>
                  <a:srgbClr val="FF6600"/>
                </a:solidFill>
              </a:rPr>
              <a:t>begins in childhood or early adolescence</a:t>
            </a:r>
          </a:p>
          <a:p>
            <a:r>
              <a:rPr lang="en-US" sz="2800" b="1" dirty="0">
                <a:solidFill>
                  <a:srgbClr val="FF6600"/>
                </a:solidFill>
              </a:rPr>
              <a:t>and continues into </a:t>
            </a:r>
            <a:r>
              <a:rPr lang="en-US" sz="2800" b="1" dirty="0" smtClean="0">
                <a:solidFill>
                  <a:srgbClr val="FF6600"/>
                </a:solidFill>
              </a:rPr>
              <a:t>adulthood”</a:t>
            </a:r>
            <a:endParaRPr lang="en-US" sz="2800" b="1" dirty="0">
              <a:solidFill>
                <a:srgbClr val="FF6600"/>
              </a:solidFill>
            </a:endParaRPr>
          </a:p>
        </p:txBody>
      </p:sp>
    </p:spTree>
    <p:extLst>
      <p:ext uri="{BB962C8B-B14F-4D97-AF65-F5344CB8AC3E}">
        <p14:creationId xmlns:p14="http://schemas.microsoft.com/office/powerpoint/2010/main" val="37220401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91501" y="650542"/>
            <a:ext cx="8481809" cy="2677656"/>
          </a:xfrm>
          <a:prstGeom prst="rect">
            <a:avLst/>
          </a:prstGeom>
          <a:noFill/>
        </p:spPr>
        <p:txBody>
          <a:bodyPr wrap="none" rtlCol="0">
            <a:spAutoFit/>
          </a:bodyPr>
          <a:lstStyle/>
          <a:p>
            <a:r>
              <a:rPr lang="en-US" sz="2800" b="1" dirty="0" smtClean="0">
                <a:solidFill>
                  <a:srgbClr val="FF6600"/>
                </a:solidFill>
              </a:rPr>
              <a:t>The DSM </a:t>
            </a:r>
            <a:r>
              <a:rPr lang="en-US" sz="2800" b="1" dirty="0">
                <a:solidFill>
                  <a:srgbClr val="FF6600"/>
                </a:solidFill>
              </a:rPr>
              <a:t>has a diagnosis of </a:t>
            </a:r>
            <a:r>
              <a:rPr lang="en-US" sz="2800" b="1" dirty="0">
                <a:solidFill>
                  <a:srgbClr val="FF0000"/>
                </a:solidFill>
              </a:rPr>
              <a:t>Antisocial </a:t>
            </a:r>
            <a:r>
              <a:rPr lang="en-US" sz="2800" b="1" dirty="0" smtClean="0">
                <a:solidFill>
                  <a:srgbClr val="FF0000"/>
                </a:solidFill>
              </a:rPr>
              <a:t>Personality </a:t>
            </a:r>
            <a:endParaRPr lang="en-US" sz="2800" b="1" dirty="0">
              <a:solidFill>
                <a:srgbClr val="FF0000"/>
              </a:solidFill>
            </a:endParaRPr>
          </a:p>
          <a:p>
            <a:r>
              <a:rPr lang="en-US" sz="2800" b="1" dirty="0">
                <a:solidFill>
                  <a:srgbClr val="FF0000"/>
                </a:solidFill>
              </a:rPr>
              <a:t>Disorder (ASPD)</a:t>
            </a:r>
            <a:r>
              <a:rPr lang="en-US" sz="2800" b="1" dirty="0">
                <a:solidFill>
                  <a:srgbClr val="FF6600"/>
                </a:solidFill>
              </a:rPr>
              <a:t>, which states: "The essential feature of </a:t>
            </a:r>
          </a:p>
          <a:p>
            <a:r>
              <a:rPr lang="en-US" sz="2800" b="1" dirty="0">
                <a:solidFill>
                  <a:srgbClr val="FF6600"/>
                </a:solidFill>
              </a:rPr>
              <a:t>antisocial personality disorder is a pervasive pattern of </a:t>
            </a:r>
          </a:p>
          <a:p>
            <a:r>
              <a:rPr lang="en-US" sz="2800" b="1" dirty="0">
                <a:solidFill>
                  <a:srgbClr val="FF6600"/>
                </a:solidFill>
              </a:rPr>
              <a:t>disregard for, and violation of, the rights of others that </a:t>
            </a:r>
          </a:p>
          <a:p>
            <a:r>
              <a:rPr lang="en-US" sz="2800" b="1" dirty="0">
                <a:solidFill>
                  <a:srgbClr val="FF6600"/>
                </a:solidFill>
              </a:rPr>
              <a:t>begins in childhood or early adolescence</a:t>
            </a:r>
          </a:p>
          <a:p>
            <a:r>
              <a:rPr lang="en-US" sz="2800" b="1" dirty="0">
                <a:solidFill>
                  <a:srgbClr val="FF6600"/>
                </a:solidFill>
              </a:rPr>
              <a:t>and continues into </a:t>
            </a:r>
            <a:r>
              <a:rPr lang="en-US" sz="2800" b="1" dirty="0" smtClean="0">
                <a:solidFill>
                  <a:srgbClr val="FF6600"/>
                </a:solidFill>
              </a:rPr>
              <a:t>adulthood”</a:t>
            </a:r>
            <a:endParaRPr lang="en-US" sz="2800" b="1" dirty="0">
              <a:solidFill>
                <a:srgbClr val="FF6600"/>
              </a:solidFill>
            </a:endParaRPr>
          </a:p>
        </p:txBody>
      </p:sp>
      <p:sp>
        <p:nvSpPr>
          <p:cNvPr id="2" name="TextBox 1"/>
          <p:cNvSpPr txBox="1"/>
          <p:nvPr/>
        </p:nvSpPr>
        <p:spPr>
          <a:xfrm>
            <a:off x="1109579" y="4144210"/>
            <a:ext cx="7113646" cy="2062103"/>
          </a:xfrm>
          <a:prstGeom prst="rect">
            <a:avLst/>
          </a:prstGeom>
          <a:noFill/>
        </p:spPr>
        <p:txBody>
          <a:bodyPr wrap="none" rtlCol="0">
            <a:spAutoFit/>
          </a:bodyPr>
          <a:lstStyle/>
          <a:p>
            <a:r>
              <a:rPr lang="en-US" sz="3200" b="1" dirty="0" smtClean="0">
                <a:solidFill>
                  <a:srgbClr val="FF6600"/>
                </a:solidFill>
              </a:rPr>
              <a:t>Not everyone agrees there is such</a:t>
            </a:r>
          </a:p>
          <a:p>
            <a:r>
              <a:rPr lang="en-US" sz="3200" b="1" dirty="0">
                <a:solidFill>
                  <a:srgbClr val="FF6600"/>
                </a:solidFill>
              </a:rPr>
              <a:t>a</a:t>
            </a:r>
            <a:r>
              <a:rPr lang="en-US" sz="3200" b="1" dirty="0" smtClean="0">
                <a:solidFill>
                  <a:srgbClr val="FF6600"/>
                </a:solidFill>
              </a:rPr>
              <a:t> distinct entity categorically called </a:t>
            </a:r>
          </a:p>
          <a:p>
            <a:r>
              <a:rPr lang="en-US" sz="3200" b="1" dirty="0" smtClean="0">
                <a:solidFill>
                  <a:srgbClr val="FF6600"/>
                </a:solidFill>
              </a:rPr>
              <a:t>“Psychopath,” but everyone agrees</a:t>
            </a:r>
          </a:p>
          <a:p>
            <a:r>
              <a:rPr lang="en-US" sz="3200" b="1" dirty="0" smtClean="0">
                <a:solidFill>
                  <a:srgbClr val="FF6600"/>
                </a:solidFill>
              </a:rPr>
              <a:t>on the existence of the traits themselves</a:t>
            </a:r>
          </a:p>
        </p:txBody>
      </p:sp>
    </p:spTree>
    <p:extLst>
      <p:ext uri="{BB962C8B-B14F-4D97-AF65-F5344CB8AC3E}">
        <p14:creationId xmlns:p14="http://schemas.microsoft.com/office/powerpoint/2010/main" val="3624599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FALLON</a:t>
            </a:r>
            <a:endParaRPr lang="en-US"/>
          </a:p>
        </p:txBody>
      </p:sp>
      <p:sp>
        <p:nvSpPr>
          <p:cNvPr id="6" name="TextBox 5"/>
          <p:cNvSpPr txBox="1"/>
          <p:nvPr/>
        </p:nvSpPr>
        <p:spPr>
          <a:xfrm>
            <a:off x="327729" y="-136134"/>
            <a:ext cx="9266899" cy="8309966"/>
          </a:xfrm>
          <a:prstGeom prst="rect">
            <a:avLst/>
          </a:prstGeom>
          <a:noFill/>
        </p:spPr>
        <p:txBody>
          <a:bodyPr wrap="square" rtlCol="0">
            <a:spAutoFit/>
          </a:bodyPr>
          <a:lstStyle/>
          <a:p>
            <a:pPr algn="ctr"/>
            <a:r>
              <a:rPr lang="en-US" sz="4800" b="1" dirty="0" smtClean="0">
                <a:solidFill>
                  <a:srgbClr val="FF0000"/>
                </a:solidFill>
              </a:rPr>
              <a:t>THREE DISCUSSIONS TODAY</a:t>
            </a:r>
            <a:endParaRPr lang="en-US" sz="4800" b="1" dirty="0">
              <a:solidFill>
                <a:srgbClr val="FF6600"/>
              </a:solidFill>
            </a:endParaRPr>
          </a:p>
          <a:p>
            <a:pPr marL="914400" indent="-914400">
              <a:buAutoNum type="arabicParenR"/>
            </a:pPr>
            <a:r>
              <a:rPr lang="en-US" sz="4800" b="1" dirty="0" smtClean="0">
                <a:solidFill>
                  <a:srgbClr val="FF0000"/>
                </a:solidFill>
              </a:rPr>
              <a:t>Keynote: </a:t>
            </a:r>
          </a:p>
          <a:p>
            <a:r>
              <a:rPr lang="en-US" sz="4800" b="1" dirty="0">
                <a:solidFill>
                  <a:srgbClr val="FF6600"/>
                </a:solidFill>
              </a:rPr>
              <a:t>	</a:t>
            </a:r>
            <a:r>
              <a:rPr lang="en-US" sz="4800" b="1" dirty="0" smtClean="0">
                <a:solidFill>
                  <a:srgbClr val="FF6600"/>
                </a:solidFill>
              </a:rPr>
              <a:t>     PERSONAL STORY</a:t>
            </a:r>
          </a:p>
          <a:p>
            <a:endParaRPr lang="en-US" sz="4800" b="1" dirty="0" smtClean="0">
              <a:solidFill>
                <a:srgbClr val="FF6600"/>
              </a:solidFill>
            </a:endParaRPr>
          </a:p>
          <a:p>
            <a:pPr marL="914400" indent="-914400">
              <a:buAutoNum type="arabicParenR" startAt="2"/>
            </a:pPr>
            <a:r>
              <a:rPr lang="en-US" sz="4800" b="1" dirty="0">
                <a:solidFill>
                  <a:srgbClr val="FF0000"/>
                </a:solidFill>
              </a:rPr>
              <a:t>B</a:t>
            </a:r>
            <a:r>
              <a:rPr lang="en-US" sz="4800" b="1" dirty="0" smtClean="0">
                <a:solidFill>
                  <a:srgbClr val="FF0000"/>
                </a:solidFill>
              </a:rPr>
              <a:t>reakout session: </a:t>
            </a:r>
          </a:p>
          <a:p>
            <a:r>
              <a:rPr lang="en-US" sz="4800" b="1" dirty="0">
                <a:solidFill>
                  <a:srgbClr val="FF6600"/>
                </a:solidFill>
              </a:rPr>
              <a:t> </a:t>
            </a:r>
            <a:r>
              <a:rPr lang="en-US" sz="4800" b="1" dirty="0" smtClean="0">
                <a:solidFill>
                  <a:srgbClr val="FF6600"/>
                </a:solidFill>
              </a:rPr>
              <a:t>         BASIC SCIENCE</a:t>
            </a:r>
          </a:p>
          <a:p>
            <a:endParaRPr lang="en-US" sz="4800" b="1" dirty="0" smtClean="0">
              <a:solidFill>
                <a:srgbClr val="FF6600"/>
              </a:solidFill>
            </a:endParaRPr>
          </a:p>
          <a:p>
            <a:r>
              <a:rPr lang="en-US" sz="4800" b="1" dirty="0" smtClean="0">
                <a:solidFill>
                  <a:srgbClr val="FF0000"/>
                </a:solidFill>
              </a:rPr>
              <a:t>3)  </a:t>
            </a:r>
            <a:r>
              <a:rPr lang="en-US" sz="5400" b="1" dirty="0">
                <a:solidFill>
                  <a:srgbClr val="FF0000"/>
                </a:solidFill>
              </a:rPr>
              <a:t>B</a:t>
            </a:r>
            <a:r>
              <a:rPr lang="en-US" sz="5400" b="1" dirty="0" smtClean="0">
                <a:solidFill>
                  <a:srgbClr val="FF0000"/>
                </a:solidFill>
              </a:rPr>
              <a:t>reakout session</a:t>
            </a:r>
            <a:r>
              <a:rPr lang="en-US" sz="4800" b="1" dirty="0" smtClean="0">
                <a:solidFill>
                  <a:srgbClr val="FF0000"/>
                </a:solidFill>
              </a:rPr>
              <a:t>:   </a:t>
            </a:r>
            <a:r>
              <a:rPr lang="en-US" sz="4800" b="1" dirty="0" smtClean="0">
                <a:solidFill>
                  <a:srgbClr val="FF6600"/>
                </a:solidFill>
              </a:rPr>
              <a:t>	 	 	PSYCHOPATHY  IN THE </a:t>
            </a:r>
            <a:r>
              <a:rPr lang="en-US" sz="4800" b="1" dirty="0">
                <a:solidFill>
                  <a:srgbClr val="FF6600"/>
                </a:solidFill>
              </a:rPr>
              <a:t>WORLD</a:t>
            </a:r>
          </a:p>
          <a:p>
            <a:endParaRPr lang="en-US" sz="4800" b="1" dirty="0" smtClean="0">
              <a:solidFill>
                <a:srgbClr val="FF6600"/>
              </a:solidFill>
            </a:endParaRPr>
          </a:p>
          <a:p>
            <a:endParaRPr lang="en-US" sz="4800" b="1" dirty="0">
              <a:solidFill>
                <a:srgbClr val="FF6600"/>
              </a:solidFill>
            </a:endParaRPr>
          </a:p>
        </p:txBody>
      </p:sp>
    </p:spTree>
    <p:extLst>
      <p:ext uri="{BB962C8B-B14F-4D97-AF65-F5344CB8AC3E}">
        <p14:creationId xmlns:p14="http://schemas.microsoft.com/office/powerpoint/2010/main" val="9169560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3563" y="239622"/>
            <a:ext cx="8481809" cy="2677656"/>
          </a:xfrm>
          <a:prstGeom prst="rect">
            <a:avLst/>
          </a:prstGeom>
          <a:noFill/>
        </p:spPr>
        <p:txBody>
          <a:bodyPr wrap="none" rtlCol="0">
            <a:spAutoFit/>
          </a:bodyPr>
          <a:lstStyle/>
          <a:p>
            <a:r>
              <a:rPr lang="en-US" sz="2800" b="1" dirty="0" smtClean="0">
                <a:solidFill>
                  <a:srgbClr val="FF6600"/>
                </a:solidFill>
              </a:rPr>
              <a:t>The DSM </a:t>
            </a:r>
            <a:r>
              <a:rPr lang="en-US" sz="2800" b="1" dirty="0">
                <a:solidFill>
                  <a:srgbClr val="FF6600"/>
                </a:solidFill>
              </a:rPr>
              <a:t>has a diagnosis of </a:t>
            </a:r>
            <a:r>
              <a:rPr lang="en-US" sz="2800" b="1" dirty="0">
                <a:solidFill>
                  <a:srgbClr val="FF0000"/>
                </a:solidFill>
              </a:rPr>
              <a:t>Antisocial </a:t>
            </a:r>
            <a:r>
              <a:rPr lang="en-US" sz="2800" b="1" dirty="0" smtClean="0">
                <a:solidFill>
                  <a:srgbClr val="FF0000"/>
                </a:solidFill>
              </a:rPr>
              <a:t>Personality </a:t>
            </a:r>
            <a:endParaRPr lang="en-US" sz="2800" b="1" dirty="0">
              <a:solidFill>
                <a:srgbClr val="FF0000"/>
              </a:solidFill>
            </a:endParaRPr>
          </a:p>
          <a:p>
            <a:r>
              <a:rPr lang="en-US" sz="2800" b="1" dirty="0">
                <a:solidFill>
                  <a:srgbClr val="FF0000"/>
                </a:solidFill>
              </a:rPr>
              <a:t>Disorder (ASPD)</a:t>
            </a:r>
            <a:r>
              <a:rPr lang="en-US" sz="2800" b="1" dirty="0">
                <a:solidFill>
                  <a:srgbClr val="FF6600"/>
                </a:solidFill>
              </a:rPr>
              <a:t>, which states: "The essential feature of </a:t>
            </a:r>
          </a:p>
          <a:p>
            <a:r>
              <a:rPr lang="en-US" sz="2800" b="1" dirty="0">
                <a:solidFill>
                  <a:srgbClr val="FF6600"/>
                </a:solidFill>
              </a:rPr>
              <a:t>antisocial personality disorder is a pervasive pattern of </a:t>
            </a:r>
          </a:p>
          <a:p>
            <a:r>
              <a:rPr lang="en-US" sz="2800" b="1" dirty="0">
                <a:solidFill>
                  <a:srgbClr val="FF6600"/>
                </a:solidFill>
              </a:rPr>
              <a:t>disregard for, and violation of, the rights of others that </a:t>
            </a:r>
          </a:p>
          <a:p>
            <a:r>
              <a:rPr lang="en-US" sz="2800" b="1" dirty="0">
                <a:solidFill>
                  <a:srgbClr val="FF6600"/>
                </a:solidFill>
              </a:rPr>
              <a:t>begins in childhood or early adolescence</a:t>
            </a:r>
          </a:p>
          <a:p>
            <a:r>
              <a:rPr lang="en-US" sz="2800" b="1" dirty="0">
                <a:solidFill>
                  <a:srgbClr val="FF6600"/>
                </a:solidFill>
              </a:rPr>
              <a:t>and continues into </a:t>
            </a:r>
            <a:r>
              <a:rPr lang="en-US" sz="2800" b="1" dirty="0" smtClean="0">
                <a:solidFill>
                  <a:srgbClr val="FF6600"/>
                </a:solidFill>
              </a:rPr>
              <a:t>adulthood”</a:t>
            </a:r>
            <a:endParaRPr lang="en-US" sz="2800" b="1" dirty="0">
              <a:solidFill>
                <a:srgbClr val="FF6600"/>
              </a:solidFill>
            </a:endParaRPr>
          </a:p>
        </p:txBody>
      </p:sp>
      <p:sp>
        <p:nvSpPr>
          <p:cNvPr id="2" name="Rounded Rectangle 1"/>
          <p:cNvSpPr/>
          <p:nvPr/>
        </p:nvSpPr>
        <p:spPr>
          <a:xfrm>
            <a:off x="3200011" y="3772988"/>
            <a:ext cx="4457603" cy="28266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3299305" y="3881751"/>
            <a:ext cx="1880246" cy="261824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6" name="Rounded Rectangle 5"/>
          <p:cNvSpPr/>
          <p:nvPr/>
        </p:nvSpPr>
        <p:spPr>
          <a:xfrm>
            <a:off x="5278842" y="3881751"/>
            <a:ext cx="1818228" cy="261824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7" name="Rounded Rectangle 6"/>
          <p:cNvSpPr/>
          <p:nvPr/>
        </p:nvSpPr>
        <p:spPr>
          <a:xfrm>
            <a:off x="7196912" y="4084291"/>
            <a:ext cx="351623" cy="21542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flipH="1">
            <a:off x="3548647" y="3804960"/>
            <a:ext cx="1631133" cy="1138773"/>
          </a:xfrm>
          <a:prstGeom prst="rect">
            <a:avLst/>
          </a:prstGeom>
          <a:noFill/>
        </p:spPr>
        <p:txBody>
          <a:bodyPr wrap="square" rtlCol="0">
            <a:spAutoFit/>
          </a:bodyPr>
          <a:lstStyle/>
          <a:p>
            <a:r>
              <a:rPr lang="en-US" sz="2800" b="1" dirty="0" smtClean="0">
                <a:solidFill>
                  <a:srgbClr val="FF6600"/>
                </a:solidFill>
              </a:rPr>
              <a:t>Factor 1</a:t>
            </a:r>
          </a:p>
          <a:p>
            <a:endParaRPr lang="en-US" sz="2000" b="1" dirty="0">
              <a:solidFill>
                <a:srgbClr val="FF6600"/>
              </a:solidFill>
            </a:endParaRPr>
          </a:p>
          <a:p>
            <a:endParaRPr lang="en-US" sz="2000" b="1" dirty="0" smtClean="0">
              <a:solidFill>
                <a:srgbClr val="FF6600"/>
              </a:solidFill>
            </a:endParaRPr>
          </a:p>
        </p:txBody>
      </p:sp>
      <p:sp>
        <p:nvSpPr>
          <p:cNvPr id="9" name="TextBox 8"/>
          <p:cNvSpPr txBox="1"/>
          <p:nvPr/>
        </p:nvSpPr>
        <p:spPr>
          <a:xfrm flipH="1">
            <a:off x="5469147" y="3804960"/>
            <a:ext cx="1631133" cy="523220"/>
          </a:xfrm>
          <a:prstGeom prst="rect">
            <a:avLst/>
          </a:prstGeom>
          <a:noFill/>
        </p:spPr>
        <p:txBody>
          <a:bodyPr wrap="square" rtlCol="0">
            <a:spAutoFit/>
          </a:bodyPr>
          <a:lstStyle/>
          <a:p>
            <a:r>
              <a:rPr lang="en-US" sz="2800" b="1" dirty="0" smtClean="0">
                <a:solidFill>
                  <a:srgbClr val="FF6600"/>
                </a:solidFill>
              </a:rPr>
              <a:t>Factor 2</a:t>
            </a:r>
          </a:p>
        </p:txBody>
      </p:sp>
      <p:sp>
        <p:nvSpPr>
          <p:cNvPr id="10" name="Rounded Rectangle 9"/>
          <p:cNvSpPr/>
          <p:nvPr/>
        </p:nvSpPr>
        <p:spPr>
          <a:xfrm>
            <a:off x="5469147" y="4963232"/>
            <a:ext cx="1337947" cy="814541"/>
          </a:xfrm>
          <a:prstGeom prst="roundRect">
            <a:avLst/>
          </a:prstGeom>
          <a:solidFill>
            <a:schemeClr val="accent1">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Criminality</a:t>
            </a:r>
            <a:endParaRPr lang="en-US" dirty="0"/>
          </a:p>
        </p:txBody>
      </p:sp>
      <p:sp>
        <p:nvSpPr>
          <p:cNvPr id="11" name="Rounded Rectangle 10"/>
          <p:cNvSpPr/>
          <p:nvPr/>
        </p:nvSpPr>
        <p:spPr>
          <a:xfrm>
            <a:off x="5444245" y="4320881"/>
            <a:ext cx="1471932" cy="859198"/>
          </a:xfrm>
          <a:prstGeom prst="roundRect">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Impulsivity</a:t>
            </a:r>
            <a:endParaRPr lang="en-US" dirty="0"/>
          </a:p>
        </p:txBody>
      </p:sp>
      <p:sp>
        <p:nvSpPr>
          <p:cNvPr id="12" name="Rounded Rectangle 11"/>
          <p:cNvSpPr/>
          <p:nvPr/>
        </p:nvSpPr>
        <p:spPr>
          <a:xfrm>
            <a:off x="5412226" y="5092910"/>
            <a:ext cx="1528630" cy="1419786"/>
          </a:xfrm>
          <a:prstGeom prst="roundRect">
            <a:avLst/>
          </a:prstGeom>
          <a:solidFill>
            <a:schemeClr val="accent1">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Antisocial</a:t>
            </a:r>
            <a:endParaRPr lang="en-US" dirty="0"/>
          </a:p>
        </p:txBody>
      </p:sp>
      <p:sp>
        <p:nvSpPr>
          <p:cNvPr id="13" name="TextBox 12"/>
          <p:cNvSpPr txBox="1"/>
          <p:nvPr/>
        </p:nvSpPr>
        <p:spPr>
          <a:xfrm>
            <a:off x="4071630" y="3189857"/>
            <a:ext cx="2624411" cy="646331"/>
          </a:xfrm>
          <a:prstGeom prst="rect">
            <a:avLst/>
          </a:prstGeom>
          <a:noFill/>
        </p:spPr>
        <p:txBody>
          <a:bodyPr wrap="none" rtlCol="0">
            <a:spAutoFit/>
          </a:bodyPr>
          <a:lstStyle/>
          <a:p>
            <a:r>
              <a:rPr lang="en-US" sz="3600" b="1" dirty="0" smtClean="0">
                <a:solidFill>
                  <a:srgbClr val="FF0000"/>
                </a:solidFill>
              </a:rPr>
              <a:t>Psychopathy</a:t>
            </a:r>
            <a:endParaRPr lang="en-US" sz="3600" b="1" dirty="0">
              <a:solidFill>
                <a:srgbClr val="FF0000"/>
              </a:solidFill>
            </a:endParaRPr>
          </a:p>
        </p:txBody>
      </p:sp>
      <p:sp>
        <p:nvSpPr>
          <p:cNvPr id="14" name="Rounded Rectangle 13"/>
          <p:cNvSpPr/>
          <p:nvPr/>
        </p:nvSpPr>
        <p:spPr>
          <a:xfrm>
            <a:off x="3523745" y="4742746"/>
            <a:ext cx="1397541" cy="1495760"/>
          </a:xfrm>
          <a:prstGeom prst="roundRect">
            <a:avLst/>
          </a:prstGeom>
          <a:solidFill>
            <a:schemeClr val="accent1">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Fearless</a:t>
            </a:r>
          </a:p>
          <a:p>
            <a:pPr algn="ctr"/>
            <a:r>
              <a:rPr lang="en-US" dirty="0" smtClean="0"/>
              <a:t>Dominance</a:t>
            </a:r>
            <a:endParaRPr lang="en-US" dirty="0"/>
          </a:p>
        </p:txBody>
      </p:sp>
      <p:sp>
        <p:nvSpPr>
          <p:cNvPr id="15" name="Rounded Rectangle 14"/>
          <p:cNvSpPr/>
          <p:nvPr/>
        </p:nvSpPr>
        <p:spPr>
          <a:xfrm>
            <a:off x="3498843" y="4432949"/>
            <a:ext cx="1471932" cy="585248"/>
          </a:xfrm>
          <a:prstGeom prst="roundRect">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Aggressive</a:t>
            </a:r>
          </a:p>
          <a:p>
            <a:pPr algn="ctr"/>
            <a:r>
              <a:rPr lang="en-US" dirty="0" smtClean="0"/>
              <a:t>Narcissism</a:t>
            </a:r>
            <a:endParaRPr lang="en-US" dirty="0"/>
          </a:p>
        </p:txBody>
      </p:sp>
      <p:sp>
        <p:nvSpPr>
          <p:cNvPr id="16" name="Rounded Rectangle 15"/>
          <p:cNvSpPr/>
          <p:nvPr/>
        </p:nvSpPr>
        <p:spPr>
          <a:xfrm>
            <a:off x="3548647" y="5669355"/>
            <a:ext cx="1337947" cy="814541"/>
          </a:xfrm>
          <a:prstGeom prst="roundRect">
            <a:avLst/>
          </a:prstGeom>
          <a:solidFill>
            <a:schemeClr val="accent1">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Prosocial</a:t>
            </a:r>
            <a:endParaRPr lang="en-US" dirty="0"/>
          </a:p>
        </p:txBody>
      </p:sp>
    </p:spTree>
    <p:extLst>
      <p:ext uri="{BB962C8B-B14F-4D97-AF65-F5344CB8AC3E}">
        <p14:creationId xmlns:p14="http://schemas.microsoft.com/office/powerpoint/2010/main" val="24982608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70190" y="158500"/>
            <a:ext cx="5101381" cy="6590301"/>
          </a:xfrm>
          <a:prstGeom prst="rect">
            <a:avLst/>
          </a:prstGeom>
        </p:spPr>
      </p:pic>
      <p:sp>
        <p:nvSpPr>
          <p:cNvPr id="2" name="Footer Placeholder 1"/>
          <p:cNvSpPr>
            <a:spLocks noGrp="1"/>
          </p:cNvSpPr>
          <p:nvPr>
            <p:ph type="ftr" sz="quarter" idx="11"/>
          </p:nvPr>
        </p:nvSpPr>
        <p:spPr/>
        <p:txBody>
          <a:bodyPr/>
          <a:lstStyle/>
          <a:p>
            <a:r>
              <a:rPr lang="en-US" smtClean="0"/>
              <a:t>FALLON</a:t>
            </a:r>
            <a:endParaRPr lang="en-US"/>
          </a:p>
        </p:txBody>
      </p:sp>
      <p:sp>
        <p:nvSpPr>
          <p:cNvPr id="3" name="TextBox 2"/>
          <p:cNvSpPr txBox="1"/>
          <p:nvPr/>
        </p:nvSpPr>
        <p:spPr>
          <a:xfrm>
            <a:off x="500131" y="441158"/>
            <a:ext cx="2449509" cy="1077218"/>
          </a:xfrm>
          <a:prstGeom prst="rect">
            <a:avLst/>
          </a:prstGeom>
          <a:noFill/>
        </p:spPr>
        <p:txBody>
          <a:bodyPr wrap="none" rtlCol="0">
            <a:spAutoFit/>
          </a:bodyPr>
          <a:lstStyle/>
          <a:p>
            <a:pPr algn="ctr"/>
            <a:r>
              <a:rPr lang="en-US" sz="3200" b="1" dirty="0" smtClean="0"/>
              <a:t>CRIMINAL</a:t>
            </a:r>
          </a:p>
          <a:p>
            <a:pPr algn="ctr"/>
            <a:r>
              <a:rPr lang="en-US" sz="3200" b="1" dirty="0" smtClean="0"/>
              <a:t>POPULATION</a:t>
            </a:r>
            <a:endParaRPr lang="en-US" sz="3200" b="1" dirty="0"/>
          </a:p>
        </p:txBody>
      </p:sp>
      <p:sp>
        <p:nvSpPr>
          <p:cNvPr id="5" name="TextBox 4"/>
          <p:cNvSpPr txBox="1"/>
          <p:nvPr/>
        </p:nvSpPr>
        <p:spPr>
          <a:xfrm>
            <a:off x="6561890" y="1986348"/>
            <a:ext cx="1851388" cy="584776"/>
          </a:xfrm>
          <a:prstGeom prst="rect">
            <a:avLst/>
          </a:prstGeom>
          <a:noFill/>
        </p:spPr>
        <p:txBody>
          <a:bodyPr wrap="none" rtlCol="0">
            <a:spAutoFit/>
          </a:bodyPr>
          <a:lstStyle/>
          <a:p>
            <a:r>
              <a:rPr lang="en-US" sz="3200" b="1" dirty="0" smtClean="0">
                <a:solidFill>
                  <a:srgbClr val="FF0000"/>
                </a:solidFill>
              </a:rPr>
              <a:t>FACTOR 1</a:t>
            </a:r>
            <a:endParaRPr lang="en-US" sz="3200" b="1" dirty="0">
              <a:solidFill>
                <a:srgbClr val="FF0000"/>
              </a:solidFill>
            </a:endParaRPr>
          </a:p>
        </p:txBody>
      </p:sp>
      <p:sp>
        <p:nvSpPr>
          <p:cNvPr id="6" name="TextBox 5"/>
          <p:cNvSpPr txBox="1"/>
          <p:nvPr/>
        </p:nvSpPr>
        <p:spPr>
          <a:xfrm>
            <a:off x="6620183" y="5002733"/>
            <a:ext cx="1851388" cy="584776"/>
          </a:xfrm>
          <a:prstGeom prst="rect">
            <a:avLst/>
          </a:prstGeom>
          <a:noFill/>
        </p:spPr>
        <p:txBody>
          <a:bodyPr wrap="none" rtlCol="0">
            <a:spAutoFit/>
          </a:bodyPr>
          <a:lstStyle/>
          <a:p>
            <a:r>
              <a:rPr lang="en-US" sz="3200" b="1" dirty="0" smtClean="0">
                <a:solidFill>
                  <a:srgbClr val="FF0000"/>
                </a:solidFill>
              </a:rPr>
              <a:t>FACTOR 2</a:t>
            </a:r>
            <a:endParaRPr lang="en-US" sz="3200" b="1" dirty="0">
              <a:solidFill>
                <a:srgbClr val="FF0000"/>
              </a:solidFill>
            </a:endParaRPr>
          </a:p>
        </p:txBody>
      </p:sp>
    </p:spTree>
    <p:extLst>
      <p:ext uri="{BB962C8B-B14F-4D97-AF65-F5344CB8AC3E}">
        <p14:creationId xmlns:p14="http://schemas.microsoft.com/office/powerpoint/2010/main" val="29932645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7712" y="1055409"/>
            <a:ext cx="6376414" cy="5601533"/>
          </a:xfrm>
          <a:prstGeom prst="rect">
            <a:avLst/>
          </a:prstGeom>
        </p:spPr>
        <p:txBody>
          <a:bodyPr wrap="square">
            <a:spAutoFit/>
          </a:bodyPr>
          <a:lstStyle/>
          <a:p>
            <a:r>
              <a:rPr lang="en-US" sz="2800" b="1" dirty="0"/>
              <a:t>Psychopathic Personality </a:t>
            </a:r>
            <a:r>
              <a:rPr lang="en-US" sz="2800" b="1" dirty="0" smtClean="0"/>
              <a:t>Inventory (PPI)</a:t>
            </a:r>
            <a:r>
              <a:rPr lang="en-US" b="1" dirty="0" smtClean="0"/>
              <a:t>- </a:t>
            </a:r>
            <a:r>
              <a:rPr lang="en-US" b="1" dirty="0"/>
              <a:t>not necessarily criminal or </a:t>
            </a:r>
            <a:r>
              <a:rPr lang="en-US" b="1" dirty="0" err="1"/>
              <a:t>aspd</a:t>
            </a:r>
            <a:r>
              <a:rPr lang="en-US" b="1" dirty="0"/>
              <a:t>- asps based on behavioral patterns </a:t>
            </a:r>
            <a:r>
              <a:rPr lang="en-US" b="1" dirty="0" err="1"/>
              <a:t>vs</a:t>
            </a:r>
            <a:r>
              <a:rPr lang="en-US" b="1" dirty="0"/>
              <a:t> personality/character </a:t>
            </a:r>
            <a:r>
              <a:rPr lang="en-US" b="1" dirty="0" smtClean="0"/>
              <a:t>traits. Psychopathic </a:t>
            </a:r>
            <a:r>
              <a:rPr lang="en-US" b="1" dirty="0"/>
              <a:t>Personality Inventory: Factors and Subscales</a:t>
            </a:r>
            <a:endParaRPr lang="en-US" dirty="0"/>
          </a:p>
          <a:p>
            <a:endParaRPr lang="en-US" dirty="0"/>
          </a:p>
          <a:p>
            <a:r>
              <a:rPr lang="en-US" sz="2400" b="1" dirty="0">
                <a:solidFill>
                  <a:srgbClr val="FF0000"/>
                </a:solidFill>
              </a:rPr>
              <a:t>PPI–1: Fearless </a:t>
            </a:r>
            <a:r>
              <a:rPr lang="en-US" sz="2400" b="1" dirty="0" smtClean="0">
                <a:solidFill>
                  <a:srgbClr val="FF0000"/>
                </a:solidFill>
              </a:rPr>
              <a:t>dominance</a:t>
            </a:r>
          </a:p>
          <a:p>
            <a:r>
              <a:rPr lang="en-US" dirty="0"/>
              <a:t>Social influence</a:t>
            </a:r>
          </a:p>
          <a:p>
            <a:r>
              <a:rPr lang="en-US" dirty="0"/>
              <a:t>Fearlessness</a:t>
            </a:r>
          </a:p>
          <a:p>
            <a:r>
              <a:rPr lang="en-US" dirty="0"/>
              <a:t>Stress immunity</a:t>
            </a:r>
          </a:p>
          <a:p>
            <a:endParaRPr lang="en-US" b="1" dirty="0"/>
          </a:p>
          <a:p>
            <a:r>
              <a:rPr lang="en-US" sz="2400" b="1" dirty="0">
                <a:solidFill>
                  <a:srgbClr val="FF0000"/>
                </a:solidFill>
              </a:rPr>
              <a:t>PPI–2: Impulsive </a:t>
            </a:r>
            <a:r>
              <a:rPr lang="en-US" sz="2400" b="1" dirty="0" err="1" smtClean="0">
                <a:solidFill>
                  <a:srgbClr val="FF0000"/>
                </a:solidFill>
              </a:rPr>
              <a:t>Antisociality</a:t>
            </a:r>
            <a:endParaRPr lang="en-US" sz="2400" b="1" dirty="0" smtClean="0">
              <a:solidFill>
                <a:srgbClr val="FF0000"/>
              </a:solidFill>
            </a:endParaRPr>
          </a:p>
          <a:p>
            <a:r>
              <a:rPr lang="en-US" dirty="0" smtClean="0"/>
              <a:t>Machiavellian </a:t>
            </a:r>
            <a:r>
              <a:rPr lang="en-US" dirty="0"/>
              <a:t>egocentricity</a:t>
            </a:r>
          </a:p>
          <a:p>
            <a:r>
              <a:rPr lang="en-US" dirty="0"/>
              <a:t>Rebellious nonconformity</a:t>
            </a:r>
          </a:p>
          <a:p>
            <a:r>
              <a:rPr lang="en-US" dirty="0"/>
              <a:t>Blame externalization</a:t>
            </a:r>
          </a:p>
          <a:p>
            <a:r>
              <a:rPr lang="en-US" dirty="0"/>
              <a:t>Carefree </a:t>
            </a:r>
            <a:r>
              <a:rPr lang="en-US" dirty="0" err="1" smtClean="0"/>
              <a:t>nonplanfulness</a:t>
            </a:r>
            <a:endParaRPr lang="en-US" dirty="0" smtClean="0"/>
          </a:p>
          <a:p>
            <a:endParaRPr lang="en-US" sz="2400" dirty="0"/>
          </a:p>
          <a:p>
            <a:r>
              <a:rPr lang="en-US" b="1" dirty="0" smtClean="0"/>
              <a:t>Also </a:t>
            </a:r>
            <a:r>
              <a:rPr lang="en-US" b="1" dirty="0" err="1" smtClean="0"/>
              <a:t>Coldheartedness</a:t>
            </a:r>
            <a:endParaRPr lang="en-US" b="1" dirty="0"/>
          </a:p>
          <a:p>
            <a:endParaRPr lang="en-US" dirty="0"/>
          </a:p>
        </p:txBody>
      </p:sp>
      <p:sp>
        <p:nvSpPr>
          <p:cNvPr id="3" name="Rectangle 2"/>
          <p:cNvSpPr/>
          <p:nvPr/>
        </p:nvSpPr>
        <p:spPr>
          <a:xfrm>
            <a:off x="6336951" y="5657671"/>
            <a:ext cx="2936872" cy="1200329"/>
          </a:xfrm>
          <a:prstGeom prst="rect">
            <a:avLst/>
          </a:prstGeom>
        </p:spPr>
        <p:txBody>
          <a:bodyPr wrap="square">
            <a:spAutoFit/>
          </a:bodyPr>
          <a:lstStyle/>
          <a:p>
            <a:r>
              <a:rPr lang="en-US" dirty="0"/>
              <a:t>Theodore Roosevelt (1.462)</a:t>
            </a:r>
          </a:p>
          <a:p>
            <a:r>
              <a:rPr lang="sk-SK" dirty="0"/>
              <a:t>John F. Kennedy (1.408)</a:t>
            </a:r>
          </a:p>
          <a:p>
            <a:r>
              <a:rPr lang="sk-SK" dirty="0"/>
              <a:t>Franklin D. Roosevelt (1.079)</a:t>
            </a:r>
          </a:p>
          <a:p>
            <a:r>
              <a:rPr lang="sk-SK" dirty="0"/>
              <a:t>Ronald Reagan (.912)</a:t>
            </a:r>
            <a:endParaRPr lang="en-US" dirty="0"/>
          </a:p>
        </p:txBody>
      </p:sp>
      <p:sp>
        <p:nvSpPr>
          <p:cNvPr id="4" name="TextBox 3"/>
          <p:cNvSpPr txBox="1"/>
          <p:nvPr/>
        </p:nvSpPr>
        <p:spPr>
          <a:xfrm>
            <a:off x="13369" y="187159"/>
            <a:ext cx="2839640" cy="1569660"/>
          </a:xfrm>
          <a:prstGeom prst="rect">
            <a:avLst/>
          </a:prstGeom>
          <a:noFill/>
        </p:spPr>
        <p:txBody>
          <a:bodyPr wrap="none" rtlCol="0">
            <a:spAutoFit/>
          </a:bodyPr>
          <a:lstStyle/>
          <a:p>
            <a:r>
              <a:rPr lang="en-US" sz="3200" b="1" dirty="0" smtClean="0"/>
              <a:t>More useful for</a:t>
            </a:r>
          </a:p>
          <a:p>
            <a:r>
              <a:rPr lang="en-US" sz="3200" b="1" dirty="0"/>
              <a:t>t</a:t>
            </a:r>
            <a:r>
              <a:rPr lang="en-US" sz="3200" b="1" dirty="0" smtClean="0"/>
              <a:t>he normal</a:t>
            </a:r>
          </a:p>
          <a:p>
            <a:r>
              <a:rPr lang="en-US" sz="3200" b="1" dirty="0" smtClean="0"/>
              <a:t>population</a:t>
            </a:r>
            <a:endParaRPr lang="en-US" sz="3200" b="1" dirty="0"/>
          </a:p>
        </p:txBody>
      </p:sp>
    </p:spTree>
    <p:extLst>
      <p:ext uri="{BB962C8B-B14F-4D97-AF65-F5344CB8AC3E}">
        <p14:creationId xmlns:p14="http://schemas.microsoft.com/office/powerpoint/2010/main" val="37809531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Line 2"/>
          <p:cNvSpPr>
            <a:spLocks noChangeShapeType="1"/>
          </p:cNvSpPr>
          <p:nvPr/>
        </p:nvSpPr>
        <p:spPr bwMode="auto">
          <a:xfrm>
            <a:off x="457200" y="694469"/>
            <a:ext cx="0" cy="99060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491" name="Line 3"/>
          <p:cNvSpPr>
            <a:spLocks noChangeShapeType="1"/>
          </p:cNvSpPr>
          <p:nvPr/>
        </p:nvSpPr>
        <p:spPr bwMode="auto">
          <a:xfrm>
            <a:off x="457200" y="1685069"/>
            <a:ext cx="1676400" cy="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492" name="Line 4"/>
          <p:cNvSpPr>
            <a:spLocks noChangeShapeType="1"/>
          </p:cNvSpPr>
          <p:nvPr/>
        </p:nvSpPr>
        <p:spPr bwMode="auto">
          <a:xfrm>
            <a:off x="457200" y="1989869"/>
            <a:ext cx="0" cy="99060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493" name="Line 5"/>
          <p:cNvSpPr>
            <a:spLocks noChangeShapeType="1"/>
          </p:cNvSpPr>
          <p:nvPr/>
        </p:nvSpPr>
        <p:spPr bwMode="auto">
          <a:xfrm>
            <a:off x="457200" y="2980469"/>
            <a:ext cx="1676400" cy="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494" name="Line 6"/>
          <p:cNvSpPr>
            <a:spLocks noChangeShapeType="1"/>
          </p:cNvSpPr>
          <p:nvPr/>
        </p:nvSpPr>
        <p:spPr bwMode="auto">
          <a:xfrm>
            <a:off x="457200" y="3285269"/>
            <a:ext cx="0" cy="99060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495" name="Line 7"/>
          <p:cNvSpPr>
            <a:spLocks noChangeShapeType="1"/>
          </p:cNvSpPr>
          <p:nvPr/>
        </p:nvSpPr>
        <p:spPr bwMode="auto">
          <a:xfrm>
            <a:off x="457200" y="4275869"/>
            <a:ext cx="1676400" cy="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496" name="Line 8"/>
          <p:cNvSpPr>
            <a:spLocks noChangeShapeType="1"/>
          </p:cNvSpPr>
          <p:nvPr/>
        </p:nvSpPr>
        <p:spPr bwMode="auto">
          <a:xfrm>
            <a:off x="457200" y="4504469"/>
            <a:ext cx="0" cy="99060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497" name="Line 9"/>
          <p:cNvSpPr>
            <a:spLocks noChangeShapeType="1"/>
          </p:cNvSpPr>
          <p:nvPr/>
        </p:nvSpPr>
        <p:spPr bwMode="auto">
          <a:xfrm>
            <a:off x="457200" y="5495069"/>
            <a:ext cx="1676400" cy="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498" name="Line 10"/>
          <p:cNvSpPr>
            <a:spLocks noChangeShapeType="1"/>
          </p:cNvSpPr>
          <p:nvPr/>
        </p:nvSpPr>
        <p:spPr bwMode="auto">
          <a:xfrm>
            <a:off x="457200" y="5723669"/>
            <a:ext cx="0" cy="99060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499" name="Line 11"/>
          <p:cNvSpPr>
            <a:spLocks noChangeShapeType="1"/>
          </p:cNvSpPr>
          <p:nvPr/>
        </p:nvSpPr>
        <p:spPr bwMode="auto">
          <a:xfrm>
            <a:off x="457200" y="6714269"/>
            <a:ext cx="1676400" cy="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00" name="Line 12"/>
          <p:cNvSpPr>
            <a:spLocks noChangeShapeType="1"/>
          </p:cNvSpPr>
          <p:nvPr/>
        </p:nvSpPr>
        <p:spPr bwMode="auto">
          <a:xfrm>
            <a:off x="3581400" y="770669"/>
            <a:ext cx="0" cy="99060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01" name="Line 13"/>
          <p:cNvSpPr>
            <a:spLocks noChangeShapeType="1"/>
          </p:cNvSpPr>
          <p:nvPr/>
        </p:nvSpPr>
        <p:spPr bwMode="auto">
          <a:xfrm>
            <a:off x="3581400" y="1761269"/>
            <a:ext cx="1676400" cy="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02" name="Line 14"/>
          <p:cNvSpPr>
            <a:spLocks noChangeShapeType="1"/>
          </p:cNvSpPr>
          <p:nvPr/>
        </p:nvSpPr>
        <p:spPr bwMode="auto">
          <a:xfrm>
            <a:off x="3581400" y="2066069"/>
            <a:ext cx="0" cy="99060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03" name="Line 15"/>
          <p:cNvSpPr>
            <a:spLocks noChangeShapeType="1"/>
          </p:cNvSpPr>
          <p:nvPr/>
        </p:nvSpPr>
        <p:spPr bwMode="auto">
          <a:xfrm>
            <a:off x="3581400" y="3056669"/>
            <a:ext cx="1676400" cy="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04" name="Line 16"/>
          <p:cNvSpPr>
            <a:spLocks noChangeShapeType="1"/>
          </p:cNvSpPr>
          <p:nvPr/>
        </p:nvSpPr>
        <p:spPr bwMode="auto">
          <a:xfrm>
            <a:off x="3581400" y="3361469"/>
            <a:ext cx="0" cy="99060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05" name="Line 17"/>
          <p:cNvSpPr>
            <a:spLocks noChangeShapeType="1"/>
          </p:cNvSpPr>
          <p:nvPr/>
        </p:nvSpPr>
        <p:spPr bwMode="auto">
          <a:xfrm>
            <a:off x="3581400" y="4352069"/>
            <a:ext cx="1676400" cy="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06" name="Line 18"/>
          <p:cNvSpPr>
            <a:spLocks noChangeShapeType="1"/>
          </p:cNvSpPr>
          <p:nvPr/>
        </p:nvSpPr>
        <p:spPr bwMode="auto">
          <a:xfrm>
            <a:off x="3581400" y="4580669"/>
            <a:ext cx="0" cy="99060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07" name="Line 19"/>
          <p:cNvSpPr>
            <a:spLocks noChangeShapeType="1"/>
          </p:cNvSpPr>
          <p:nvPr/>
        </p:nvSpPr>
        <p:spPr bwMode="auto">
          <a:xfrm>
            <a:off x="3581400" y="5571269"/>
            <a:ext cx="1676400" cy="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08" name="Line 20"/>
          <p:cNvSpPr>
            <a:spLocks noChangeShapeType="1"/>
          </p:cNvSpPr>
          <p:nvPr/>
        </p:nvSpPr>
        <p:spPr bwMode="auto">
          <a:xfrm>
            <a:off x="3581400" y="5799869"/>
            <a:ext cx="0" cy="99060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09" name="Line 21"/>
          <p:cNvSpPr>
            <a:spLocks noChangeShapeType="1"/>
          </p:cNvSpPr>
          <p:nvPr/>
        </p:nvSpPr>
        <p:spPr bwMode="auto">
          <a:xfrm>
            <a:off x="3581400" y="6790469"/>
            <a:ext cx="1676400" cy="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10" name="Line 22"/>
          <p:cNvSpPr>
            <a:spLocks noChangeShapeType="1"/>
          </p:cNvSpPr>
          <p:nvPr/>
        </p:nvSpPr>
        <p:spPr bwMode="auto">
          <a:xfrm>
            <a:off x="6705600" y="846869"/>
            <a:ext cx="0" cy="99060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11" name="Line 23"/>
          <p:cNvSpPr>
            <a:spLocks noChangeShapeType="1"/>
          </p:cNvSpPr>
          <p:nvPr/>
        </p:nvSpPr>
        <p:spPr bwMode="auto">
          <a:xfrm>
            <a:off x="6705600" y="1837469"/>
            <a:ext cx="1676400" cy="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12" name="Line 24"/>
          <p:cNvSpPr>
            <a:spLocks noChangeShapeType="1"/>
          </p:cNvSpPr>
          <p:nvPr/>
        </p:nvSpPr>
        <p:spPr bwMode="auto">
          <a:xfrm>
            <a:off x="6705600" y="2142269"/>
            <a:ext cx="0" cy="99060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13" name="Line 25"/>
          <p:cNvSpPr>
            <a:spLocks noChangeShapeType="1"/>
          </p:cNvSpPr>
          <p:nvPr/>
        </p:nvSpPr>
        <p:spPr bwMode="auto">
          <a:xfrm>
            <a:off x="6705600" y="3132869"/>
            <a:ext cx="1676400" cy="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14" name="Line 26"/>
          <p:cNvSpPr>
            <a:spLocks noChangeShapeType="1"/>
          </p:cNvSpPr>
          <p:nvPr/>
        </p:nvSpPr>
        <p:spPr bwMode="auto">
          <a:xfrm>
            <a:off x="6705600" y="3437669"/>
            <a:ext cx="0" cy="99060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15" name="Line 27"/>
          <p:cNvSpPr>
            <a:spLocks noChangeShapeType="1"/>
          </p:cNvSpPr>
          <p:nvPr/>
        </p:nvSpPr>
        <p:spPr bwMode="auto">
          <a:xfrm>
            <a:off x="6705600" y="4428269"/>
            <a:ext cx="1676400" cy="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16" name="Line 28"/>
          <p:cNvSpPr>
            <a:spLocks noChangeShapeType="1"/>
          </p:cNvSpPr>
          <p:nvPr/>
        </p:nvSpPr>
        <p:spPr bwMode="auto">
          <a:xfrm>
            <a:off x="6705600" y="4656869"/>
            <a:ext cx="0" cy="99060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17" name="Line 29"/>
          <p:cNvSpPr>
            <a:spLocks noChangeShapeType="1"/>
          </p:cNvSpPr>
          <p:nvPr/>
        </p:nvSpPr>
        <p:spPr bwMode="auto">
          <a:xfrm>
            <a:off x="6705600" y="5647469"/>
            <a:ext cx="1676400" cy="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18" name="Line 30"/>
          <p:cNvSpPr>
            <a:spLocks noChangeShapeType="1"/>
          </p:cNvSpPr>
          <p:nvPr/>
        </p:nvSpPr>
        <p:spPr bwMode="auto">
          <a:xfrm>
            <a:off x="6705600" y="5876069"/>
            <a:ext cx="0" cy="99060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19" name="Line 31"/>
          <p:cNvSpPr>
            <a:spLocks noChangeShapeType="1"/>
          </p:cNvSpPr>
          <p:nvPr/>
        </p:nvSpPr>
        <p:spPr bwMode="auto">
          <a:xfrm>
            <a:off x="6705600" y="6866669"/>
            <a:ext cx="1676400" cy="0"/>
          </a:xfrm>
          <a:prstGeom prst="line">
            <a:avLst/>
          </a:prstGeom>
          <a:noFill/>
          <a:ln w="38100">
            <a:solidFill>
              <a:srgbClr val="666666"/>
            </a:solidFill>
            <a:round/>
            <a:headEnd/>
            <a:tailEnd/>
          </a:ln>
        </p:spPr>
        <p:txBody>
          <a:bodyPr wrap="none" anchor="ctr">
            <a:prstTxWarp prst="textNoShape">
              <a:avLst/>
            </a:prstTxWarp>
          </a:bodyPr>
          <a:lstStyle/>
          <a:p>
            <a:endParaRPr lang="en-US"/>
          </a:p>
        </p:txBody>
      </p:sp>
      <p:sp>
        <p:nvSpPr>
          <p:cNvPr id="63520" name="Text Box 32"/>
          <p:cNvSpPr txBox="1">
            <a:spLocks noChangeArrowheads="1"/>
          </p:cNvSpPr>
          <p:nvPr/>
        </p:nvSpPr>
        <p:spPr bwMode="auto">
          <a:xfrm>
            <a:off x="685800" y="542069"/>
            <a:ext cx="1438275" cy="457200"/>
          </a:xfrm>
          <a:prstGeom prst="rect">
            <a:avLst/>
          </a:prstGeom>
          <a:noFill/>
          <a:ln w="9525">
            <a:noFill/>
            <a:miter lim="800000"/>
            <a:headEnd/>
            <a:tailEnd/>
          </a:ln>
        </p:spPr>
        <p:txBody>
          <a:bodyPr wrap="none">
            <a:prstTxWarp prst="textNoShape">
              <a:avLst/>
            </a:prstTxWarp>
            <a:spAutoFit/>
          </a:bodyPr>
          <a:lstStyle/>
          <a:p>
            <a:r>
              <a:rPr lang="en-US"/>
              <a:t>Person A</a:t>
            </a:r>
          </a:p>
        </p:txBody>
      </p:sp>
      <p:sp>
        <p:nvSpPr>
          <p:cNvPr id="63521" name="Text Box 33"/>
          <p:cNvSpPr txBox="1">
            <a:spLocks noChangeArrowheads="1"/>
          </p:cNvSpPr>
          <p:nvPr/>
        </p:nvSpPr>
        <p:spPr bwMode="auto">
          <a:xfrm>
            <a:off x="3962400" y="618269"/>
            <a:ext cx="1438275" cy="457200"/>
          </a:xfrm>
          <a:prstGeom prst="rect">
            <a:avLst/>
          </a:prstGeom>
          <a:noFill/>
          <a:ln w="9525">
            <a:noFill/>
            <a:miter lim="800000"/>
            <a:headEnd/>
            <a:tailEnd/>
          </a:ln>
        </p:spPr>
        <p:txBody>
          <a:bodyPr wrap="none">
            <a:prstTxWarp prst="textNoShape">
              <a:avLst/>
            </a:prstTxWarp>
            <a:spAutoFit/>
          </a:bodyPr>
          <a:lstStyle/>
          <a:p>
            <a:r>
              <a:rPr lang="en-US"/>
              <a:t>Person B</a:t>
            </a:r>
          </a:p>
        </p:txBody>
      </p:sp>
      <p:sp>
        <p:nvSpPr>
          <p:cNvPr id="63522" name="Text Box 34"/>
          <p:cNvSpPr txBox="1">
            <a:spLocks noChangeArrowheads="1"/>
          </p:cNvSpPr>
          <p:nvPr/>
        </p:nvSpPr>
        <p:spPr bwMode="auto">
          <a:xfrm>
            <a:off x="6950075" y="694469"/>
            <a:ext cx="1454150" cy="457200"/>
          </a:xfrm>
          <a:prstGeom prst="rect">
            <a:avLst/>
          </a:prstGeom>
          <a:noFill/>
          <a:ln w="9525">
            <a:noFill/>
            <a:miter lim="800000"/>
            <a:headEnd/>
            <a:tailEnd/>
          </a:ln>
        </p:spPr>
        <p:txBody>
          <a:bodyPr wrap="none">
            <a:prstTxWarp prst="textNoShape">
              <a:avLst/>
            </a:prstTxWarp>
            <a:spAutoFit/>
          </a:bodyPr>
          <a:lstStyle/>
          <a:p>
            <a:r>
              <a:rPr lang="en-US" dirty="0"/>
              <a:t>Person C</a:t>
            </a:r>
          </a:p>
        </p:txBody>
      </p:sp>
      <p:sp>
        <p:nvSpPr>
          <p:cNvPr id="63523" name="Rectangle 35"/>
          <p:cNvSpPr>
            <a:spLocks noChangeArrowheads="1"/>
          </p:cNvSpPr>
          <p:nvPr/>
        </p:nvSpPr>
        <p:spPr bwMode="auto">
          <a:xfrm>
            <a:off x="685800" y="923069"/>
            <a:ext cx="228600" cy="762000"/>
          </a:xfrm>
          <a:prstGeom prst="rect">
            <a:avLst/>
          </a:prstGeom>
          <a:solidFill>
            <a:schemeClr val="accent2"/>
          </a:solidFill>
          <a:ln w="9525">
            <a:solidFill>
              <a:srgbClr val="666666"/>
            </a:solidFill>
            <a:miter lim="800000"/>
            <a:headEnd/>
            <a:tailEnd/>
          </a:ln>
        </p:spPr>
        <p:txBody>
          <a:bodyPr wrap="none" anchor="ctr">
            <a:prstTxWarp prst="textNoShape">
              <a:avLst/>
            </a:prstTxWarp>
          </a:bodyPr>
          <a:lstStyle/>
          <a:p>
            <a:endParaRPr lang="en-US"/>
          </a:p>
        </p:txBody>
      </p:sp>
      <p:sp>
        <p:nvSpPr>
          <p:cNvPr id="63524" name="Rectangle 36"/>
          <p:cNvSpPr>
            <a:spLocks noChangeArrowheads="1"/>
          </p:cNvSpPr>
          <p:nvPr/>
        </p:nvSpPr>
        <p:spPr bwMode="auto">
          <a:xfrm>
            <a:off x="685800" y="2218469"/>
            <a:ext cx="228600" cy="762000"/>
          </a:xfrm>
          <a:prstGeom prst="rect">
            <a:avLst/>
          </a:prstGeom>
          <a:solidFill>
            <a:schemeClr val="accent2"/>
          </a:solidFill>
          <a:ln w="9525">
            <a:solidFill>
              <a:srgbClr val="666666"/>
            </a:solidFill>
            <a:miter lim="800000"/>
            <a:headEnd/>
            <a:tailEnd/>
          </a:ln>
        </p:spPr>
        <p:txBody>
          <a:bodyPr wrap="none" anchor="ctr">
            <a:prstTxWarp prst="textNoShape">
              <a:avLst/>
            </a:prstTxWarp>
          </a:bodyPr>
          <a:lstStyle/>
          <a:p>
            <a:endParaRPr lang="en-US"/>
          </a:p>
        </p:txBody>
      </p:sp>
      <p:sp>
        <p:nvSpPr>
          <p:cNvPr id="63525" name="Rectangle 37"/>
          <p:cNvSpPr>
            <a:spLocks noChangeArrowheads="1"/>
          </p:cNvSpPr>
          <p:nvPr/>
        </p:nvSpPr>
        <p:spPr bwMode="auto">
          <a:xfrm>
            <a:off x="685800" y="3513869"/>
            <a:ext cx="228600" cy="762000"/>
          </a:xfrm>
          <a:prstGeom prst="rect">
            <a:avLst/>
          </a:prstGeom>
          <a:solidFill>
            <a:schemeClr val="accent2"/>
          </a:solidFill>
          <a:ln w="9525">
            <a:solidFill>
              <a:srgbClr val="666666"/>
            </a:solidFill>
            <a:miter lim="800000"/>
            <a:headEnd/>
            <a:tailEnd/>
          </a:ln>
        </p:spPr>
        <p:txBody>
          <a:bodyPr wrap="none" anchor="ctr">
            <a:prstTxWarp prst="textNoShape">
              <a:avLst/>
            </a:prstTxWarp>
          </a:bodyPr>
          <a:lstStyle/>
          <a:p>
            <a:endParaRPr lang="en-US"/>
          </a:p>
        </p:txBody>
      </p:sp>
      <p:sp>
        <p:nvSpPr>
          <p:cNvPr id="63526" name="Rectangle 38"/>
          <p:cNvSpPr>
            <a:spLocks noChangeArrowheads="1"/>
          </p:cNvSpPr>
          <p:nvPr/>
        </p:nvSpPr>
        <p:spPr bwMode="auto">
          <a:xfrm>
            <a:off x="685800" y="4733069"/>
            <a:ext cx="228600" cy="762000"/>
          </a:xfrm>
          <a:prstGeom prst="rect">
            <a:avLst/>
          </a:prstGeom>
          <a:solidFill>
            <a:schemeClr val="accent2"/>
          </a:solidFill>
          <a:ln w="9525">
            <a:solidFill>
              <a:srgbClr val="666666"/>
            </a:solidFill>
            <a:miter lim="800000"/>
            <a:headEnd/>
            <a:tailEnd/>
          </a:ln>
        </p:spPr>
        <p:txBody>
          <a:bodyPr wrap="none" anchor="ctr">
            <a:prstTxWarp prst="textNoShape">
              <a:avLst/>
            </a:prstTxWarp>
          </a:bodyPr>
          <a:lstStyle/>
          <a:p>
            <a:endParaRPr lang="en-US"/>
          </a:p>
        </p:txBody>
      </p:sp>
      <p:sp>
        <p:nvSpPr>
          <p:cNvPr id="63527" name="Rectangle 39"/>
          <p:cNvSpPr>
            <a:spLocks noChangeArrowheads="1"/>
          </p:cNvSpPr>
          <p:nvPr/>
        </p:nvSpPr>
        <p:spPr bwMode="auto">
          <a:xfrm>
            <a:off x="685800" y="5952269"/>
            <a:ext cx="228600" cy="762000"/>
          </a:xfrm>
          <a:prstGeom prst="rect">
            <a:avLst/>
          </a:prstGeom>
          <a:solidFill>
            <a:schemeClr val="accent2"/>
          </a:solidFill>
          <a:ln w="9525">
            <a:solidFill>
              <a:srgbClr val="666666"/>
            </a:solidFill>
            <a:miter lim="800000"/>
            <a:headEnd/>
            <a:tailEnd/>
          </a:ln>
        </p:spPr>
        <p:txBody>
          <a:bodyPr wrap="none" anchor="ctr">
            <a:prstTxWarp prst="textNoShape">
              <a:avLst/>
            </a:prstTxWarp>
          </a:bodyPr>
          <a:lstStyle/>
          <a:p>
            <a:endParaRPr lang="en-US"/>
          </a:p>
        </p:txBody>
      </p:sp>
      <p:sp>
        <p:nvSpPr>
          <p:cNvPr id="63528" name="Rectangle 40"/>
          <p:cNvSpPr>
            <a:spLocks noChangeArrowheads="1"/>
          </p:cNvSpPr>
          <p:nvPr/>
        </p:nvSpPr>
        <p:spPr bwMode="auto">
          <a:xfrm>
            <a:off x="1600200" y="1456469"/>
            <a:ext cx="228600" cy="228600"/>
          </a:xfrm>
          <a:prstGeom prst="rect">
            <a:avLst/>
          </a:prstGeom>
          <a:solidFill>
            <a:srgbClr val="FF0000"/>
          </a:solidFill>
          <a:ln w="9525">
            <a:solidFill>
              <a:srgbClr val="666666"/>
            </a:solidFill>
            <a:miter lim="800000"/>
            <a:headEnd/>
            <a:tailEnd/>
          </a:ln>
        </p:spPr>
        <p:txBody>
          <a:bodyPr wrap="none" anchor="ctr">
            <a:prstTxWarp prst="textNoShape">
              <a:avLst/>
            </a:prstTxWarp>
          </a:bodyPr>
          <a:lstStyle/>
          <a:p>
            <a:endParaRPr lang="en-US"/>
          </a:p>
        </p:txBody>
      </p:sp>
      <p:sp>
        <p:nvSpPr>
          <p:cNvPr id="63529" name="Rectangle 41"/>
          <p:cNvSpPr>
            <a:spLocks noChangeArrowheads="1"/>
          </p:cNvSpPr>
          <p:nvPr/>
        </p:nvSpPr>
        <p:spPr bwMode="auto">
          <a:xfrm>
            <a:off x="1600200" y="2751869"/>
            <a:ext cx="228600" cy="228600"/>
          </a:xfrm>
          <a:prstGeom prst="rect">
            <a:avLst/>
          </a:prstGeom>
          <a:solidFill>
            <a:srgbClr val="FF0000"/>
          </a:solidFill>
          <a:ln w="9525">
            <a:solidFill>
              <a:srgbClr val="666666"/>
            </a:solidFill>
            <a:miter lim="800000"/>
            <a:headEnd/>
            <a:tailEnd/>
          </a:ln>
        </p:spPr>
        <p:txBody>
          <a:bodyPr wrap="none" anchor="ctr">
            <a:prstTxWarp prst="textNoShape">
              <a:avLst/>
            </a:prstTxWarp>
          </a:bodyPr>
          <a:lstStyle/>
          <a:p>
            <a:endParaRPr lang="en-US"/>
          </a:p>
        </p:txBody>
      </p:sp>
      <p:sp>
        <p:nvSpPr>
          <p:cNvPr id="63530" name="Rectangle 42"/>
          <p:cNvSpPr>
            <a:spLocks noChangeArrowheads="1"/>
          </p:cNvSpPr>
          <p:nvPr/>
        </p:nvSpPr>
        <p:spPr bwMode="auto">
          <a:xfrm>
            <a:off x="1600200" y="4047269"/>
            <a:ext cx="228600" cy="228600"/>
          </a:xfrm>
          <a:prstGeom prst="rect">
            <a:avLst/>
          </a:prstGeom>
          <a:solidFill>
            <a:srgbClr val="FF0000"/>
          </a:solidFill>
          <a:ln w="9525">
            <a:solidFill>
              <a:srgbClr val="666666"/>
            </a:solidFill>
            <a:miter lim="800000"/>
            <a:headEnd/>
            <a:tailEnd/>
          </a:ln>
        </p:spPr>
        <p:txBody>
          <a:bodyPr wrap="none" anchor="ctr">
            <a:prstTxWarp prst="textNoShape">
              <a:avLst/>
            </a:prstTxWarp>
          </a:bodyPr>
          <a:lstStyle/>
          <a:p>
            <a:endParaRPr lang="en-US"/>
          </a:p>
        </p:txBody>
      </p:sp>
      <p:sp>
        <p:nvSpPr>
          <p:cNvPr id="63531" name="Rectangle 43"/>
          <p:cNvSpPr>
            <a:spLocks noChangeArrowheads="1"/>
          </p:cNvSpPr>
          <p:nvPr/>
        </p:nvSpPr>
        <p:spPr bwMode="auto">
          <a:xfrm>
            <a:off x="1600200" y="5266469"/>
            <a:ext cx="228600" cy="228600"/>
          </a:xfrm>
          <a:prstGeom prst="rect">
            <a:avLst/>
          </a:prstGeom>
          <a:solidFill>
            <a:srgbClr val="FF0000"/>
          </a:solidFill>
          <a:ln w="9525">
            <a:solidFill>
              <a:srgbClr val="666666"/>
            </a:solidFill>
            <a:miter lim="800000"/>
            <a:headEnd/>
            <a:tailEnd/>
          </a:ln>
        </p:spPr>
        <p:txBody>
          <a:bodyPr wrap="none" anchor="ctr">
            <a:prstTxWarp prst="textNoShape">
              <a:avLst/>
            </a:prstTxWarp>
          </a:bodyPr>
          <a:lstStyle/>
          <a:p>
            <a:endParaRPr lang="en-US"/>
          </a:p>
        </p:txBody>
      </p:sp>
      <p:sp>
        <p:nvSpPr>
          <p:cNvPr id="63532" name="Rectangle 44"/>
          <p:cNvSpPr>
            <a:spLocks noChangeArrowheads="1"/>
          </p:cNvSpPr>
          <p:nvPr/>
        </p:nvSpPr>
        <p:spPr bwMode="auto">
          <a:xfrm>
            <a:off x="1600200" y="6485669"/>
            <a:ext cx="228600" cy="228600"/>
          </a:xfrm>
          <a:prstGeom prst="rect">
            <a:avLst/>
          </a:prstGeom>
          <a:solidFill>
            <a:srgbClr val="FF0000"/>
          </a:solidFill>
          <a:ln w="9525">
            <a:solidFill>
              <a:srgbClr val="666666"/>
            </a:solidFill>
            <a:miter lim="800000"/>
            <a:headEnd/>
            <a:tailEnd/>
          </a:ln>
        </p:spPr>
        <p:txBody>
          <a:bodyPr wrap="none" anchor="ctr">
            <a:prstTxWarp prst="textNoShape">
              <a:avLst/>
            </a:prstTxWarp>
          </a:bodyPr>
          <a:lstStyle/>
          <a:p>
            <a:endParaRPr lang="en-US"/>
          </a:p>
        </p:txBody>
      </p:sp>
      <p:sp>
        <p:nvSpPr>
          <p:cNvPr id="63533" name="Rectangle 45"/>
          <p:cNvSpPr>
            <a:spLocks noChangeArrowheads="1"/>
          </p:cNvSpPr>
          <p:nvPr/>
        </p:nvSpPr>
        <p:spPr bwMode="auto">
          <a:xfrm>
            <a:off x="7924800" y="1075469"/>
            <a:ext cx="228600" cy="762000"/>
          </a:xfrm>
          <a:prstGeom prst="rect">
            <a:avLst/>
          </a:prstGeom>
          <a:solidFill>
            <a:srgbClr val="FF0000"/>
          </a:solidFill>
          <a:ln w="9525">
            <a:solidFill>
              <a:srgbClr val="666666"/>
            </a:solidFill>
            <a:miter lim="800000"/>
            <a:headEnd/>
            <a:tailEnd/>
          </a:ln>
        </p:spPr>
        <p:txBody>
          <a:bodyPr wrap="none" anchor="ctr">
            <a:prstTxWarp prst="textNoShape">
              <a:avLst/>
            </a:prstTxWarp>
          </a:bodyPr>
          <a:lstStyle/>
          <a:p>
            <a:endParaRPr lang="en-US"/>
          </a:p>
        </p:txBody>
      </p:sp>
      <p:sp>
        <p:nvSpPr>
          <p:cNvPr id="63534" name="Rectangle 46"/>
          <p:cNvSpPr>
            <a:spLocks noChangeArrowheads="1"/>
          </p:cNvSpPr>
          <p:nvPr/>
        </p:nvSpPr>
        <p:spPr bwMode="auto">
          <a:xfrm>
            <a:off x="7924800" y="2370869"/>
            <a:ext cx="228600" cy="762000"/>
          </a:xfrm>
          <a:prstGeom prst="rect">
            <a:avLst/>
          </a:prstGeom>
          <a:solidFill>
            <a:srgbClr val="FF0000"/>
          </a:solidFill>
          <a:ln w="9525">
            <a:solidFill>
              <a:srgbClr val="666666"/>
            </a:solidFill>
            <a:miter lim="800000"/>
            <a:headEnd/>
            <a:tailEnd/>
          </a:ln>
        </p:spPr>
        <p:txBody>
          <a:bodyPr wrap="none" anchor="ctr">
            <a:prstTxWarp prst="textNoShape">
              <a:avLst/>
            </a:prstTxWarp>
          </a:bodyPr>
          <a:lstStyle/>
          <a:p>
            <a:endParaRPr lang="en-US"/>
          </a:p>
        </p:txBody>
      </p:sp>
      <p:sp>
        <p:nvSpPr>
          <p:cNvPr id="63535" name="Rectangle 47"/>
          <p:cNvSpPr>
            <a:spLocks noChangeArrowheads="1"/>
          </p:cNvSpPr>
          <p:nvPr/>
        </p:nvSpPr>
        <p:spPr bwMode="auto">
          <a:xfrm>
            <a:off x="7924800" y="3666269"/>
            <a:ext cx="228600" cy="762000"/>
          </a:xfrm>
          <a:prstGeom prst="rect">
            <a:avLst/>
          </a:prstGeom>
          <a:solidFill>
            <a:srgbClr val="FF0000"/>
          </a:solidFill>
          <a:ln w="9525">
            <a:solidFill>
              <a:srgbClr val="666666"/>
            </a:solidFill>
            <a:miter lim="800000"/>
            <a:headEnd/>
            <a:tailEnd/>
          </a:ln>
        </p:spPr>
        <p:txBody>
          <a:bodyPr wrap="none" anchor="ctr">
            <a:prstTxWarp prst="textNoShape">
              <a:avLst/>
            </a:prstTxWarp>
          </a:bodyPr>
          <a:lstStyle/>
          <a:p>
            <a:endParaRPr lang="en-US"/>
          </a:p>
        </p:txBody>
      </p:sp>
      <p:sp>
        <p:nvSpPr>
          <p:cNvPr id="63536" name="Rectangle 48"/>
          <p:cNvSpPr>
            <a:spLocks noChangeArrowheads="1"/>
          </p:cNvSpPr>
          <p:nvPr/>
        </p:nvSpPr>
        <p:spPr bwMode="auto">
          <a:xfrm>
            <a:off x="7924800" y="4885469"/>
            <a:ext cx="228600" cy="762000"/>
          </a:xfrm>
          <a:prstGeom prst="rect">
            <a:avLst/>
          </a:prstGeom>
          <a:solidFill>
            <a:srgbClr val="FF0000"/>
          </a:solidFill>
          <a:ln w="9525">
            <a:solidFill>
              <a:srgbClr val="666666"/>
            </a:solidFill>
            <a:miter lim="800000"/>
            <a:headEnd/>
            <a:tailEnd/>
          </a:ln>
        </p:spPr>
        <p:txBody>
          <a:bodyPr wrap="none" anchor="ctr">
            <a:prstTxWarp prst="textNoShape">
              <a:avLst/>
            </a:prstTxWarp>
          </a:bodyPr>
          <a:lstStyle/>
          <a:p>
            <a:endParaRPr lang="en-US"/>
          </a:p>
        </p:txBody>
      </p:sp>
      <p:sp>
        <p:nvSpPr>
          <p:cNvPr id="63537" name="Rectangle 49"/>
          <p:cNvSpPr>
            <a:spLocks noChangeArrowheads="1"/>
          </p:cNvSpPr>
          <p:nvPr/>
        </p:nvSpPr>
        <p:spPr bwMode="auto">
          <a:xfrm>
            <a:off x="7924800" y="6104669"/>
            <a:ext cx="228600" cy="762000"/>
          </a:xfrm>
          <a:prstGeom prst="rect">
            <a:avLst/>
          </a:prstGeom>
          <a:solidFill>
            <a:srgbClr val="FF0000"/>
          </a:solidFill>
          <a:ln w="9525">
            <a:solidFill>
              <a:srgbClr val="666666"/>
            </a:solidFill>
            <a:miter lim="800000"/>
            <a:headEnd/>
            <a:tailEnd/>
          </a:ln>
        </p:spPr>
        <p:txBody>
          <a:bodyPr wrap="none" anchor="ctr">
            <a:prstTxWarp prst="textNoShape">
              <a:avLst/>
            </a:prstTxWarp>
          </a:bodyPr>
          <a:lstStyle/>
          <a:p>
            <a:endParaRPr lang="en-US"/>
          </a:p>
        </p:txBody>
      </p:sp>
      <p:sp>
        <p:nvSpPr>
          <p:cNvPr id="63538" name="Rectangle 50"/>
          <p:cNvSpPr>
            <a:spLocks noChangeArrowheads="1"/>
          </p:cNvSpPr>
          <p:nvPr/>
        </p:nvSpPr>
        <p:spPr bwMode="auto">
          <a:xfrm>
            <a:off x="7010400" y="1608869"/>
            <a:ext cx="228600" cy="228600"/>
          </a:xfrm>
          <a:prstGeom prst="rect">
            <a:avLst/>
          </a:prstGeom>
          <a:solidFill>
            <a:schemeClr val="accent2"/>
          </a:solidFill>
          <a:ln w="9525">
            <a:solidFill>
              <a:srgbClr val="666666"/>
            </a:solidFill>
            <a:miter lim="800000"/>
            <a:headEnd/>
            <a:tailEnd/>
          </a:ln>
        </p:spPr>
        <p:txBody>
          <a:bodyPr wrap="none" anchor="ctr">
            <a:prstTxWarp prst="textNoShape">
              <a:avLst/>
            </a:prstTxWarp>
          </a:bodyPr>
          <a:lstStyle/>
          <a:p>
            <a:endParaRPr lang="en-US"/>
          </a:p>
        </p:txBody>
      </p:sp>
      <p:sp>
        <p:nvSpPr>
          <p:cNvPr id="63539" name="Rectangle 51"/>
          <p:cNvSpPr>
            <a:spLocks noChangeArrowheads="1"/>
          </p:cNvSpPr>
          <p:nvPr/>
        </p:nvSpPr>
        <p:spPr bwMode="auto">
          <a:xfrm>
            <a:off x="7010400" y="2904269"/>
            <a:ext cx="228600" cy="228600"/>
          </a:xfrm>
          <a:prstGeom prst="rect">
            <a:avLst/>
          </a:prstGeom>
          <a:solidFill>
            <a:schemeClr val="accent2"/>
          </a:solidFill>
          <a:ln w="9525">
            <a:solidFill>
              <a:srgbClr val="666666"/>
            </a:solidFill>
            <a:miter lim="800000"/>
            <a:headEnd/>
            <a:tailEnd/>
          </a:ln>
        </p:spPr>
        <p:txBody>
          <a:bodyPr wrap="none" anchor="ctr">
            <a:prstTxWarp prst="textNoShape">
              <a:avLst/>
            </a:prstTxWarp>
          </a:bodyPr>
          <a:lstStyle/>
          <a:p>
            <a:endParaRPr lang="en-US"/>
          </a:p>
        </p:txBody>
      </p:sp>
      <p:sp>
        <p:nvSpPr>
          <p:cNvPr id="63540" name="Rectangle 52"/>
          <p:cNvSpPr>
            <a:spLocks noChangeArrowheads="1"/>
          </p:cNvSpPr>
          <p:nvPr/>
        </p:nvSpPr>
        <p:spPr bwMode="auto">
          <a:xfrm>
            <a:off x="7010400" y="4199669"/>
            <a:ext cx="228600" cy="228600"/>
          </a:xfrm>
          <a:prstGeom prst="rect">
            <a:avLst/>
          </a:prstGeom>
          <a:solidFill>
            <a:schemeClr val="accent2"/>
          </a:solidFill>
          <a:ln w="9525">
            <a:solidFill>
              <a:srgbClr val="666666"/>
            </a:solidFill>
            <a:miter lim="800000"/>
            <a:headEnd/>
            <a:tailEnd/>
          </a:ln>
        </p:spPr>
        <p:txBody>
          <a:bodyPr wrap="none" anchor="ctr">
            <a:prstTxWarp prst="textNoShape">
              <a:avLst/>
            </a:prstTxWarp>
          </a:bodyPr>
          <a:lstStyle/>
          <a:p>
            <a:endParaRPr lang="en-US"/>
          </a:p>
        </p:txBody>
      </p:sp>
      <p:sp>
        <p:nvSpPr>
          <p:cNvPr id="63541" name="Rectangle 53"/>
          <p:cNvSpPr>
            <a:spLocks noChangeArrowheads="1"/>
          </p:cNvSpPr>
          <p:nvPr/>
        </p:nvSpPr>
        <p:spPr bwMode="auto">
          <a:xfrm>
            <a:off x="7010400" y="5418869"/>
            <a:ext cx="228600" cy="228600"/>
          </a:xfrm>
          <a:prstGeom prst="rect">
            <a:avLst/>
          </a:prstGeom>
          <a:solidFill>
            <a:schemeClr val="accent2"/>
          </a:solidFill>
          <a:ln w="9525">
            <a:solidFill>
              <a:srgbClr val="666666"/>
            </a:solidFill>
            <a:miter lim="800000"/>
            <a:headEnd/>
            <a:tailEnd/>
          </a:ln>
        </p:spPr>
        <p:txBody>
          <a:bodyPr wrap="none" anchor="ctr">
            <a:prstTxWarp prst="textNoShape">
              <a:avLst/>
            </a:prstTxWarp>
          </a:bodyPr>
          <a:lstStyle/>
          <a:p>
            <a:endParaRPr lang="en-US"/>
          </a:p>
        </p:txBody>
      </p:sp>
      <p:sp>
        <p:nvSpPr>
          <p:cNvPr id="63542" name="Rectangle 54"/>
          <p:cNvSpPr>
            <a:spLocks noChangeArrowheads="1"/>
          </p:cNvSpPr>
          <p:nvPr/>
        </p:nvSpPr>
        <p:spPr bwMode="auto">
          <a:xfrm>
            <a:off x="7010400" y="6638069"/>
            <a:ext cx="228600" cy="228600"/>
          </a:xfrm>
          <a:prstGeom prst="rect">
            <a:avLst/>
          </a:prstGeom>
          <a:solidFill>
            <a:schemeClr val="accent2"/>
          </a:solidFill>
          <a:ln w="9525">
            <a:solidFill>
              <a:srgbClr val="666666"/>
            </a:solidFill>
            <a:miter lim="800000"/>
            <a:headEnd/>
            <a:tailEnd/>
          </a:ln>
        </p:spPr>
        <p:txBody>
          <a:bodyPr wrap="none" anchor="ctr">
            <a:prstTxWarp prst="textNoShape">
              <a:avLst/>
            </a:prstTxWarp>
          </a:bodyPr>
          <a:lstStyle/>
          <a:p>
            <a:endParaRPr lang="en-US"/>
          </a:p>
        </p:txBody>
      </p:sp>
      <p:sp>
        <p:nvSpPr>
          <p:cNvPr id="63543" name="Rectangle 55"/>
          <p:cNvSpPr>
            <a:spLocks noChangeArrowheads="1"/>
          </p:cNvSpPr>
          <p:nvPr/>
        </p:nvSpPr>
        <p:spPr bwMode="auto">
          <a:xfrm>
            <a:off x="3962400" y="999269"/>
            <a:ext cx="228600" cy="762000"/>
          </a:xfrm>
          <a:prstGeom prst="rect">
            <a:avLst/>
          </a:prstGeom>
          <a:solidFill>
            <a:schemeClr val="accent2"/>
          </a:solidFill>
          <a:ln w="9525">
            <a:solidFill>
              <a:srgbClr val="666666"/>
            </a:solidFill>
            <a:miter lim="800000"/>
            <a:headEnd/>
            <a:tailEnd/>
          </a:ln>
        </p:spPr>
        <p:txBody>
          <a:bodyPr wrap="none" anchor="ctr">
            <a:prstTxWarp prst="textNoShape">
              <a:avLst/>
            </a:prstTxWarp>
          </a:bodyPr>
          <a:lstStyle/>
          <a:p>
            <a:endParaRPr lang="en-US"/>
          </a:p>
        </p:txBody>
      </p:sp>
      <p:sp>
        <p:nvSpPr>
          <p:cNvPr id="63544" name="Rectangle 56"/>
          <p:cNvSpPr>
            <a:spLocks noChangeArrowheads="1"/>
          </p:cNvSpPr>
          <p:nvPr/>
        </p:nvSpPr>
        <p:spPr bwMode="auto">
          <a:xfrm>
            <a:off x="4800600" y="2294669"/>
            <a:ext cx="228600" cy="762000"/>
          </a:xfrm>
          <a:prstGeom prst="rect">
            <a:avLst/>
          </a:prstGeom>
          <a:solidFill>
            <a:srgbClr val="FF0000"/>
          </a:solidFill>
          <a:ln w="9525">
            <a:solidFill>
              <a:srgbClr val="666666"/>
            </a:solidFill>
            <a:miter lim="800000"/>
            <a:headEnd/>
            <a:tailEnd/>
          </a:ln>
        </p:spPr>
        <p:txBody>
          <a:bodyPr wrap="none" anchor="ctr">
            <a:prstTxWarp prst="textNoShape">
              <a:avLst/>
            </a:prstTxWarp>
          </a:bodyPr>
          <a:lstStyle/>
          <a:p>
            <a:endParaRPr lang="en-US"/>
          </a:p>
        </p:txBody>
      </p:sp>
      <p:sp>
        <p:nvSpPr>
          <p:cNvPr id="63545" name="Rectangle 57"/>
          <p:cNvSpPr>
            <a:spLocks noChangeArrowheads="1"/>
          </p:cNvSpPr>
          <p:nvPr/>
        </p:nvSpPr>
        <p:spPr bwMode="auto">
          <a:xfrm>
            <a:off x="3962400" y="3590069"/>
            <a:ext cx="228600" cy="762000"/>
          </a:xfrm>
          <a:prstGeom prst="rect">
            <a:avLst/>
          </a:prstGeom>
          <a:solidFill>
            <a:schemeClr val="accent2"/>
          </a:solidFill>
          <a:ln w="9525">
            <a:solidFill>
              <a:srgbClr val="666666"/>
            </a:solidFill>
            <a:miter lim="800000"/>
            <a:headEnd/>
            <a:tailEnd/>
          </a:ln>
        </p:spPr>
        <p:txBody>
          <a:bodyPr wrap="none" anchor="ctr">
            <a:prstTxWarp prst="textNoShape">
              <a:avLst/>
            </a:prstTxWarp>
          </a:bodyPr>
          <a:lstStyle/>
          <a:p>
            <a:endParaRPr lang="en-US"/>
          </a:p>
        </p:txBody>
      </p:sp>
      <p:sp>
        <p:nvSpPr>
          <p:cNvPr id="63546" name="Rectangle 58"/>
          <p:cNvSpPr>
            <a:spLocks noChangeArrowheads="1"/>
          </p:cNvSpPr>
          <p:nvPr/>
        </p:nvSpPr>
        <p:spPr bwMode="auto">
          <a:xfrm>
            <a:off x="4724400" y="4809269"/>
            <a:ext cx="228600" cy="762000"/>
          </a:xfrm>
          <a:prstGeom prst="rect">
            <a:avLst/>
          </a:prstGeom>
          <a:solidFill>
            <a:srgbClr val="FF0000"/>
          </a:solidFill>
          <a:ln w="9525">
            <a:solidFill>
              <a:srgbClr val="666666"/>
            </a:solidFill>
            <a:miter lim="800000"/>
            <a:headEnd/>
            <a:tailEnd/>
          </a:ln>
        </p:spPr>
        <p:txBody>
          <a:bodyPr wrap="none" anchor="ctr">
            <a:prstTxWarp prst="textNoShape">
              <a:avLst/>
            </a:prstTxWarp>
          </a:bodyPr>
          <a:lstStyle/>
          <a:p>
            <a:endParaRPr lang="en-US"/>
          </a:p>
        </p:txBody>
      </p:sp>
      <p:sp>
        <p:nvSpPr>
          <p:cNvPr id="63547" name="Rectangle 59"/>
          <p:cNvSpPr>
            <a:spLocks noChangeArrowheads="1"/>
          </p:cNvSpPr>
          <p:nvPr/>
        </p:nvSpPr>
        <p:spPr bwMode="auto">
          <a:xfrm>
            <a:off x="3962400" y="6028469"/>
            <a:ext cx="228600" cy="762000"/>
          </a:xfrm>
          <a:prstGeom prst="rect">
            <a:avLst/>
          </a:prstGeom>
          <a:solidFill>
            <a:schemeClr val="accent2"/>
          </a:solidFill>
          <a:ln w="9525">
            <a:solidFill>
              <a:srgbClr val="666666"/>
            </a:solidFill>
            <a:miter lim="800000"/>
            <a:headEnd/>
            <a:tailEnd/>
          </a:ln>
        </p:spPr>
        <p:txBody>
          <a:bodyPr wrap="none" anchor="ctr">
            <a:prstTxWarp prst="textNoShape">
              <a:avLst/>
            </a:prstTxWarp>
          </a:bodyPr>
          <a:lstStyle/>
          <a:p>
            <a:endParaRPr lang="en-US"/>
          </a:p>
        </p:txBody>
      </p:sp>
      <p:sp>
        <p:nvSpPr>
          <p:cNvPr id="63548" name="Rectangle 60"/>
          <p:cNvSpPr>
            <a:spLocks noChangeArrowheads="1"/>
          </p:cNvSpPr>
          <p:nvPr/>
        </p:nvSpPr>
        <p:spPr bwMode="auto">
          <a:xfrm>
            <a:off x="4800600" y="1532669"/>
            <a:ext cx="228600" cy="228600"/>
          </a:xfrm>
          <a:prstGeom prst="rect">
            <a:avLst/>
          </a:prstGeom>
          <a:solidFill>
            <a:srgbClr val="FF0000"/>
          </a:solidFill>
          <a:ln w="9525">
            <a:solidFill>
              <a:srgbClr val="666666"/>
            </a:solidFill>
            <a:miter lim="800000"/>
            <a:headEnd/>
            <a:tailEnd/>
          </a:ln>
        </p:spPr>
        <p:txBody>
          <a:bodyPr wrap="none" anchor="ctr">
            <a:prstTxWarp prst="textNoShape">
              <a:avLst/>
            </a:prstTxWarp>
          </a:bodyPr>
          <a:lstStyle/>
          <a:p>
            <a:endParaRPr lang="en-US"/>
          </a:p>
        </p:txBody>
      </p:sp>
      <p:sp>
        <p:nvSpPr>
          <p:cNvPr id="63549" name="Rectangle 61"/>
          <p:cNvSpPr>
            <a:spLocks noChangeArrowheads="1"/>
          </p:cNvSpPr>
          <p:nvPr/>
        </p:nvSpPr>
        <p:spPr bwMode="auto">
          <a:xfrm>
            <a:off x="3962400" y="2828069"/>
            <a:ext cx="228600" cy="228600"/>
          </a:xfrm>
          <a:prstGeom prst="rect">
            <a:avLst/>
          </a:prstGeom>
          <a:solidFill>
            <a:schemeClr val="accent2"/>
          </a:solidFill>
          <a:ln w="9525">
            <a:solidFill>
              <a:srgbClr val="666666"/>
            </a:solidFill>
            <a:miter lim="800000"/>
            <a:headEnd/>
            <a:tailEnd/>
          </a:ln>
        </p:spPr>
        <p:txBody>
          <a:bodyPr wrap="none" anchor="ctr">
            <a:prstTxWarp prst="textNoShape">
              <a:avLst/>
            </a:prstTxWarp>
          </a:bodyPr>
          <a:lstStyle/>
          <a:p>
            <a:endParaRPr lang="en-US"/>
          </a:p>
        </p:txBody>
      </p:sp>
      <p:sp>
        <p:nvSpPr>
          <p:cNvPr id="63550" name="Rectangle 62"/>
          <p:cNvSpPr>
            <a:spLocks noChangeArrowheads="1"/>
          </p:cNvSpPr>
          <p:nvPr/>
        </p:nvSpPr>
        <p:spPr bwMode="auto">
          <a:xfrm>
            <a:off x="4800600" y="4123469"/>
            <a:ext cx="228600" cy="228600"/>
          </a:xfrm>
          <a:prstGeom prst="rect">
            <a:avLst/>
          </a:prstGeom>
          <a:solidFill>
            <a:srgbClr val="FF0000"/>
          </a:solidFill>
          <a:ln w="9525">
            <a:solidFill>
              <a:srgbClr val="666666"/>
            </a:solidFill>
            <a:miter lim="800000"/>
            <a:headEnd/>
            <a:tailEnd/>
          </a:ln>
        </p:spPr>
        <p:txBody>
          <a:bodyPr wrap="none" anchor="ctr">
            <a:prstTxWarp prst="textNoShape">
              <a:avLst/>
            </a:prstTxWarp>
          </a:bodyPr>
          <a:lstStyle/>
          <a:p>
            <a:endParaRPr lang="en-US"/>
          </a:p>
        </p:txBody>
      </p:sp>
      <p:sp>
        <p:nvSpPr>
          <p:cNvPr id="63551" name="Rectangle 63"/>
          <p:cNvSpPr>
            <a:spLocks noChangeArrowheads="1"/>
          </p:cNvSpPr>
          <p:nvPr/>
        </p:nvSpPr>
        <p:spPr bwMode="auto">
          <a:xfrm>
            <a:off x="3962400" y="5342669"/>
            <a:ext cx="228600" cy="228600"/>
          </a:xfrm>
          <a:prstGeom prst="rect">
            <a:avLst/>
          </a:prstGeom>
          <a:solidFill>
            <a:schemeClr val="accent2"/>
          </a:solidFill>
          <a:ln w="9525">
            <a:solidFill>
              <a:srgbClr val="666666"/>
            </a:solidFill>
            <a:miter lim="800000"/>
            <a:headEnd/>
            <a:tailEnd/>
          </a:ln>
        </p:spPr>
        <p:txBody>
          <a:bodyPr wrap="none" anchor="ctr">
            <a:prstTxWarp prst="textNoShape">
              <a:avLst/>
            </a:prstTxWarp>
          </a:bodyPr>
          <a:lstStyle/>
          <a:p>
            <a:endParaRPr lang="en-US"/>
          </a:p>
        </p:txBody>
      </p:sp>
      <p:sp>
        <p:nvSpPr>
          <p:cNvPr id="63552" name="Rectangle 64"/>
          <p:cNvSpPr>
            <a:spLocks noChangeArrowheads="1"/>
          </p:cNvSpPr>
          <p:nvPr/>
        </p:nvSpPr>
        <p:spPr bwMode="auto">
          <a:xfrm>
            <a:off x="4724400" y="6561869"/>
            <a:ext cx="228600" cy="228600"/>
          </a:xfrm>
          <a:prstGeom prst="rect">
            <a:avLst/>
          </a:prstGeom>
          <a:solidFill>
            <a:srgbClr val="FF0000"/>
          </a:solidFill>
          <a:ln w="9525">
            <a:solidFill>
              <a:srgbClr val="666666"/>
            </a:solidFill>
            <a:miter lim="800000"/>
            <a:headEnd/>
            <a:tailEnd/>
          </a:ln>
        </p:spPr>
        <p:txBody>
          <a:bodyPr wrap="none" anchor="ctr">
            <a:prstTxWarp prst="textNoShape">
              <a:avLst/>
            </a:prstTxWarp>
          </a:bodyPr>
          <a:lstStyle/>
          <a:p>
            <a:endParaRPr lang="en-US"/>
          </a:p>
        </p:txBody>
      </p:sp>
      <p:sp>
        <p:nvSpPr>
          <p:cNvPr id="63553" name="Text Box 65"/>
          <p:cNvSpPr txBox="1">
            <a:spLocks noChangeArrowheads="1"/>
          </p:cNvSpPr>
          <p:nvPr/>
        </p:nvSpPr>
        <p:spPr bwMode="auto">
          <a:xfrm>
            <a:off x="1508125" y="1699357"/>
            <a:ext cx="876300" cy="517525"/>
          </a:xfrm>
          <a:prstGeom prst="rect">
            <a:avLst/>
          </a:prstGeom>
          <a:noFill/>
          <a:ln w="9525">
            <a:noFill/>
            <a:miter lim="800000"/>
            <a:headEnd/>
            <a:tailEnd/>
          </a:ln>
        </p:spPr>
        <p:txBody>
          <a:bodyPr wrap="none">
            <a:prstTxWarp prst="textNoShape">
              <a:avLst/>
            </a:prstTxWarp>
            <a:spAutoFit/>
          </a:bodyPr>
          <a:lstStyle/>
          <a:p>
            <a:r>
              <a:rPr lang="en-US" sz="1400">
                <a:solidFill>
                  <a:srgbClr val="7B6186"/>
                </a:solidFill>
              </a:rPr>
              <a:t>High risk</a:t>
            </a:r>
          </a:p>
          <a:p>
            <a:r>
              <a:rPr lang="en-US" sz="1400">
                <a:solidFill>
                  <a:srgbClr val="7B6186"/>
                </a:solidFill>
              </a:rPr>
              <a:t>allele</a:t>
            </a:r>
          </a:p>
        </p:txBody>
      </p:sp>
      <p:sp>
        <p:nvSpPr>
          <p:cNvPr id="63554" name="Text Box 66"/>
          <p:cNvSpPr txBox="1">
            <a:spLocks noChangeArrowheads="1"/>
          </p:cNvSpPr>
          <p:nvPr/>
        </p:nvSpPr>
        <p:spPr bwMode="auto">
          <a:xfrm>
            <a:off x="457200" y="1685069"/>
            <a:ext cx="836613" cy="517525"/>
          </a:xfrm>
          <a:prstGeom prst="rect">
            <a:avLst/>
          </a:prstGeom>
          <a:noFill/>
          <a:ln w="9525">
            <a:noFill/>
            <a:miter lim="800000"/>
            <a:headEnd/>
            <a:tailEnd/>
          </a:ln>
        </p:spPr>
        <p:txBody>
          <a:bodyPr wrap="none">
            <a:prstTxWarp prst="textNoShape">
              <a:avLst/>
            </a:prstTxWarp>
            <a:spAutoFit/>
          </a:bodyPr>
          <a:lstStyle/>
          <a:p>
            <a:r>
              <a:rPr lang="en-US" sz="1400">
                <a:solidFill>
                  <a:srgbClr val="7B6186"/>
                </a:solidFill>
              </a:rPr>
              <a:t>Low risk</a:t>
            </a:r>
          </a:p>
          <a:p>
            <a:r>
              <a:rPr lang="en-US" sz="1400">
                <a:solidFill>
                  <a:srgbClr val="7B6186"/>
                </a:solidFill>
              </a:rPr>
              <a:t>allele</a:t>
            </a:r>
          </a:p>
        </p:txBody>
      </p:sp>
      <p:sp>
        <p:nvSpPr>
          <p:cNvPr id="63555" name="Text Box 67"/>
          <p:cNvSpPr txBox="1">
            <a:spLocks noChangeArrowheads="1"/>
          </p:cNvSpPr>
          <p:nvPr/>
        </p:nvSpPr>
        <p:spPr bwMode="auto">
          <a:xfrm>
            <a:off x="4762500" y="1777144"/>
            <a:ext cx="876300" cy="517525"/>
          </a:xfrm>
          <a:prstGeom prst="rect">
            <a:avLst/>
          </a:prstGeom>
          <a:noFill/>
          <a:ln w="9525">
            <a:noFill/>
            <a:miter lim="800000"/>
            <a:headEnd/>
            <a:tailEnd/>
          </a:ln>
        </p:spPr>
        <p:txBody>
          <a:bodyPr wrap="none">
            <a:prstTxWarp prst="textNoShape">
              <a:avLst/>
            </a:prstTxWarp>
            <a:spAutoFit/>
          </a:bodyPr>
          <a:lstStyle/>
          <a:p>
            <a:r>
              <a:rPr lang="en-US" sz="1400">
                <a:solidFill>
                  <a:srgbClr val="7B6186"/>
                </a:solidFill>
              </a:rPr>
              <a:t>High risk</a:t>
            </a:r>
          </a:p>
          <a:p>
            <a:r>
              <a:rPr lang="en-US" sz="1400">
                <a:solidFill>
                  <a:srgbClr val="7B6186"/>
                </a:solidFill>
              </a:rPr>
              <a:t>allele</a:t>
            </a:r>
          </a:p>
        </p:txBody>
      </p:sp>
      <p:sp>
        <p:nvSpPr>
          <p:cNvPr id="63556" name="Text Box 68"/>
          <p:cNvSpPr txBox="1">
            <a:spLocks noChangeArrowheads="1"/>
          </p:cNvSpPr>
          <p:nvPr/>
        </p:nvSpPr>
        <p:spPr bwMode="auto">
          <a:xfrm>
            <a:off x="3711575" y="1762857"/>
            <a:ext cx="836613" cy="517525"/>
          </a:xfrm>
          <a:prstGeom prst="rect">
            <a:avLst/>
          </a:prstGeom>
          <a:noFill/>
          <a:ln w="9525">
            <a:noFill/>
            <a:miter lim="800000"/>
            <a:headEnd/>
            <a:tailEnd/>
          </a:ln>
        </p:spPr>
        <p:txBody>
          <a:bodyPr wrap="none">
            <a:prstTxWarp prst="textNoShape">
              <a:avLst/>
            </a:prstTxWarp>
            <a:spAutoFit/>
          </a:bodyPr>
          <a:lstStyle/>
          <a:p>
            <a:r>
              <a:rPr lang="en-US" sz="1400">
                <a:solidFill>
                  <a:srgbClr val="7B6186"/>
                </a:solidFill>
              </a:rPr>
              <a:t>Low risk</a:t>
            </a:r>
          </a:p>
          <a:p>
            <a:r>
              <a:rPr lang="en-US" sz="1400">
                <a:solidFill>
                  <a:srgbClr val="7B6186"/>
                </a:solidFill>
              </a:rPr>
              <a:t>allele</a:t>
            </a:r>
          </a:p>
        </p:txBody>
      </p:sp>
      <p:sp>
        <p:nvSpPr>
          <p:cNvPr id="63557" name="Text Box 69"/>
          <p:cNvSpPr txBox="1">
            <a:spLocks noChangeArrowheads="1"/>
          </p:cNvSpPr>
          <p:nvPr/>
        </p:nvSpPr>
        <p:spPr bwMode="auto">
          <a:xfrm>
            <a:off x="7832725" y="1854932"/>
            <a:ext cx="876300" cy="517525"/>
          </a:xfrm>
          <a:prstGeom prst="rect">
            <a:avLst/>
          </a:prstGeom>
          <a:noFill/>
          <a:ln w="9525">
            <a:noFill/>
            <a:miter lim="800000"/>
            <a:headEnd/>
            <a:tailEnd/>
          </a:ln>
        </p:spPr>
        <p:txBody>
          <a:bodyPr wrap="none">
            <a:prstTxWarp prst="textNoShape">
              <a:avLst/>
            </a:prstTxWarp>
            <a:spAutoFit/>
          </a:bodyPr>
          <a:lstStyle/>
          <a:p>
            <a:r>
              <a:rPr lang="en-US" sz="1400">
                <a:solidFill>
                  <a:srgbClr val="7B6186"/>
                </a:solidFill>
              </a:rPr>
              <a:t>High risk</a:t>
            </a:r>
          </a:p>
          <a:p>
            <a:r>
              <a:rPr lang="en-US" sz="1400">
                <a:solidFill>
                  <a:srgbClr val="7B6186"/>
                </a:solidFill>
              </a:rPr>
              <a:t>allele</a:t>
            </a:r>
          </a:p>
        </p:txBody>
      </p:sp>
      <p:sp>
        <p:nvSpPr>
          <p:cNvPr id="63558" name="Text Box 70"/>
          <p:cNvSpPr txBox="1">
            <a:spLocks noChangeArrowheads="1"/>
          </p:cNvSpPr>
          <p:nvPr/>
        </p:nvSpPr>
        <p:spPr bwMode="auto">
          <a:xfrm>
            <a:off x="6781800" y="1840644"/>
            <a:ext cx="836613" cy="517525"/>
          </a:xfrm>
          <a:prstGeom prst="rect">
            <a:avLst/>
          </a:prstGeom>
          <a:noFill/>
          <a:ln w="9525">
            <a:noFill/>
            <a:miter lim="800000"/>
            <a:headEnd/>
            <a:tailEnd/>
          </a:ln>
        </p:spPr>
        <p:txBody>
          <a:bodyPr wrap="none">
            <a:prstTxWarp prst="textNoShape">
              <a:avLst/>
            </a:prstTxWarp>
            <a:spAutoFit/>
          </a:bodyPr>
          <a:lstStyle/>
          <a:p>
            <a:r>
              <a:rPr lang="en-US" sz="1400">
                <a:solidFill>
                  <a:srgbClr val="7B6186"/>
                </a:solidFill>
              </a:rPr>
              <a:t>Low risk</a:t>
            </a:r>
          </a:p>
          <a:p>
            <a:r>
              <a:rPr lang="en-US" sz="1400">
                <a:solidFill>
                  <a:srgbClr val="7B6186"/>
                </a:solidFill>
              </a:rPr>
              <a:t>allele</a:t>
            </a:r>
          </a:p>
        </p:txBody>
      </p:sp>
      <p:sp>
        <p:nvSpPr>
          <p:cNvPr id="63559" name="Text Box 71"/>
          <p:cNvSpPr txBox="1">
            <a:spLocks noChangeArrowheads="1"/>
          </p:cNvSpPr>
          <p:nvPr/>
        </p:nvSpPr>
        <p:spPr bwMode="auto">
          <a:xfrm>
            <a:off x="533400" y="2950307"/>
            <a:ext cx="971550" cy="639762"/>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Serotonin</a:t>
            </a:r>
          </a:p>
          <a:p>
            <a:r>
              <a:rPr lang="en-US" sz="1200">
                <a:solidFill>
                  <a:srgbClr val="7B6186"/>
                </a:solidFill>
              </a:rPr>
              <a:t>Transporter</a:t>
            </a:r>
          </a:p>
          <a:p>
            <a:r>
              <a:rPr lang="en-US" sz="1200">
                <a:solidFill>
                  <a:srgbClr val="7B6186"/>
                </a:solidFill>
              </a:rPr>
              <a:t>Long </a:t>
            </a:r>
          </a:p>
        </p:txBody>
      </p:sp>
      <p:sp>
        <p:nvSpPr>
          <p:cNvPr id="63560" name="Text Box 72"/>
          <p:cNvSpPr txBox="1">
            <a:spLocks noChangeArrowheads="1"/>
          </p:cNvSpPr>
          <p:nvPr/>
        </p:nvSpPr>
        <p:spPr bwMode="auto">
          <a:xfrm>
            <a:off x="1390650" y="2950307"/>
            <a:ext cx="971550" cy="639762"/>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Serotonin</a:t>
            </a:r>
          </a:p>
          <a:p>
            <a:r>
              <a:rPr lang="en-US" sz="1200">
                <a:solidFill>
                  <a:srgbClr val="7B6186"/>
                </a:solidFill>
              </a:rPr>
              <a:t>Transporter</a:t>
            </a:r>
          </a:p>
          <a:p>
            <a:r>
              <a:rPr lang="en-US" sz="1200">
                <a:solidFill>
                  <a:srgbClr val="7B6186"/>
                </a:solidFill>
              </a:rPr>
              <a:t>Short</a:t>
            </a:r>
          </a:p>
        </p:txBody>
      </p:sp>
      <p:sp>
        <p:nvSpPr>
          <p:cNvPr id="63561" name="Text Box 73"/>
          <p:cNvSpPr txBox="1">
            <a:spLocks noChangeArrowheads="1"/>
          </p:cNvSpPr>
          <p:nvPr/>
        </p:nvSpPr>
        <p:spPr bwMode="auto">
          <a:xfrm>
            <a:off x="3733800" y="3026507"/>
            <a:ext cx="971550" cy="639762"/>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Serotonin</a:t>
            </a:r>
          </a:p>
          <a:p>
            <a:r>
              <a:rPr lang="en-US" sz="1200">
                <a:solidFill>
                  <a:srgbClr val="7B6186"/>
                </a:solidFill>
              </a:rPr>
              <a:t>Transporter</a:t>
            </a:r>
          </a:p>
          <a:p>
            <a:r>
              <a:rPr lang="en-US" sz="1200">
                <a:solidFill>
                  <a:srgbClr val="7B6186"/>
                </a:solidFill>
              </a:rPr>
              <a:t>Long </a:t>
            </a:r>
          </a:p>
        </p:txBody>
      </p:sp>
      <p:sp>
        <p:nvSpPr>
          <p:cNvPr id="63562" name="Text Box 74"/>
          <p:cNvSpPr txBox="1">
            <a:spLocks noChangeArrowheads="1"/>
          </p:cNvSpPr>
          <p:nvPr/>
        </p:nvSpPr>
        <p:spPr bwMode="auto">
          <a:xfrm>
            <a:off x="4591050" y="3026507"/>
            <a:ext cx="971550" cy="639762"/>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Serotonin</a:t>
            </a:r>
          </a:p>
          <a:p>
            <a:r>
              <a:rPr lang="en-US" sz="1200">
                <a:solidFill>
                  <a:srgbClr val="7B6186"/>
                </a:solidFill>
              </a:rPr>
              <a:t>Transporter</a:t>
            </a:r>
          </a:p>
          <a:p>
            <a:r>
              <a:rPr lang="en-US" sz="1200">
                <a:solidFill>
                  <a:srgbClr val="7B6186"/>
                </a:solidFill>
              </a:rPr>
              <a:t>Short</a:t>
            </a:r>
          </a:p>
        </p:txBody>
      </p:sp>
      <p:sp>
        <p:nvSpPr>
          <p:cNvPr id="63563" name="Text Box 75"/>
          <p:cNvSpPr txBox="1">
            <a:spLocks noChangeArrowheads="1"/>
          </p:cNvSpPr>
          <p:nvPr/>
        </p:nvSpPr>
        <p:spPr bwMode="auto">
          <a:xfrm>
            <a:off x="6858000" y="3102707"/>
            <a:ext cx="971550" cy="639762"/>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Serotonin</a:t>
            </a:r>
          </a:p>
          <a:p>
            <a:r>
              <a:rPr lang="en-US" sz="1200">
                <a:solidFill>
                  <a:srgbClr val="7B6186"/>
                </a:solidFill>
              </a:rPr>
              <a:t>Transporter</a:t>
            </a:r>
          </a:p>
          <a:p>
            <a:r>
              <a:rPr lang="en-US" sz="1200">
                <a:solidFill>
                  <a:srgbClr val="7B6186"/>
                </a:solidFill>
              </a:rPr>
              <a:t>Long </a:t>
            </a:r>
          </a:p>
        </p:txBody>
      </p:sp>
      <p:sp>
        <p:nvSpPr>
          <p:cNvPr id="63564" name="Text Box 76"/>
          <p:cNvSpPr txBox="1">
            <a:spLocks noChangeArrowheads="1"/>
          </p:cNvSpPr>
          <p:nvPr/>
        </p:nvSpPr>
        <p:spPr bwMode="auto">
          <a:xfrm>
            <a:off x="7715250" y="3102707"/>
            <a:ext cx="971550" cy="639762"/>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Serotonin</a:t>
            </a:r>
          </a:p>
          <a:p>
            <a:r>
              <a:rPr lang="en-US" sz="1200">
                <a:solidFill>
                  <a:srgbClr val="7B6186"/>
                </a:solidFill>
              </a:rPr>
              <a:t>Transporter</a:t>
            </a:r>
          </a:p>
          <a:p>
            <a:r>
              <a:rPr lang="en-US" sz="1200">
                <a:solidFill>
                  <a:srgbClr val="7B6186"/>
                </a:solidFill>
              </a:rPr>
              <a:t>Short</a:t>
            </a:r>
          </a:p>
        </p:txBody>
      </p:sp>
      <p:sp>
        <p:nvSpPr>
          <p:cNvPr id="63565" name="Text Box 77"/>
          <p:cNvSpPr txBox="1">
            <a:spLocks noChangeArrowheads="1"/>
          </p:cNvSpPr>
          <p:nvPr/>
        </p:nvSpPr>
        <p:spPr bwMode="auto">
          <a:xfrm>
            <a:off x="457200" y="4245707"/>
            <a:ext cx="938213" cy="457200"/>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MAO-A</a:t>
            </a:r>
          </a:p>
          <a:p>
            <a:r>
              <a:rPr lang="en-US" sz="1200">
                <a:solidFill>
                  <a:srgbClr val="7B6186"/>
                </a:solidFill>
              </a:rPr>
              <a:t>High active</a:t>
            </a:r>
          </a:p>
        </p:txBody>
      </p:sp>
      <p:sp>
        <p:nvSpPr>
          <p:cNvPr id="63566" name="Text Box 78"/>
          <p:cNvSpPr txBox="1">
            <a:spLocks noChangeArrowheads="1"/>
          </p:cNvSpPr>
          <p:nvPr/>
        </p:nvSpPr>
        <p:spPr bwMode="auto">
          <a:xfrm>
            <a:off x="1339850" y="4275869"/>
            <a:ext cx="904875" cy="457200"/>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MAO-A</a:t>
            </a:r>
          </a:p>
          <a:p>
            <a:r>
              <a:rPr lang="en-US" sz="1200">
                <a:solidFill>
                  <a:srgbClr val="7B6186"/>
                </a:solidFill>
              </a:rPr>
              <a:t>Low active</a:t>
            </a:r>
          </a:p>
        </p:txBody>
      </p:sp>
      <p:sp>
        <p:nvSpPr>
          <p:cNvPr id="63567" name="Text Box 79"/>
          <p:cNvSpPr txBox="1">
            <a:spLocks noChangeArrowheads="1"/>
          </p:cNvSpPr>
          <p:nvPr/>
        </p:nvSpPr>
        <p:spPr bwMode="auto">
          <a:xfrm>
            <a:off x="3733800" y="4321907"/>
            <a:ext cx="938213" cy="457200"/>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MAO-A</a:t>
            </a:r>
          </a:p>
          <a:p>
            <a:r>
              <a:rPr lang="en-US" sz="1200">
                <a:solidFill>
                  <a:srgbClr val="7B6186"/>
                </a:solidFill>
              </a:rPr>
              <a:t>High active</a:t>
            </a:r>
          </a:p>
        </p:txBody>
      </p:sp>
      <p:sp>
        <p:nvSpPr>
          <p:cNvPr id="63568" name="Text Box 80"/>
          <p:cNvSpPr txBox="1">
            <a:spLocks noChangeArrowheads="1"/>
          </p:cNvSpPr>
          <p:nvPr/>
        </p:nvSpPr>
        <p:spPr bwMode="auto">
          <a:xfrm>
            <a:off x="4616450" y="4352069"/>
            <a:ext cx="904875" cy="457200"/>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MAO-A</a:t>
            </a:r>
          </a:p>
          <a:p>
            <a:r>
              <a:rPr lang="en-US" sz="1200">
                <a:solidFill>
                  <a:srgbClr val="7B6186"/>
                </a:solidFill>
              </a:rPr>
              <a:t>Low active</a:t>
            </a:r>
          </a:p>
        </p:txBody>
      </p:sp>
      <p:sp>
        <p:nvSpPr>
          <p:cNvPr id="63569" name="Text Box 81"/>
          <p:cNvSpPr txBox="1">
            <a:spLocks noChangeArrowheads="1"/>
          </p:cNvSpPr>
          <p:nvPr/>
        </p:nvSpPr>
        <p:spPr bwMode="auto">
          <a:xfrm>
            <a:off x="6858000" y="4398107"/>
            <a:ext cx="938213" cy="457200"/>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MAO-A</a:t>
            </a:r>
          </a:p>
          <a:p>
            <a:r>
              <a:rPr lang="en-US" sz="1200">
                <a:solidFill>
                  <a:srgbClr val="7B6186"/>
                </a:solidFill>
              </a:rPr>
              <a:t>High active</a:t>
            </a:r>
          </a:p>
        </p:txBody>
      </p:sp>
      <p:sp>
        <p:nvSpPr>
          <p:cNvPr id="63570" name="Text Box 82"/>
          <p:cNvSpPr txBox="1">
            <a:spLocks noChangeArrowheads="1"/>
          </p:cNvSpPr>
          <p:nvPr/>
        </p:nvSpPr>
        <p:spPr bwMode="auto">
          <a:xfrm>
            <a:off x="7740650" y="4428269"/>
            <a:ext cx="904875" cy="457200"/>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MAO-A</a:t>
            </a:r>
          </a:p>
          <a:p>
            <a:r>
              <a:rPr lang="en-US" sz="1200">
                <a:solidFill>
                  <a:srgbClr val="7B6186"/>
                </a:solidFill>
              </a:rPr>
              <a:t>Low active</a:t>
            </a:r>
          </a:p>
        </p:txBody>
      </p:sp>
      <p:sp>
        <p:nvSpPr>
          <p:cNvPr id="63571" name="Text Box 83"/>
          <p:cNvSpPr txBox="1">
            <a:spLocks noChangeArrowheads="1"/>
          </p:cNvSpPr>
          <p:nvPr/>
        </p:nvSpPr>
        <p:spPr bwMode="auto">
          <a:xfrm>
            <a:off x="457200" y="5495069"/>
            <a:ext cx="938213" cy="457200"/>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COMT</a:t>
            </a:r>
          </a:p>
          <a:p>
            <a:r>
              <a:rPr lang="en-US" sz="1200">
                <a:solidFill>
                  <a:srgbClr val="7B6186"/>
                </a:solidFill>
              </a:rPr>
              <a:t>High active</a:t>
            </a:r>
          </a:p>
        </p:txBody>
      </p:sp>
      <p:sp>
        <p:nvSpPr>
          <p:cNvPr id="63572" name="Text Box 84"/>
          <p:cNvSpPr txBox="1">
            <a:spLocks noChangeArrowheads="1"/>
          </p:cNvSpPr>
          <p:nvPr/>
        </p:nvSpPr>
        <p:spPr bwMode="auto">
          <a:xfrm>
            <a:off x="1371600" y="5495069"/>
            <a:ext cx="904875" cy="457200"/>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COMT</a:t>
            </a:r>
          </a:p>
          <a:p>
            <a:r>
              <a:rPr lang="en-US" sz="1200">
                <a:solidFill>
                  <a:srgbClr val="7B6186"/>
                </a:solidFill>
              </a:rPr>
              <a:t>Low active</a:t>
            </a:r>
          </a:p>
        </p:txBody>
      </p:sp>
      <p:sp>
        <p:nvSpPr>
          <p:cNvPr id="63573" name="Text Box 85"/>
          <p:cNvSpPr txBox="1">
            <a:spLocks noChangeArrowheads="1"/>
          </p:cNvSpPr>
          <p:nvPr/>
        </p:nvSpPr>
        <p:spPr bwMode="auto">
          <a:xfrm>
            <a:off x="3743325" y="5571269"/>
            <a:ext cx="938213" cy="457200"/>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COMT</a:t>
            </a:r>
          </a:p>
          <a:p>
            <a:r>
              <a:rPr lang="en-US" sz="1200">
                <a:solidFill>
                  <a:srgbClr val="7B6186"/>
                </a:solidFill>
              </a:rPr>
              <a:t>High active</a:t>
            </a:r>
          </a:p>
        </p:txBody>
      </p:sp>
      <p:sp>
        <p:nvSpPr>
          <p:cNvPr id="63574" name="Text Box 86"/>
          <p:cNvSpPr txBox="1">
            <a:spLocks noChangeArrowheads="1"/>
          </p:cNvSpPr>
          <p:nvPr/>
        </p:nvSpPr>
        <p:spPr bwMode="auto">
          <a:xfrm>
            <a:off x="4657725" y="5571269"/>
            <a:ext cx="904875" cy="457200"/>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COMT</a:t>
            </a:r>
          </a:p>
          <a:p>
            <a:r>
              <a:rPr lang="en-US" sz="1200">
                <a:solidFill>
                  <a:srgbClr val="7B6186"/>
                </a:solidFill>
              </a:rPr>
              <a:t>Low active</a:t>
            </a:r>
          </a:p>
        </p:txBody>
      </p:sp>
      <p:sp>
        <p:nvSpPr>
          <p:cNvPr id="63575" name="Text Box 87"/>
          <p:cNvSpPr txBox="1">
            <a:spLocks noChangeArrowheads="1"/>
          </p:cNvSpPr>
          <p:nvPr/>
        </p:nvSpPr>
        <p:spPr bwMode="auto">
          <a:xfrm>
            <a:off x="6858000" y="5647469"/>
            <a:ext cx="938213" cy="457200"/>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COMT</a:t>
            </a:r>
          </a:p>
          <a:p>
            <a:r>
              <a:rPr lang="en-US" sz="1200">
                <a:solidFill>
                  <a:srgbClr val="7B6186"/>
                </a:solidFill>
              </a:rPr>
              <a:t>High active</a:t>
            </a:r>
          </a:p>
        </p:txBody>
      </p:sp>
      <p:sp>
        <p:nvSpPr>
          <p:cNvPr id="63576" name="Text Box 88"/>
          <p:cNvSpPr txBox="1">
            <a:spLocks noChangeArrowheads="1"/>
          </p:cNvSpPr>
          <p:nvPr/>
        </p:nvSpPr>
        <p:spPr bwMode="auto">
          <a:xfrm>
            <a:off x="7772400" y="5647469"/>
            <a:ext cx="904875" cy="457200"/>
          </a:xfrm>
          <a:prstGeom prst="rect">
            <a:avLst/>
          </a:prstGeom>
          <a:noFill/>
          <a:ln w="9525">
            <a:noFill/>
            <a:miter lim="800000"/>
            <a:headEnd/>
            <a:tailEnd/>
          </a:ln>
        </p:spPr>
        <p:txBody>
          <a:bodyPr wrap="none">
            <a:prstTxWarp prst="textNoShape">
              <a:avLst/>
            </a:prstTxWarp>
            <a:spAutoFit/>
          </a:bodyPr>
          <a:lstStyle/>
          <a:p>
            <a:r>
              <a:rPr lang="en-US" sz="1200">
                <a:solidFill>
                  <a:srgbClr val="7B6186"/>
                </a:solidFill>
              </a:rPr>
              <a:t>COMT</a:t>
            </a:r>
          </a:p>
          <a:p>
            <a:r>
              <a:rPr lang="en-US" sz="1200">
                <a:solidFill>
                  <a:srgbClr val="7B6186"/>
                </a:solidFill>
              </a:rPr>
              <a:t>Low active</a:t>
            </a:r>
          </a:p>
        </p:txBody>
      </p:sp>
      <p:sp>
        <p:nvSpPr>
          <p:cNvPr id="263260" name="Freeform 92"/>
          <p:cNvSpPr>
            <a:spLocks/>
          </p:cNvSpPr>
          <p:nvPr/>
        </p:nvSpPr>
        <p:spPr bwMode="auto">
          <a:xfrm>
            <a:off x="0" y="1532669"/>
            <a:ext cx="4419600" cy="4292600"/>
          </a:xfrm>
          <a:custGeom>
            <a:avLst/>
            <a:gdLst/>
            <a:ahLst/>
            <a:cxnLst>
              <a:cxn ang="0">
                <a:pos x="0" y="2752"/>
              </a:cxn>
              <a:cxn ang="0">
                <a:pos x="672" y="2656"/>
              </a:cxn>
              <a:cxn ang="0">
                <a:pos x="1152" y="2416"/>
              </a:cxn>
              <a:cxn ang="0">
                <a:pos x="1536" y="1888"/>
              </a:cxn>
              <a:cxn ang="0">
                <a:pos x="1968" y="688"/>
              </a:cxn>
              <a:cxn ang="0">
                <a:pos x="2160" y="352"/>
              </a:cxn>
              <a:cxn ang="0">
                <a:pos x="2448" y="112"/>
              </a:cxn>
              <a:cxn ang="0">
                <a:pos x="2880" y="16"/>
              </a:cxn>
              <a:cxn ang="0">
                <a:pos x="3072" y="16"/>
              </a:cxn>
            </a:cxnLst>
            <a:rect l="0" t="0" r="r" b="b"/>
            <a:pathLst>
              <a:path w="3072" h="2752">
                <a:moveTo>
                  <a:pt x="0" y="2752"/>
                </a:moveTo>
                <a:cubicBezTo>
                  <a:pt x="240" y="2732"/>
                  <a:pt x="480" y="2712"/>
                  <a:pt x="672" y="2656"/>
                </a:cubicBezTo>
                <a:cubicBezTo>
                  <a:pt x="864" y="2600"/>
                  <a:pt x="1008" y="2544"/>
                  <a:pt x="1152" y="2416"/>
                </a:cubicBezTo>
                <a:cubicBezTo>
                  <a:pt x="1296" y="2288"/>
                  <a:pt x="1400" y="2176"/>
                  <a:pt x="1536" y="1888"/>
                </a:cubicBezTo>
                <a:cubicBezTo>
                  <a:pt x="1672" y="1600"/>
                  <a:pt x="1864" y="944"/>
                  <a:pt x="1968" y="688"/>
                </a:cubicBezTo>
                <a:cubicBezTo>
                  <a:pt x="2072" y="432"/>
                  <a:pt x="2080" y="448"/>
                  <a:pt x="2160" y="352"/>
                </a:cubicBezTo>
                <a:cubicBezTo>
                  <a:pt x="2240" y="256"/>
                  <a:pt x="2328" y="168"/>
                  <a:pt x="2448" y="112"/>
                </a:cubicBezTo>
                <a:cubicBezTo>
                  <a:pt x="2568" y="56"/>
                  <a:pt x="2776" y="32"/>
                  <a:pt x="2880" y="16"/>
                </a:cubicBezTo>
                <a:cubicBezTo>
                  <a:pt x="2984" y="0"/>
                  <a:pt x="3028" y="8"/>
                  <a:pt x="3072" y="16"/>
                </a:cubicBezTo>
              </a:path>
            </a:pathLst>
          </a:custGeom>
          <a:noFill/>
          <a:ln w="206375" cmpd="sng">
            <a:solidFill>
              <a:schemeClr val="accent2"/>
            </a:solidFill>
            <a:round/>
            <a:headEnd/>
            <a:tailEnd/>
          </a:ln>
          <a:effectLst>
            <a:outerShdw blurRad="63500" dist="107763" dir="18900000" algn="ctr" rotWithShape="0">
              <a:srgbClr val="000000">
                <a:alpha val="74998"/>
              </a:srgbClr>
            </a:outerShdw>
          </a:effectLst>
        </p:spPr>
        <p:txBody>
          <a:bodyPr wrap="none" anchor="ctr">
            <a:prstTxWarp prst="textNoShape">
              <a:avLst/>
            </a:prstTxWarp>
          </a:bodyPr>
          <a:lstStyle/>
          <a:p>
            <a:pPr>
              <a:defRPr/>
            </a:pPr>
            <a:endParaRPr lang="en-US"/>
          </a:p>
        </p:txBody>
      </p:sp>
      <p:sp>
        <p:nvSpPr>
          <p:cNvPr id="263261" name="Freeform 93"/>
          <p:cNvSpPr>
            <a:spLocks/>
          </p:cNvSpPr>
          <p:nvPr/>
        </p:nvSpPr>
        <p:spPr bwMode="auto">
          <a:xfrm flipH="1">
            <a:off x="4343400" y="1532669"/>
            <a:ext cx="4724400" cy="4419600"/>
          </a:xfrm>
          <a:custGeom>
            <a:avLst/>
            <a:gdLst/>
            <a:ahLst/>
            <a:cxnLst>
              <a:cxn ang="0">
                <a:pos x="0" y="2752"/>
              </a:cxn>
              <a:cxn ang="0">
                <a:pos x="672" y="2656"/>
              </a:cxn>
              <a:cxn ang="0">
                <a:pos x="1152" y="2416"/>
              </a:cxn>
              <a:cxn ang="0">
                <a:pos x="1536" y="1888"/>
              </a:cxn>
              <a:cxn ang="0">
                <a:pos x="1968" y="688"/>
              </a:cxn>
              <a:cxn ang="0">
                <a:pos x="2160" y="352"/>
              </a:cxn>
              <a:cxn ang="0">
                <a:pos x="2448" y="112"/>
              </a:cxn>
              <a:cxn ang="0">
                <a:pos x="2880" y="16"/>
              </a:cxn>
              <a:cxn ang="0">
                <a:pos x="3072" y="16"/>
              </a:cxn>
            </a:cxnLst>
            <a:rect l="0" t="0" r="r" b="b"/>
            <a:pathLst>
              <a:path w="3072" h="2752">
                <a:moveTo>
                  <a:pt x="0" y="2752"/>
                </a:moveTo>
                <a:cubicBezTo>
                  <a:pt x="240" y="2732"/>
                  <a:pt x="480" y="2712"/>
                  <a:pt x="672" y="2656"/>
                </a:cubicBezTo>
                <a:cubicBezTo>
                  <a:pt x="864" y="2600"/>
                  <a:pt x="1008" y="2544"/>
                  <a:pt x="1152" y="2416"/>
                </a:cubicBezTo>
                <a:cubicBezTo>
                  <a:pt x="1296" y="2288"/>
                  <a:pt x="1400" y="2176"/>
                  <a:pt x="1536" y="1888"/>
                </a:cubicBezTo>
                <a:cubicBezTo>
                  <a:pt x="1672" y="1600"/>
                  <a:pt x="1864" y="944"/>
                  <a:pt x="1968" y="688"/>
                </a:cubicBezTo>
                <a:cubicBezTo>
                  <a:pt x="2072" y="432"/>
                  <a:pt x="2080" y="448"/>
                  <a:pt x="2160" y="352"/>
                </a:cubicBezTo>
                <a:cubicBezTo>
                  <a:pt x="2240" y="256"/>
                  <a:pt x="2328" y="168"/>
                  <a:pt x="2448" y="112"/>
                </a:cubicBezTo>
                <a:cubicBezTo>
                  <a:pt x="2568" y="56"/>
                  <a:pt x="2776" y="32"/>
                  <a:pt x="2880" y="16"/>
                </a:cubicBezTo>
                <a:cubicBezTo>
                  <a:pt x="2984" y="0"/>
                  <a:pt x="3028" y="8"/>
                  <a:pt x="3072" y="16"/>
                </a:cubicBezTo>
              </a:path>
            </a:pathLst>
          </a:custGeom>
          <a:noFill/>
          <a:ln w="206375" cmpd="sng">
            <a:solidFill>
              <a:srgbClr val="FF0000"/>
            </a:solidFill>
            <a:round/>
            <a:headEnd/>
            <a:tailEnd/>
          </a:ln>
          <a:effectLst>
            <a:outerShdw blurRad="63500" dist="107763" dir="18900000" algn="ctr" rotWithShape="0">
              <a:srgbClr val="000000">
                <a:alpha val="74998"/>
              </a:srgbClr>
            </a:outerShdw>
          </a:effectLst>
        </p:spPr>
        <p:txBody>
          <a:bodyPr wrap="none" anchor="ctr">
            <a:prstTxWarp prst="textNoShape">
              <a:avLst/>
            </a:prstTxWarp>
          </a:bodyPr>
          <a:lstStyle/>
          <a:p>
            <a:pPr>
              <a:defRPr/>
            </a:pPr>
            <a:endParaRPr lang="en-US"/>
          </a:p>
        </p:txBody>
      </p:sp>
      <p:sp>
        <p:nvSpPr>
          <p:cNvPr id="263263" name="Freeform 95"/>
          <p:cNvSpPr>
            <a:spLocks/>
          </p:cNvSpPr>
          <p:nvPr/>
        </p:nvSpPr>
        <p:spPr bwMode="auto">
          <a:xfrm>
            <a:off x="2895600" y="1507269"/>
            <a:ext cx="3124200" cy="1092200"/>
          </a:xfrm>
          <a:custGeom>
            <a:avLst/>
            <a:gdLst/>
            <a:ahLst/>
            <a:cxnLst>
              <a:cxn ang="0">
                <a:pos x="0" y="640"/>
              </a:cxn>
              <a:cxn ang="0">
                <a:pos x="144" y="304"/>
              </a:cxn>
              <a:cxn ang="0">
                <a:pos x="480" y="64"/>
              </a:cxn>
              <a:cxn ang="0">
                <a:pos x="816" y="16"/>
              </a:cxn>
              <a:cxn ang="0">
                <a:pos x="1152" y="16"/>
              </a:cxn>
              <a:cxn ang="0">
                <a:pos x="1440" y="112"/>
              </a:cxn>
              <a:cxn ang="0">
                <a:pos x="1632" y="208"/>
              </a:cxn>
              <a:cxn ang="0">
                <a:pos x="1824" y="400"/>
              </a:cxn>
              <a:cxn ang="0">
                <a:pos x="1968" y="688"/>
              </a:cxn>
            </a:cxnLst>
            <a:rect l="0" t="0" r="r" b="b"/>
            <a:pathLst>
              <a:path w="1968" h="688">
                <a:moveTo>
                  <a:pt x="0" y="640"/>
                </a:moveTo>
                <a:cubicBezTo>
                  <a:pt x="32" y="520"/>
                  <a:pt x="64" y="400"/>
                  <a:pt x="144" y="304"/>
                </a:cubicBezTo>
                <a:cubicBezTo>
                  <a:pt x="224" y="208"/>
                  <a:pt x="368" y="112"/>
                  <a:pt x="480" y="64"/>
                </a:cubicBezTo>
                <a:cubicBezTo>
                  <a:pt x="592" y="16"/>
                  <a:pt x="704" y="24"/>
                  <a:pt x="816" y="16"/>
                </a:cubicBezTo>
                <a:cubicBezTo>
                  <a:pt x="928" y="8"/>
                  <a:pt x="1048" y="0"/>
                  <a:pt x="1152" y="16"/>
                </a:cubicBezTo>
                <a:cubicBezTo>
                  <a:pt x="1256" y="32"/>
                  <a:pt x="1360" y="80"/>
                  <a:pt x="1440" y="112"/>
                </a:cubicBezTo>
                <a:cubicBezTo>
                  <a:pt x="1520" y="144"/>
                  <a:pt x="1568" y="160"/>
                  <a:pt x="1632" y="208"/>
                </a:cubicBezTo>
                <a:cubicBezTo>
                  <a:pt x="1696" y="256"/>
                  <a:pt x="1768" y="320"/>
                  <a:pt x="1824" y="400"/>
                </a:cubicBezTo>
                <a:cubicBezTo>
                  <a:pt x="1880" y="480"/>
                  <a:pt x="1924" y="584"/>
                  <a:pt x="1968" y="688"/>
                </a:cubicBezTo>
              </a:path>
            </a:pathLst>
          </a:custGeom>
          <a:noFill/>
          <a:ln w="209550" cmpd="sng">
            <a:solidFill>
              <a:srgbClr val="00FF00"/>
            </a:solidFill>
            <a:round/>
            <a:headEnd/>
            <a:tailEnd/>
          </a:ln>
          <a:effectLst>
            <a:outerShdw blurRad="63500" dist="107763" dir="18900000" algn="ctr" rotWithShape="0">
              <a:srgbClr val="000000">
                <a:alpha val="74998"/>
              </a:srgbClr>
            </a:outerShdw>
          </a:effectLst>
        </p:spPr>
        <p:txBody>
          <a:bodyPr wrap="none" anchor="ctr">
            <a:prstTxWarp prst="textNoShape">
              <a:avLst/>
            </a:prstTxWarp>
          </a:bodyPr>
          <a:lstStyle/>
          <a:p>
            <a:pPr>
              <a:defRPr/>
            </a:pPr>
            <a:endParaRPr lang="en-US"/>
          </a:p>
        </p:txBody>
      </p:sp>
      <p:sp>
        <p:nvSpPr>
          <p:cNvPr id="2" name="TextBox 1"/>
          <p:cNvSpPr txBox="1"/>
          <p:nvPr/>
        </p:nvSpPr>
        <p:spPr>
          <a:xfrm>
            <a:off x="1123176" y="-25333"/>
            <a:ext cx="7354848" cy="1323439"/>
          </a:xfrm>
          <a:prstGeom prst="rect">
            <a:avLst/>
          </a:prstGeom>
          <a:solidFill>
            <a:srgbClr val="FFFFFF"/>
          </a:solidFill>
        </p:spPr>
        <p:txBody>
          <a:bodyPr wrap="none" rtlCol="0">
            <a:spAutoFit/>
          </a:bodyPr>
          <a:lstStyle/>
          <a:p>
            <a:r>
              <a:rPr lang="en-US" sz="4000" b="1" dirty="0" smtClean="0">
                <a:solidFill>
                  <a:srgbClr val="FF6600"/>
                </a:solidFill>
              </a:rPr>
              <a:t>FROM  CATEGORICAL DIAGNOSES </a:t>
            </a:r>
          </a:p>
          <a:p>
            <a:r>
              <a:rPr lang="en-US" sz="4000" b="1" dirty="0" smtClean="0">
                <a:solidFill>
                  <a:srgbClr val="FF6600"/>
                </a:solidFill>
              </a:rPr>
              <a:t>TO DIMENSIONALITY OF TRAITS</a:t>
            </a:r>
            <a:endParaRPr lang="en-US" sz="4000" b="1" dirty="0">
              <a:solidFill>
                <a:srgbClr val="FF6600"/>
              </a:solidFill>
            </a:endParaRPr>
          </a:p>
        </p:txBody>
      </p:sp>
    </p:spTree>
    <p:extLst>
      <p:ext uri="{BB962C8B-B14F-4D97-AF65-F5344CB8AC3E}">
        <p14:creationId xmlns:p14="http://schemas.microsoft.com/office/powerpoint/2010/main" val="12808319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36" y="57221"/>
            <a:ext cx="8396349" cy="1384995"/>
          </a:xfrm>
          <a:prstGeom prst="rect">
            <a:avLst/>
          </a:prstGeom>
          <a:noFill/>
        </p:spPr>
        <p:txBody>
          <a:bodyPr wrap="none" rtlCol="0">
            <a:spAutoFit/>
          </a:bodyPr>
          <a:lstStyle/>
          <a:p>
            <a:r>
              <a:rPr lang="en-US" sz="2800" b="1" dirty="0" smtClean="0">
                <a:solidFill>
                  <a:srgbClr val="FF0000"/>
                </a:solidFill>
              </a:rPr>
              <a:t>Psychopathy as a spectrum?</a:t>
            </a:r>
            <a:r>
              <a:rPr lang="en-US" sz="2800" b="1" dirty="0" smtClean="0"/>
              <a:t> That is, a qualitatively </a:t>
            </a:r>
          </a:p>
          <a:p>
            <a:r>
              <a:rPr lang="en-US" sz="2800" b="1" dirty="0"/>
              <a:t>d</a:t>
            </a:r>
            <a:r>
              <a:rPr lang="en-US" sz="2800" b="1" dirty="0" smtClean="0"/>
              <a:t>istinct “categorical” disorder, </a:t>
            </a:r>
            <a:r>
              <a:rPr lang="en-US" sz="2800" b="1" dirty="0" smtClean="0">
                <a:solidFill>
                  <a:srgbClr val="FF0000"/>
                </a:solidFill>
              </a:rPr>
              <a:t>Or just a summed set of </a:t>
            </a:r>
          </a:p>
          <a:p>
            <a:r>
              <a:rPr lang="en-US" sz="2800" b="1" dirty="0" smtClean="0">
                <a:solidFill>
                  <a:srgbClr val="FF0000"/>
                </a:solidFill>
              </a:rPr>
              <a:t>“quantitative traits”(QT)?</a:t>
            </a:r>
            <a:endParaRPr lang="en-US" sz="2800" b="1" dirty="0">
              <a:solidFill>
                <a:srgbClr val="FF0000"/>
              </a:solidFill>
            </a:endParaRPr>
          </a:p>
        </p:txBody>
      </p:sp>
      <p:cxnSp>
        <p:nvCxnSpPr>
          <p:cNvPr id="4" name="Straight Connector 3"/>
          <p:cNvCxnSpPr/>
          <p:nvPr/>
        </p:nvCxnSpPr>
        <p:spPr>
          <a:xfrm>
            <a:off x="634584" y="4601737"/>
            <a:ext cx="8208262"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010347" y="4801241"/>
            <a:ext cx="883813" cy="369332"/>
          </a:xfrm>
          <a:prstGeom prst="rect">
            <a:avLst/>
          </a:prstGeom>
          <a:noFill/>
        </p:spPr>
        <p:txBody>
          <a:bodyPr wrap="none" rtlCol="0">
            <a:spAutoFit/>
          </a:bodyPr>
          <a:lstStyle/>
          <a:p>
            <a:r>
              <a:rPr lang="en-US" dirty="0" smtClean="0"/>
              <a:t>Normal</a:t>
            </a:r>
            <a:endParaRPr lang="en-US" dirty="0"/>
          </a:p>
        </p:txBody>
      </p:sp>
      <p:sp>
        <p:nvSpPr>
          <p:cNvPr id="10" name="TextBox 9"/>
          <p:cNvSpPr txBox="1"/>
          <p:nvPr/>
        </p:nvSpPr>
        <p:spPr>
          <a:xfrm>
            <a:off x="2501944" y="3943629"/>
            <a:ext cx="3926876" cy="584776"/>
          </a:xfrm>
          <a:prstGeom prst="rect">
            <a:avLst/>
          </a:prstGeom>
          <a:noFill/>
        </p:spPr>
        <p:txBody>
          <a:bodyPr wrap="none" rtlCol="0">
            <a:spAutoFit/>
          </a:bodyPr>
          <a:lstStyle/>
          <a:p>
            <a:r>
              <a:rPr lang="en-US" sz="3200" b="1" dirty="0" smtClean="0"/>
              <a:t>PSYCHOPATHY RANGE</a:t>
            </a:r>
            <a:endParaRPr lang="en-US" sz="3200" b="1" dirty="0"/>
          </a:p>
        </p:txBody>
      </p:sp>
      <p:cxnSp>
        <p:nvCxnSpPr>
          <p:cNvPr id="16" name="Straight Connector 15"/>
          <p:cNvCxnSpPr/>
          <p:nvPr/>
        </p:nvCxnSpPr>
        <p:spPr>
          <a:xfrm>
            <a:off x="7119197" y="5962090"/>
            <a:ext cx="1723649" cy="1588"/>
          </a:xfrm>
          <a:prstGeom prst="line">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H="1">
            <a:off x="6105130" y="4798222"/>
            <a:ext cx="1225002" cy="937692"/>
          </a:xfrm>
          <a:prstGeom prst="straightConnector1">
            <a:avLst/>
          </a:prstGeom>
          <a:ln w="38100" cap="flat" cmpd="sng" algn="ctr">
            <a:solidFill>
              <a:srgbClr val="FF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547045" y="5657671"/>
            <a:ext cx="1836673" cy="1200329"/>
          </a:xfrm>
          <a:prstGeom prst="rect">
            <a:avLst/>
          </a:prstGeom>
          <a:noFill/>
          <a:ln>
            <a:noFill/>
          </a:ln>
        </p:spPr>
        <p:txBody>
          <a:bodyPr wrap="none" rtlCol="0">
            <a:spAutoFit/>
          </a:bodyPr>
          <a:lstStyle/>
          <a:p>
            <a:r>
              <a:rPr lang="en-US" dirty="0" smtClean="0">
                <a:solidFill>
                  <a:srgbClr val="FF0000"/>
                </a:solidFill>
              </a:rPr>
              <a:t>Severe Epigenetic</a:t>
            </a:r>
          </a:p>
          <a:p>
            <a:r>
              <a:rPr lang="en-US" dirty="0" smtClean="0">
                <a:solidFill>
                  <a:srgbClr val="FF0000"/>
                </a:solidFill>
              </a:rPr>
              <a:t>Developmental</a:t>
            </a:r>
          </a:p>
          <a:p>
            <a:r>
              <a:rPr lang="en-US" dirty="0" smtClean="0">
                <a:solidFill>
                  <a:srgbClr val="FF0000"/>
                </a:solidFill>
              </a:rPr>
              <a:t>Brain Damage</a:t>
            </a:r>
          </a:p>
          <a:p>
            <a:r>
              <a:rPr lang="en-US" dirty="0" smtClean="0">
                <a:solidFill>
                  <a:srgbClr val="FF0000"/>
                </a:solidFill>
              </a:rPr>
              <a:t>Abuse</a:t>
            </a:r>
            <a:endParaRPr lang="en-US" dirty="0">
              <a:solidFill>
                <a:srgbClr val="FF0000"/>
              </a:solidFill>
            </a:endParaRPr>
          </a:p>
        </p:txBody>
      </p:sp>
      <p:sp>
        <p:nvSpPr>
          <p:cNvPr id="28" name="Rectangle 27"/>
          <p:cNvSpPr/>
          <p:nvPr/>
        </p:nvSpPr>
        <p:spPr>
          <a:xfrm>
            <a:off x="624546" y="1362193"/>
            <a:ext cx="7960187" cy="2677656"/>
          </a:xfrm>
          <a:prstGeom prst="rect">
            <a:avLst/>
          </a:prstGeom>
        </p:spPr>
        <p:txBody>
          <a:bodyPr wrap="square">
            <a:spAutoFit/>
          </a:bodyPr>
          <a:lstStyle/>
          <a:p>
            <a:r>
              <a:rPr lang="en-US" sz="2400" b="1" dirty="0" smtClean="0"/>
              <a:t>Fully Dimensional</a:t>
            </a:r>
            <a:r>
              <a:rPr lang="en-US" sz="2400" dirty="0" smtClean="0"/>
              <a:t>- anti-social personality traits may be</a:t>
            </a:r>
          </a:p>
          <a:p>
            <a:r>
              <a:rPr lang="en-US" sz="2400" dirty="0" smtClean="0"/>
              <a:t>distributed in the normal population, but does the “psychopathic killer” merely have the highest range of these traits, as opposed to being qualitatively </a:t>
            </a:r>
          </a:p>
          <a:p>
            <a:r>
              <a:rPr lang="en-US" sz="2400" dirty="0" smtClean="0"/>
              <a:t>different than “</a:t>
            </a:r>
            <a:r>
              <a:rPr lang="en-US" sz="2400" dirty="0" err="1" smtClean="0"/>
              <a:t>normals</a:t>
            </a:r>
            <a:r>
              <a:rPr lang="en-US" sz="2400" dirty="0" smtClean="0"/>
              <a:t>” or “</a:t>
            </a:r>
            <a:r>
              <a:rPr lang="en-US" sz="2400" dirty="0" err="1" smtClean="0"/>
              <a:t>supernormals</a:t>
            </a:r>
            <a:r>
              <a:rPr lang="en-US" sz="2400" dirty="0" smtClean="0"/>
              <a:t>,” or are they</a:t>
            </a:r>
          </a:p>
          <a:p>
            <a:r>
              <a:rPr lang="en-US" sz="2400" dirty="0"/>
              <a:t>r</a:t>
            </a:r>
            <a:r>
              <a:rPr lang="en-US" sz="2400" dirty="0" smtClean="0"/>
              <a:t>eally qualitatively different (something that public policy makers and the legal system may not want at all)</a:t>
            </a:r>
          </a:p>
        </p:txBody>
      </p:sp>
      <p:sp>
        <p:nvSpPr>
          <p:cNvPr id="23" name="TextBox 22"/>
          <p:cNvSpPr txBox="1"/>
          <p:nvPr/>
        </p:nvSpPr>
        <p:spPr>
          <a:xfrm>
            <a:off x="63706" y="4801241"/>
            <a:ext cx="2321895" cy="369332"/>
          </a:xfrm>
          <a:prstGeom prst="rect">
            <a:avLst/>
          </a:prstGeom>
          <a:noFill/>
        </p:spPr>
        <p:txBody>
          <a:bodyPr wrap="none" rtlCol="0">
            <a:spAutoFit/>
          </a:bodyPr>
          <a:lstStyle/>
          <a:p>
            <a:r>
              <a:rPr lang="en-US" dirty="0" smtClean="0"/>
              <a:t>Supernormal (</a:t>
            </a:r>
            <a:r>
              <a:rPr lang="en-US" dirty="0" err="1" smtClean="0"/>
              <a:t>mensch</a:t>
            </a:r>
            <a:r>
              <a:rPr lang="en-US" dirty="0" smtClean="0"/>
              <a:t>)</a:t>
            </a:r>
            <a:endParaRPr lang="en-US" dirty="0"/>
          </a:p>
        </p:txBody>
      </p:sp>
      <p:sp>
        <p:nvSpPr>
          <p:cNvPr id="26" name="TextBox 25"/>
          <p:cNvSpPr txBox="1"/>
          <p:nvPr/>
        </p:nvSpPr>
        <p:spPr>
          <a:xfrm>
            <a:off x="6890268" y="4669077"/>
            <a:ext cx="1894719" cy="646331"/>
          </a:xfrm>
          <a:prstGeom prst="rect">
            <a:avLst/>
          </a:prstGeom>
          <a:noFill/>
        </p:spPr>
        <p:txBody>
          <a:bodyPr wrap="none" rtlCol="0">
            <a:spAutoFit/>
          </a:bodyPr>
          <a:lstStyle/>
          <a:p>
            <a:pPr algn="ctr"/>
            <a:r>
              <a:rPr lang="en-US" dirty="0" smtClean="0"/>
              <a:t>Unsuccessful/Full </a:t>
            </a:r>
          </a:p>
          <a:p>
            <a:pPr algn="ctr"/>
            <a:r>
              <a:rPr lang="en-US" dirty="0" smtClean="0"/>
              <a:t>Blown Psychopath</a:t>
            </a:r>
          </a:p>
        </p:txBody>
      </p:sp>
      <p:cxnSp>
        <p:nvCxnSpPr>
          <p:cNvPr id="34" name="Straight Arrow Connector 33"/>
          <p:cNvCxnSpPr/>
          <p:nvPr/>
        </p:nvCxnSpPr>
        <p:spPr>
          <a:xfrm rot="5400000" flipH="1" flipV="1">
            <a:off x="5259670" y="4875187"/>
            <a:ext cx="1179260" cy="798969"/>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678520" y="5340891"/>
            <a:ext cx="386870" cy="369332"/>
          </a:xfrm>
          <a:prstGeom prst="rect">
            <a:avLst/>
          </a:prstGeom>
          <a:noFill/>
        </p:spPr>
        <p:txBody>
          <a:bodyPr wrap="none" rtlCol="0">
            <a:spAutoFit/>
          </a:bodyPr>
          <a:lstStyle/>
          <a:p>
            <a:r>
              <a:rPr lang="en-US" dirty="0" smtClean="0"/>
              <a:t>or</a:t>
            </a:r>
            <a:endParaRPr lang="en-US" dirty="0"/>
          </a:p>
        </p:txBody>
      </p:sp>
      <p:sp>
        <p:nvSpPr>
          <p:cNvPr id="39" name="TextBox 38"/>
          <p:cNvSpPr txBox="1"/>
          <p:nvPr/>
        </p:nvSpPr>
        <p:spPr>
          <a:xfrm>
            <a:off x="4465382" y="4708720"/>
            <a:ext cx="1256887" cy="646331"/>
          </a:xfrm>
          <a:prstGeom prst="rect">
            <a:avLst/>
          </a:prstGeom>
          <a:noFill/>
        </p:spPr>
        <p:txBody>
          <a:bodyPr wrap="none" rtlCol="0">
            <a:spAutoFit/>
          </a:bodyPr>
          <a:lstStyle/>
          <a:p>
            <a:r>
              <a:rPr lang="en-US" dirty="0" smtClean="0"/>
              <a:t>Successful </a:t>
            </a:r>
          </a:p>
          <a:p>
            <a:r>
              <a:rPr lang="en-US" dirty="0" smtClean="0"/>
              <a:t>Psychopath</a:t>
            </a:r>
            <a:endParaRPr lang="en-US" dirty="0"/>
          </a:p>
        </p:txBody>
      </p:sp>
    </p:spTree>
    <p:extLst>
      <p:ext uri="{BB962C8B-B14F-4D97-AF65-F5344CB8AC3E}">
        <p14:creationId xmlns:p14="http://schemas.microsoft.com/office/powerpoint/2010/main" val="2356941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3832" y="846610"/>
            <a:ext cx="8673844" cy="2308324"/>
          </a:xfrm>
          <a:prstGeom prst="rect">
            <a:avLst/>
          </a:prstGeom>
          <a:noFill/>
        </p:spPr>
        <p:txBody>
          <a:bodyPr wrap="none" rtlCol="0">
            <a:spAutoFit/>
          </a:bodyPr>
          <a:lstStyle/>
          <a:p>
            <a:pPr algn="ctr"/>
            <a:r>
              <a:rPr lang="en-US" sz="3600" b="1" dirty="0" smtClean="0">
                <a:solidFill>
                  <a:srgbClr val="FF6600"/>
                </a:solidFill>
              </a:rPr>
              <a:t>Psychopathy is present with about the same</a:t>
            </a:r>
          </a:p>
          <a:p>
            <a:pPr algn="ctr"/>
            <a:r>
              <a:rPr lang="en-US" sz="3600" b="1" dirty="0">
                <a:solidFill>
                  <a:srgbClr val="FF6600"/>
                </a:solidFill>
              </a:rPr>
              <a:t>i</a:t>
            </a:r>
            <a:r>
              <a:rPr lang="en-US" sz="3600" b="1" dirty="0" smtClean="0">
                <a:solidFill>
                  <a:srgbClr val="FF6600"/>
                </a:solidFill>
              </a:rPr>
              <a:t>ncidence of 1% in all cultures</a:t>
            </a:r>
          </a:p>
          <a:p>
            <a:pPr algn="ctr"/>
            <a:endParaRPr lang="en-US" sz="3600" b="1" dirty="0">
              <a:solidFill>
                <a:srgbClr val="FF6600"/>
              </a:solidFill>
            </a:endParaRPr>
          </a:p>
          <a:p>
            <a:pPr algn="ctr"/>
            <a:r>
              <a:rPr lang="en-US" sz="3600" b="1" dirty="0" smtClean="0">
                <a:solidFill>
                  <a:srgbClr val="FF6600"/>
                </a:solidFill>
              </a:rPr>
              <a:t>But also CONTEXT DEPENDENCE</a:t>
            </a:r>
            <a:endParaRPr lang="en-US" sz="3600" b="1" dirty="0">
              <a:solidFill>
                <a:srgbClr val="FF6600"/>
              </a:solidFill>
            </a:endParaRPr>
          </a:p>
        </p:txBody>
      </p:sp>
      <p:sp>
        <p:nvSpPr>
          <p:cNvPr id="3" name="TextBox 2"/>
          <p:cNvSpPr txBox="1"/>
          <p:nvPr/>
        </p:nvSpPr>
        <p:spPr>
          <a:xfrm>
            <a:off x="1178954" y="4882669"/>
            <a:ext cx="6629389" cy="1384995"/>
          </a:xfrm>
          <a:prstGeom prst="rect">
            <a:avLst/>
          </a:prstGeom>
          <a:noFill/>
        </p:spPr>
        <p:txBody>
          <a:bodyPr wrap="none" rtlCol="0">
            <a:spAutoFit/>
          </a:bodyPr>
          <a:lstStyle/>
          <a:p>
            <a:pPr algn="ctr"/>
            <a:r>
              <a:rPr lang="en-US" sz="2800" b="1" dirty="0" smtClean="0">
                <a:solidFill>
                  <a:srgbClr val="FF6600"/>
                </a:solidFill>
              </a:rPr>
              <a:t>Therefore there MUST be something useful </a:t>
            </a:r>
          </a:p>
          <a:p>
            <a:pPr algn="ctr"/>
            <a:r>
              <a:rPr lang="en-US" sz="2800" b="1" dirty="0" smtClean="0">
                <a:solidFill>
                  <a:srgbClr val="FF6600"/>
                </a:solidFill>
              </a:rPr>
              <a:t>about having psychopaths in our midst,</a:t>
            </a:r>
          </a:p>
          <a:p>
            <a:pPr algn="ctr"/>
            <a:r>
              <a:rPr lang="en-US" sz="2800" b="1" dirty="0" smtClean="0">
                <a:solidFill>
                  <a:srgbClr val="FF6600"/>
                </a:solidFill>
              </a:rPr>
              <a:t>(FOR BREAKOUT SESSION 2)</a:t>
            </a:r>
            <a:endParaRPr lang="en-US" sz="2800" b="1" dirty="0">
              <a:solidFill>
                <a:srgbClr val="FF6600"/>
              </a:solidFill>
            </a:endParaRPr>
          </a:p>
        </p:txBody>
      </p:sp>
    </p:spTree>
    <p:extLst>
      <p:ext uri="{BB962C8B-B14F-4D97-AF65-F5344CB8AC3E}">
        <p14:creationId xmlns:p14="http://schemas.microsoft.com/office/powerpoint/2010/main" val="8221958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imary vs secondary psychopath charismatic vs distempered fall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56378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imary vs secondary psychopath charismatic vs distempered fall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1361937"/>
            <a:ext cx="4564170" cy="923330"/>
          </a:xfrm>
          <a:prstGeom prst="rect">
            <a:avLst/>
          </a:prstGeom>
          <a:solidFill>
            <a:schemeClr val="bg1"/>
          </a:solidFill>
        </p:spPr>
        <p:txBody>
          <a:bodyPr wrap="none" rtlCol="0">
            <a:spAutoFit/>
          </a:bodyPr>
          <a:lstStyle/>
          <a:p>
            <a:r>
              <a:rPr lang="en-US" sz="5400" dirty="0" smtClean="0">
                <a:solidFill>
                  <a:srgbClr val="EA19FF"/>
                </a:solidFill>
              </a:rPr>
              <a:t>“PSYCHOPATH”</a:t>
            </a:r>
            <a:endParaRPr lang="en-US" sz="5400" dirty="0">
              <a:solidFill>
                <a:srgbClr val="EA19FF"/>
              </a:solidFill>
            </a:endParaRPr>
          </a:p>
        </p:txBody>
      </p:sp>
      <p:sp>
        <p:nvSpPr>
          <p:cNvPr id="4" name="TextBox 3"/>
          <p:cNvSpPr txBox="1"/>
          <p:nvPr/>
        </p:nvSpPr>
        <p:spPr>
          <a:xfrm>
            <a:off x="4772717" y="1401847"/>
            <a:ext cx="4070495" cy="923330"/>
          </a:xfrm>
          <a:prstGeom prst="rect">
            <a:avLst/>
          </a:prstGeom>
          <a:solidFill>
            <a:schemeClr val="bg1"/>
          </a:solidFill>
        </p:spPr>
        <p:txBody>
          <a:bodyPr wrap="none" rtlCol="0">
            <a:spAutoFit/>
          </a:bodyPr>
          <a:lstStyle/>
          <a:p>
            <a:r>
              <a:rPr lang="en-US" sz="5400" dirty="0" smtClean="0">
                <a:solidFill>
                  <a:srgbClr val="0000FF"/>
                </a:solidFill>
              </a:rPr>
              <a:t>“SOCIOPATH”</a:t>
            </a:r>
            <a:endParaRPr lang="en-US" sz="5400" dirty="0">
              <a:solidFill>
                <a:srgbClr val="0000FF"/>
              </a:solidFill>
            </a:endParaRPr>
          </a:p>
        </p:txBody>
      </p:sp>
      <p:sp>
        <p:nvSpPr>
          <p:cNvPr id="5" name="Rectangle 4"/>
          <p:cNvSpPr/>
          <p:nvPr/>
        </p:nvSpPr>
        <p:spPr>
          <a:xfrm>
            <a:off x="0" y="3560098"/>
            <a:ext cx="9144000" cy="37140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2332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81076" y="1815546"/>
            <a:ext cx="8834495" cy="3416320"/>
          </a:xfrm>
          <a:prstGeom prst="rect">
            <a:avLst/>
          </a:prstGeom>
          <a:noFill/>
        </p:spPr>
        <p:txBody>
          <a:bodyPr wrap="none" rtlCol="0">
            <a:spAutoFit/>
          </a:bodyPr>
          <a:lstStyle/>
          <a:p>
            <a:pPr algn="ctr"/>
            <a:r>
              <a:rPr lang="en-US" sz="9600" b="1" dirty="0" smtClean="0">
                <a:solidFill>
                  <a:srgbClr val="FF6600"/>
                </a:solidFill>
              </a:rPr>
              <a:t>CONNECTOMES</a:t>
            </a:r>
          </a:p>
          <a:p>
            <a:pPr algn="ctr"/>
            <a:r>
              <a:rPr lang="en-US" sz="6000" b="1" dirty="0" smtClean="0">
                <a:solidFill>
                  <a:srgbClr val="FF6600"/>
                </a:solidFill>
              </a:rPr>
              <a:t>(Brain Circuits</a:t>
            </a:r>
          </a:p>
          <a:p>
            <a:pPr algn="ctr"/>
            <a:r>
              <a:rPr lang="en-US" sz="6000" b="1" dirty="0">
                <a:solidFill>
                  <a:srgbClr val="FF6600"/>
                </a:solidFill>
              </a:rPr>
              <a:t>i</a:t>
            </a:r>
            <a:r>
              <a:rPr lang="en-US" sz="6000" b="1" dirty="0" smtClean="0">
                <a:solidFill>
                  <a:srgbClr val="FF6600"/>
                </a:solidFill>
              </a:rPr>
              <a:t>mplicated in psychopathy)</a:t>
            </a:r>
            <a:endParaRPr lang="en-US" sz="6000" b="1" dirty="0">
              <a:solidFill>
                <a:srgbClr val="FF6600"/>
              </a:solidFill>
            </a:endParaRPr>
          </a:p>
        </p:txBody>
      </p:sp>
    </p:spTree>
    <p:extLst>
      <p:ext uri="{BB962C8B-B14F-4D97-AF65-F5344CB8AC3E}">
        <p14:creationId xmlns:p14="http://schemas.microsoft.com/office/powerpoint/2010/main" val="4457629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lum bright="-12000" contrast="18000"/>
          </a:blip>
          <a:srcRect/>
          <a:stretch>
            <a:fillRect/>
          </a:stretch>
        </p:blipFill>
        <p:spPr bwMode="auto">
          <a:xfrm>
            <a:off x="2743200" y="76200"/>
            <a:ext cx="3305175" cy="3429000"/>
          </a:xfrm>
          <a:prstGeom prst="rect">
            <a:avLst/>
          </a:prstGeom>
          <a:noFill/>
          <a:ln w="9525">
            <a:noFill/>
            <a:miter lim="800000"/>
            <a:headEnd/>
            <a:tailEnd/>
          </a:ln>
        </p:spPr>
      </p:pic>
      <p:pic>
        <p:nvPicPr>
          <p:cNvPr id="64515" name="Picture 3"/>
          <p:cNvPicPr>
            <a:picLocks noChangeAspect="1" noChangeArrowheads="1"/>
          </p:cNvPicPr>
          <p:nvPr/>
        </p:nvPicPr>
        <p:blipFill>
          <a:blip r:embed="rId3"/>
          <a:srcRect/>
          <a:stretch>
            <a:fillRect/>
          </a:stretch>
        </p:blipFill>
        <p:spPr bwMode="auto">
          <a:xfrm>
            <a:off x="6477000" y="169652"/>
            <a:ext cx="2057400" cy="1947862"/>
          </a:xfrm>
          <a:prstGeom prst="rect">
            <a:avLst/>
          </a:prstGeom>
          <a:noFill/>
          <a:ln w="9525">
            <a:noFill/>
            <a:miter lim="800000"/>
            <a:headEnd/>
            <a:tailEnd/>
          </a:ln>
        </p:spPr>
      </p:pic>
      <p:pic>
        <p:nvPicPr>
          <p:cNvPr id="64516" name="Picture 4"/>
          <p:cNvPicPr>
            <a:picLocks noChangeAspect="1" noChangeArrowheads="1"/>
          </p:cNvPicPr>
          <p:nvPr/>
        </p:nvPicPr>
        <p:blipFill>
          <a:blip r:embed="rId4"/>
          <a:srcRect/>
          <a:stretch>
            <a:fillRect/>
          </a:stretch>
        </p:blipFill>
        <p:spPr bwMode="auto">
          <a:xfrm>
            <a:off x="6172200" y="2209800"/>
            <a:ext cx="2438400" cy="2374900"/>
          </a:xfrm>
          <a:prstGeom prst="rect">
            <a:avLst/>
          </a:prstGeom>
          <a:noFill/>
          <a:ln w="9525">
            <a:noFill/>
            <a:miter lim="800000"/>
            <a:headEnd/>
            <a:tailEnd/>
          </a:ln>
        </p:spPr>
      </p:pic>
      <p:sp>
        <p:nvSpPr>
          <p:cNvPr id="64517" name="Line 5"/>
          <p:cNvSpPr>
            <a:spLocks noChangeShapeType="1"/>
          </p:cNvSpPr>
          <p:nvPr/>
        </p:nvSpPr>
        <p:spPr bwMode="auto">
          <a:xfrm flipV="1">
            <a:off x="3733800" y="1447800"/>
            <a:ext cx="1524000" cy="381000"/>
          </a:xfrm>
          <a:prstGeom prst="line">
            <a:avLst/>
          </a:prstGeom>
          <a:noFill/>
          <a:ln w="9525">
            <a:noFill/>
            <a:round/>
            <a:headEnd/>
            <a:tailEnd type="triangle" w="med" len="med"/>
          </a:ln>
        </p:spPr>
        <p:txBody>
          <a:bodyPr wrap="none" anchor="ctr">
            <a:prstTxWarp prst="textNoShape">
              <a:avLst/>
            </a:prstTxWarp>
          </a:bodyPr>
          <a:lstStyle/>
          <a:p>
            <a:endParaRPr lang="en-US"/>
          </a:p>
        </p:txBody>
      </p:sp>
      <p:sp>
        <p:nvSpPr>
          <p:cNvPr id="64518" name="Line 6"/>
          <p:cNvSpPr>
            <a:spLocks noChangeShapeType="1"/>
          </p:cNvSpPr>
          <p:nvPr/>
        </p:nvSpPr>
        <p:spPr bwMode="auto">
          <a:xfrm flipH="1" flipV="1">
            <a:off x="5181600" y="685800"/>
            <a:ext cx="1676400" cy="304800"/>
          </a:xfrm>
          <a:prstGeom prst="line">
            <a:avLst/>
          </a:prstGeom>
          <a:noFill/>
          <a:ln w="76200">
            <a:solidFill>
              <a:srgbClr val="E30707"/>
            </a:solidFill>
            <a:round/>
            <a:headEnd/>
            <a:tailEnd type="triangle" w="med" len="med"/>
          </a:ln>
        </p:spPr>
        <p:txBody>
          <a:bodyPr wrap="none" anchor="ctr">
            <a:prstTxWarp prst="textNoShape">
              <a:avLst/>
            </a:prstTxWarp>
          </a:bodyPr>
          <a:lstStyle/>
          <a:p>
            <a:endParaRPr lang="en-US"/>
          </a:p>
        </p:txBody>
      </p:sp>
      <p:sp>
        <p:nvSpPr>
          <p:cNvPr id="64519" name="Rectangle 7"/>
          <p:cNvSpPr>
            <a:spLocks noChangeArrowheads="1"/>
          </p:cNvSpPr>
          <p:nvPr/>
        </p:nvSpPr>
        <p:spPr bwMode="auto">
          <a:xfrm>
            <a:off x="6705600" y="1447800"/>
            <a:ext cx="304800" cy="304800"/>
          </a:xfrm>
          <a:prstGeom prst="rect">
            <a:avLst/>
          </a:prstGeom>
          <a:noFill/>
          <a:ln w="9525">
            <a:noFill/>
            <a:miter lim="800000"/>
            <a:headEnd/>
            <a:tailEnd/>
          </a:ln>
        </p:spPr>
        <p:txBody>
          <a:bodyPr wrap="none" anchor="ctr">
            <a:prstTxWarp prst="textNoShape">
              <a:avLst/>
            </a:prstTxWarp>
          </a:bodyPr>
          <a:lstStyle/>
          <a:p>
            <a:endParaRPr lang="en-US"/>
          </a:p>
        </p:txBody>
      </p:sp>
      <p:sp>
        <p:nvSpPr>
          <p:cNvPr id="64520" name="Rectangle 8"/>
          <p:cNvSpPr>
            <a:spLocks noChangeArrowheads="1"/>
          </p:cNvSpPr>
          <p:nvPr/>
        </p:nvSpPr>
        <p:spPr bwMode="auto">
          <a:xfrm>
            <a:off x="6934200" y="1263439"/>
            <a:ext cx="381000" cy="304800"/>
          </a:xfrm>
          <a:prstGeom prst="rect">
            <a:avLst/>
          </a:prstGeom>
          <a:noFill/>
          <a:ln w="57150">
            <a:solidFill>
              <a:schemeClr val="accent2"/>
            </a:solidFill>
            <a:miter lim="800000"/>
            <a:headEnd/>
            <a:tailEnd/>
          </a:ln>
        </p:spPr>
        <p:txBody>
          <a:bodyPr wrap="none" anchor="ctr">
            <a:prstTxWarp prst="textNoShape">
              <a:avLst/>
            </a:prstTxWarp>
          </a:bodyPr>
          <a:lstStyle/>
          <a:p>
            <a:pPr algn="ctr"/>
            <a:endParaRPr lang="en-US">
              <a:solidFill>
                <a:schemeClr val="bg1"/>
              </a:solidFill>
              <a:latin typeface="Times" charset="0"/>
            </a:endParaRPr>
          </a:p>
        </p:txBody>
      </p:sp>
      <p:sp>
        <p:nvSpPr>
          <p:cNvPr id="64521" name="Line 9"/>
          <p:cNvSpPr>
            <a:spLocks noChangeShapeType="1"/>
          </p:cNvSpPr>
          <p:nvPr/>
        </p:nvSpPr>
        <p:spPr bwMode="auto">
          <a:xfrm flipH="1" flipV="1">
            <a:off x="7162800" y="1339639"/>
            <a:ext cx="228600" cy="1424824"/>
          </a:xfrm>
          <a:prstGeom prst="line">
            <a:avLst/>
          </a:prstGeom>
          <a:noFill/>
          <a:ln w="76200">
            <a:solidFill>
              <a:srgbClr val="E30707"/>
            </a:solidFill>
            <a:round/>
            <a:headEnd/>
            <a:tailEnd type="triangle" w="med" len="med"/>
          </a:ln>
        </p:spPr>
        <p:txBody>
          <a:bodyPr wrap="none" anchor="ctr">
            <a:prstTxWarp prst="textNoShape">
              <a:avLst/>
            </a:prstTxWarp>
          </a:bodyPr>
          <a:lstStyle/>
          <a:p>
            <a:endParaRPr lang="en-US"/>
          </a:p>
        </p:txBody>
      </p:sp>
      <p:sp>
        <p:nvSpPr>
          <p:cNvPr id="64522" name="Oval 10"/>
          <p:cNvSpPr>
            <a:spLocks noChangeArrowheads="1"/>
          </p:cNvSpPr>
          <p:nvPr/>
        </p:nvSpPr>
        <p:spPr bwMode="auto">
          <a:xfrm>
            <a:off x="7162800" y="3505200"/>
            <a:ext cx="76200" cy="76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4523" name="Line 11"/>
          <p:cNvSpPr>
            <a:spLocks noChangeShapeType="1"/>
          </p:cNvSpPr>
          <p:nvPr/>
        </p:nvSpPr>
        <p:spPr bwMode="auto">
          <a:xfrm flipH="1" flipV="1">
            <a:off x="7391400" y="3505200"/>
            <a:ext cx="228600" cy="1600200"/>
          </a:xfrm>
          <a:prstGeom prst="line">
            <a:avLst/>
          </a:prstGeom>
          <a:noFill/>
          <a:ln w="76200">
            <a:solidFill>
              <a:srgbClr val="E30707"/>
            </a:solidFill>
            <a:round/>
            <a:headEnd/>
            <a:tailEnd type="triangle" w="med" len="med"/>
          </a:ln>
        </p:spPr>
        <p:txBody>
          <a:bodyPr wrap="none" anchor="ctr">
            <a:prstTxWarp prst="textNoShape">
              <a:avLst/>
            </a:prstTxWarp>
          </a:bodyPr>
          <a:lstStyle/>
          <a:p>
            <a:endParaRPr lang="en-US"/>
          </a:p>
        </p:txBody>
      </p:sp>
      <p:pic>
        <p:nvPicPr>
          <p:cNvPr id="64526" name="Picture 14"/>
          <p:cNvPicPr>
            <a:picLocks noChangeAspect="1" noChangeArrowheads="1"/>
          </p:cNvPicPr>
          <p:nvPr/>
        </p:nvPicPr>
        <p:blipFill>
          <a:blip r:embed="rId5"/>
          <a:srcRect/>
          <a:stretch>
            <a:fillRect/>
          </a:stretch>
        </p:blipFill>
        <p:spPr bwMode="auto">
          <a:xfrm rot="-5400000">
            <a:off x="7131050" y="4527550"/>
            <a:ext cx="1617663" cy="2468563"/>
          </a:xfrm>
          <a:prstGeom prst="rect">
            <a:avLst/>
          </a:prstGeom>
          <a:noFill/>
          <a:ln w="9525">
            <a:noFill/>
            <a:miter lim="800000"/>
            <a:headEnd/>
            <a:tailEnd/>
          </a:ln>
        </p:spPr>
      </p:pic>
      <p:pic>
        <p:nvPicPr>
          <p:cNvPr id="64527" name="Picture 15"/>
          <p:cNvPicPr>
            <a:picLocks noChangeAspect="1" noChangeArrowheads="1"/>
          </p:cNvPicPr>
          <p:nvPr/>
        </p:nvPicPr>
        <p:blipFill>
          <a:blip r:embed="rId6">
            <a:lum contrast="18000"/>
          </a:blip>
          <a:srcRect/>
          <a:stretch>
            <a:fillRect/>
          </a:stretch>
        </p:blipFill>
        <p:spPr bwMode="auto">
          <a:xfrm>
            <a:off x="3810000" y="4856163"/>
            <a:ext cx="2362200" cy="1697037"/>
          </a:xfrm>
          <a:prstGeom prst="rect">
            <a:avLst/>
          </a:prstGeom>
          <a:noFill/>
          <a:ln w="9525">
            <a:noFill/>
            <a:miter lim="800000"/>
            <a:headEnd/>
            <a:tailEnd/>
          </a:ln>
        </p:spPr>
      </p:pic>
      <p:pic>
        <p:nvPicPr>
          <p:cNvPr id="64528" name="Picture 16"/>
          <p:cNvPicPr>
            <a:picLocks noChangeAspect="1" noChangeArrowheads="1"/>
          </p:cNvPicPr>
          <p:nvPr/>
        </p:nvPicPr>
        <p:blipFill>
          <a:blip r:embed="rId7"/>
          <a:srcRect/>
          <a:stretch>
            <a:fillRect/>
          </a:stretch>
        </p:blipFill>
        <p:spPr bwMode="auto">
          <a:xfrm rot="5400000">
            <a:off x="760413" y="4229100"/>
            <a:ext cx="2097087" cy="2855913"/>
          </a:xfrm>
          <a:prstGeom prst="rect">
            <a:avLst/>
          </a:prstGeom>
          <a:noFill/>
          <a:ln w="9525">
            <a:noFill/>
            <a:miter lim="800000"/>
            <a:headEnd/>
            <a:tailEnd/>
          </a:ln>
        </p:spPr>
      </p:pic>
      <p:pic>
        <p:nvPicPr>
          <p:cNvPr id="64529" name="Picture 17"/>
          <p:cNvPicPr>
            <a:picLocks noChangeAspect="1" noChangeArrowheads="1"/>
          </p:cNvPicPr>
          <p:nvPr/>
        </p:nvPicPr>
        <p:blipFill>
          <a:blip r:embed="rId8"/>
          <a:srcRect/>
          <a:stretch>
            <a:fillRect/>
          </a:stretch>
        </p:blipFill>
        <p:spPr bwMode="auto">
          <a:xfrm rot="5359488">
            <a:off x="-335757" y="1707357"/>
            <a:ext cx="2944813" cy="2273300"/>
          </a:xfrm>
          <a:prstGeom prst="rect">
            <a:avLst/>
          </a:prstGeom>
          <a:noFill/>
          <a:ln w="9525">
            <a:noFill/>
            <a:miter lim="800000"/>
            <a:headEnd/>
            <a:tailEnd/>
          </a:ln>
        </p:spPr>
      </p:pic>
      <p:sp>
        <p:nvSpPr>
          <p:cNvPr id="64530" name="Rectangle 19"/>
          <p:cNvSpPr>
            <a:spLocks noChangeArrowheads="1"/>
          </p:cNvSpPr>
          <p:nvPr/>
        </p:nvSpPr>
        <p:spPr bwMode="auto">
          <a:xfrm>
            <a:off x="5562600" y="6324600"/>
            <a:ext cx="609600" cy="228600"/>
          </a:xfrm>
          <a:prstGeom prst="rect">
            <a:avLst/>
          </a:prstGeom>
          <a:solidFill>
            <a:srgbClr val="7E0000"/>
          </a:solidFill>
          <a:ln w="9525">
            <a:noFill/>
            <a:miter lim="800000"/>
            <a:headEnd/>
            <a:tailEnd/>
          </a:ln>
        </p:spPr>
        <p:txBody>
          <a:bodyPr wrap="none" anchor="ctr">
            <a:prstTxWarp prst="textNoShape">
              <a:avLst/>
            </a:prstTxWarp>
          </a:bodyPr>
          <a:lstStyle/>
          <a:p>
            <a:endParaRPr lang="en-US"/>
          </a:p>
        </p:txBody>
      </p:sp>
      <p:sp>
        <p:nvSpPr>
          <p:cNvPr id="64531" name="Line 20"/>
          <p:cNvSpPr>
            <a:spLocks noChangeShapeType="1"/>
          </p:cNvSpPr>
          <p:nvPr/>
        </p:nvSpPr>
        <p:spPr bwMode="auto">
          <a:xfrm>
            <a:off x="1371600" y="3886200"/>
            <a:ext cx="228600" cy="609600"/>
          </a:xfrm>
          <a:prstGeom prst="line">
            <a:avLst/>
          </a:prstGeom>
          <a:noFill/>
          <a:ln w="76200">
            <a:solidFill>
              <a:srgbClr val="E30707"/>
            </a:solidFill>
            <a:round/>
            <a:headEnd/>
            <a:tailEnd type="triangle" w="med" len="med"/>
          </a:ln>
        </p:spPr>
        <p:txBody>
          <a:bodyPr wrap="none" anchor="ctr">
            <a:prstTxWarp prst="textNoShape">
              <a:avLst/>
            </a:prstTxWarp>
          </a:bodyPr>
          <a:lstStyle/>
          <a:p>
            <a:endParaRPr lang="en-US"/>
          </a:p>
        </p:txBody>
      </p:sp>
      <p:sp>
        <p:nvSpPr>
          <p:cNvPr id="64532" name="Line 21"/>
          <p:cNvSpPr>
            <a:spLocks noChangeShapeType="1"/>
          </p:cNvSpPr>
          <p:nvPr/>
        </p:nvSpPr>
        <p:spPr bwMode="auto">
          <a:xfrm>
            <a:off x="2895600" y="5562600"/>
            <a:ext cx="2590800" cy="457200"/>
          </a:xfrm>
          <a:prstGeom prst="line">
            <a:avLst/>
          </a:prstGeom>
          <a:noFill/>
          <a:ln w="76200">
            <a:solidFill>
              <a:srgbClr val="E30707"/>
            </a:solidFill>
            <a:round/>
            <a:headEnd/>
            <a:tailEnd type="triangle" w="med" len="med"/>
          </a:ln>
        </p:spPr>
        <p:txBody>
          <a:bodyPr wrap="none" anchor="ctr">
            <a:prstTxWarp prst="textNoShape">
              <a:avLst/>
            </a:prstTxWarp>
          </a:bodyPr>
          <a:lstStyle/>
          <a:p>
            <a:endParaRPr lang="en-US"/>
          </a:p>
        </p:txBody>
      </p:sp>
      <p:sp>
        <p:nvSpPr>
          <p:cNvPr id="64533" name="Line 22"/>
          <p:cNvSpPr>
            <a:spLocks noChangeShapeType="1"/>
          </p:cNvSpPr>
          <p:nvPr/>
        </p:nvSpPr>
        <p:spPr bwMode="auto">
          <a:xfrm flipV="1">
            <a:off x="6096000" y="5791200"/>
            <a:ext cx="990600" cy="152400"/>
          </a:xfrm>
          <a:prstGeom prst="line">
            <a:avLst/>
          </a:prstGeom>
          <a:noFill/>
          <a:ln w="76200">
            <a:solidFill>
              <a:srgbClr val="E30707"/>
            </a:solidFill>
            <a:round/>
            <a:headEnd/>
            <a:tailEnd type="triangle" w="med" len="med"/>
          </a:ln>
        </p:spPr>
        <p:txBody>
          <a:bodyPr wrap="none" anchor="ctr">
            <a:prstTxWarp prst="textNoShape">
              <a:avLst/>
            </a:prstTxWarp>
          </a:bodyPr>
          <a:lstStyle/>
          <a:p>
            <a:endParaRPr lang="en-US"/>
          </a:p>
        </p:txBody>
      </p:sp>
      <p:sp>
        <p:nvSpPr>
          <p:cNvPr id="64535" name="Text Box 24"/>
          <p:cNvSpPr txBox="1">
            <a:spLocks noChangeArrowheads="1"/>
          </p:cNvSpPr>
          <p:nvPr/>
        </p:nvSpPr>
        <p:spPr bwMode="auto">
          <a:xfrm>
            <a:off x="816949" y="4604936"/>
            <a:ext cx="2279315" cy="523220"/>
          </a:xfrm>
          <a:prstGeom prst="rect">
            <a:avLst/>
          </a:prstGeom>
          <a:solidFill>
            <a:srgbClr val="000000"/>
          </a:solidFill>
          <a:ln w="9525">
            <a:noFill/>
            <a:miter lim="800000"/>
            <a:headEnd/>
            <a:tailEnd/>
          </a:ln>
        </p:spPr>
        <p:txBody>
          <a:bodyPr wrap="none">
            <a:prstTxWarp prst="textNoShape">
              <a:avLst/>
            </a:prstTxWarp>
            <a:spAutoFit/>
          </a:bodyPr>
          <a:lstStyle/>
          <a:p>
            <a:r>
              <a:rPr lang="en-US" sz="2800" b="1" dirty="0" smtClean="0">
                <a:solidFill>
                  <a:schemeClr val="bg1"/>
                </a:solidFill>
                <a:latin typeface="Times" charset="0"/>
              </a:rPr>
              <a:t>PROTEOME</a:t>
            </a:r>
            <a:endParaRPr lang="en-US" sz="2800" b="1" dirty="0">
              <a:solidFill>
                <a:schemeClr val="bg1"/>
              </a:solidFill>
              <a:latin typeface="Times" charset="0"/>
            </a:endParaRPr>
          </a:p>
        </p:txBody>
      </p:sp>
      <p:sp>
        <p:nvSpPr>
          <p:cNvPr id="64536" name="Text Box 25"/>
          <p:cNvSpPr txBox="1">
            <a:spLocks noChangeArrowheads="1"/>
          </p:cNvSpPr>
          <p:nvPr/>
        </p:nvSpPr>
        <p:spPr bwMode="auto">
          <a:xfrm>
            <a:off x="171450" y="838200"/>
            <a:ext cx="1504950"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Times" charset="0"/>
              </a:rPr>
              <a:t>Messenger</a:t>
            </a:r>
          </a:p>
        </p:txBody>
      </p:sp>
      <p:pic>
        <p:nvPicPr>
          <p:cNvPr id="64537" name="Picture 26"/>
          <p:cNvPicPr>
            <a:picLocks noChangeAspect="1" noChangeArrowheads="1"/>
          </p:cNvPicPr>
          <p:nvPr/>
        </p:nvPicPr>
        <p:blipFill>
          <a:blip r:embed="rId9"/>
          <a:srcRect/>
          <a:stretch>
            <a:fillRect/>
          </a:stretch>
        </p:blipFill>
        <p:spPr bwMode="auto">
          <a:xfrm rot="5400000">
            <a:off x="529431" y="-266700"/>
            <a:ext cx="1455738" cy="2209800"/>
          </a:xfrm>
          <a:prstGeom prst="rect">
            <a:avLst/>
          </a:prstGeom>
          <a:noFill/>
          <a:ln w="9525">
            <a:noFill/>
            <a:miter lim="800000"/>
            <a:headEnd/>
            <a:tailEnd/>
          </a:ln>
        </p:spPr>
      </p:pic>
      <p:sp>
        <p:nvSpPr>
          <p:cNvPr id="64538" name="Text Box 27"/>
          <p:cNvSpPr txBox="1">
            <a:spLocks noChangeArrowheads="1"/>
          </p:cNvSpPr>
          <p:nvPr/>
        </p:nvSpPr>
        <p:spPr bwMode="auto">
          <a:xfrm>
            <a:off x="593232" y="52118"/>
            <a:ext cx="1556962" cy="523220"/>
          </a:xfrm>
          <a:prstGeom prst="rect">
            <a:avLst/>
          </a:prstGeom>
          <a:solidFill>
            <a:srgbClr val="000000"/>
          </a:solidFill>
          <a:ln w="9525">
            <a:noFill/>
            <a:miter lim="800000"/>
            <a:headEnd/>
            <a:tailEnd/>
          </a:ln>
        </p:spPr>
        <p:txBody>
          <a:bodyPr wrap="none">
            <a:prstTxWarp prst="textNoShape">
              <a:avLst/>
            </a:prstTxWarp>
            <a:spAutoFit/>
          </a:bodyPr>
          <a:lstStyle/>
          <a:p>
            <a:r>
              <a:rPr lang="en-US" sz="2800" b="1" dirty="0" smtClean="0">
                <a:solidFill>
                  <a:schemeClr val="bg1"/>
                </a:solidFill>
              </a:rPr>
              <a:t>GENOME</a:t>
            </a:r>
            <a:endParaRPr lang="en-US" sz="2800" b="1" dirty="0">
              <a:solidFill>
                <a:schemeClr val="bg1"/>
              </a:solidFill>
            </a:endParaRPr>
          </a:p>
        </p:txBody>
      </p:sp>
      <p:sp>
        <p:nvSpPr>
          <p:cNvPr id="64539" name="Line 28"/>
          <p:cNvSpPr>
            <a:spLocks noChangeShapeType="1"/>
          </p:cNvSpPr>
          <p:nvPr/>
        </p:nvSpPr>
        <p:spPr bwMode="auto">
          <a:xfrm>
            <a:off x="685800" y="914400"/>
            <a:ext cx="152400" cy="685800"/>
          </a:xfrm>
          <a:prstGeom prst="line">
            <a:avLst/>
          </a:prstGeom>
          <a:noFill/>
          <a:ln w="76200">
            <a:solidFill>
              <a:srgbClr val="E30707"/>
            </a:solidFill>
            <a:round/>
            <a:headEnd/>
            <a:tailEnd type="triangle" w="med" len="med"/>
          </a:ln>
        </p:spPr>
        <p:txBody>
          <a:bodyPr wrap="none" anchor="ctr">
            <a:prstTxWarp prst="textNoShape">
              <a:avLst/>
            </a:prstTxWarp>
          </a:bodyPr>
          <a:lstStyle/>
          <a:p>
            <a:endParaRPr lang="en-US"/>
          </a:p>
        </p:txBody>
      </p:sp>
      <p:sp>
        <p:nvSpPr>
          <p:cNvPr id="64541" name="Oval 30"/>
          <p:cNvSpPr>
            <a:spLocks noChangeArrowheads="1"/>
          </p:cNvSpPr>
          <p:nvPr/>
        </p:nvSpPr>
        <p:spPr bwMode="auto">
          <a:xfrm>
            <a:off x="3276600" y="692150"/>
            <a:ext cx="365125" cy="3127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4542" name="Oval 31"/>
          <p:cNvSpPr>
            <a:spLocks noChangeArrowheads="1"/>
          </p:cNvSpPr>
          <p:nvPr/>
        </p:nvSpPr>
        <p:spPr bwMode="auto">
          <a:xfrm>
            <a:off x="4757738" y="1697038"/>
            <a:ext cx="365125" cy="31273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4543" name="Oval 32"/>
          <p:cNvSpPr>
            <a:spLocks noChangeArrowheads="1"/>
          </p:cNvSpPr>
          <p:nvPr/>
        </p:nvSpPr>
        <p:spPr bwMode="auto">
          <a:xfrm>
            <a:off x="4662488" y="457200"/>
            <a:ext cx="365125" cy="3127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4544" name="Line 33"/>
          <p:cNvSpPr>
            <a:spLocks noChangeShapeType="1"/>
          </p:cNvSpPr>
          <p:nvPr/>
        </p:nvSpPr>
        <p:spPr bwMode="auto">
          <a:xfrm flipH="1">
            <a:off x="3473450" y="622300"/>
            <a:ext cx="1265238" cy="177800"/>
          </a:xfrm>
          <a:prstGeom prst="line">
            <a:avLst/>
          </a:prstGeom>
          <a:noFill/>
          <a:ln w="38100">
            <a:solidFill>
              <a:schemeClr val="hlink"/>
            </a:solidFill>
            <a:round/>
            <a:headEnd type="triangle" w="med" len="med"/>
            <a:tailEnd type="triangle" w="med" len="med"/>
          </a:ln>
        </p:spPr>
        <p:txBody>
          <a:bodyPr wrap="none" anchor="ctr">
            <a:prstTxWarp prst="textNoShape">
              <a:avLst/>
            </a:prstTxWarp>
          </a:bodyPr>
          <a:lstStyle/>
          <a:p>
            <a:endParaRPr lang="en-US"/>
          </a:p>
        </p:txBody>
      </p:sp>
      <p:sp>
        <p:nvSpPr>
          <p:cNvPr id="64545" name="Line 34"/>
          <p:cNvSpPr>
            <a:spLocks noChangeShapeType="1"/>
          </p:cNvSpPr>
          <p:nvPr/>
        </p:nvSpPr>
        <p:spPr bwMode="auto">
          <a:xfrm>
            <a:off x="3419475" y="877888"/>
            <a:ext cx="1493838" cy="1003300"/>
          </a:xfrm>
          <a:prstGeom prst="line">
            <a:avLst/>
          </a:prstGeom>
          <a:noFill/>
          <a:ln w="38100">
            <a:solidFill>
              <a:schemeClr val="hlink"/>
            </a:solidFill>
            <a:round/>
            <a:headEnd type="triangle" w="med" len="med"/>
            <a:tailEnd type="triangle" w="med" len="med"/>
          </a:ln>
        </p:spPr>
        <p:txBody>
          <a:bodyPr wrap="none" anchor="ctr">
            <a:prstTxWarp prst="textNoShape">
              <a:avLst/>
            </a:prstTxWarp>
          </a:bodyPr>
          <a:lstStyle/>
          <a:p>
            <a:endParaRPr lang="en-US"/>
          </a:p>
        </p:txBody>
      </p:sp>
      <p:sp>
        <p:nvSpPr>
          <p:cNvPr id="64546" name="Line 35"/>
          <p:cNvSpPr>
            <a:spLocks noChangeShapeType="1"/>
          </p:cNvSpPr>
          <p:nvPr/>
        </p:nvSpPr>
        <p:spPr bwMode="auto">
          <a:xfrm>
            <a:off x="4841875" y="646113"/>
            <a:ext cx="111125" cy="1173162"/>
          </a:xfrm>
          <a:prstGeom prst="line">
            <a:avLst/>
          </a:prstGeom>
          <a:noFill/>
          <a:ln w="38100">
            <a:solidFill>
              <a:schemeClr val="hlink"/>
            </a:solidFill>
            <a:round/>
            <a:headEnd type="triangle" w="med" len="med"/>
            <a:tailEnd type="triangle" w="med" len="med"/>
          </a:ln>
        </p:spPr>
        <p:txBody>
          <a:bodyPr wrap="none" anchor="ctr">
            <a:prstTxWarp prst="textNoShape">
              <a:avLst/>
            </a:prstTxWarp>
          </a:bodyPr>
          <a:lstStyle/>
          <a:p>
            <a:endParaRPr lang="en-US"/>
          </a:p>
        </p:txBody>
      </p:sp>
      <p:sp>
        <p:nvSpPr>
          <p:cNvPr id="64547" name="Oval 36"/>
          <p:cNvSpPr>
            <a:spLocks noChangeArrowheads="1"/>
          </p:cNvSpPr>
          <p:nvPr/>
        </p:nvSpPr>
        <p:spPr bwMode="auto">
          <a:xfrm>
            <a:off x="4233863" y="981075"/>
            <a:ext cx="317500" cy="268288"/>
          </a:xfrm>
          <a:prstGeom prst="ellipse">
            <a:avLst/>
          </a:prstGeom>
          <a:solidFill>
            <a:schemeClr val="accent1"/>
          </a:solidFill>
          <a:ln w="9525">
            <a:solidFill>
              <a:schemeClr val="tx1"/>
            </a:solidFill>
            <a:prstDash val="sysDot"/>
            <a:round/>
            <a:headEnd/>
            <a:tailEnd/>
          </a:ln>
        </p:spPr>
        <p:txBody>
          <a:bodyPr wrap="none" anchor="ctr">
            <a:prstTxWarp prst="textNoShape">
              <a:avLst/>
            </a:prstTxWarp>
          </a:bodyPr>
          <a:lstStyle/>
          <a:p>
            <a:endParaRPr lang="en-US"/>
          </a:p>
        </p:txBody>
      </p:sp>
      <p:sp>
        <p:nvSpPr>
          <p:cNvPr id="64548" name="Line 37"/>
          <p:cNvSpPr>
            <a:spLocks noChangeShapeType="1"/>
          </p:cNvSpPr>
          <p:nvPr/>
        </p:nvSpPr>
        <p:spPr bwMode="auto">
          <a:xfrm flipH="1" flipV="1">
            <a:off x="3556000" y="909638"/>
            <a:ext cx="835025" cy="206375"/>
          </a:xfrm>
          <a:prstGeom prst="line">
            <a:avLst/>
          </a:prstGeom>
          <a:noFill/>
          <a:ln w="38100">
            <a:solidFill>
              <a:schemeClr val="hlink"/>
            </a:solidFill>
            <a:prstDash val="sysDot"/>
            <a:round/>
            <a:headEnd type="triangle" w="med" len="med"/>
            <a:tailEnd type="triangle" w="med" len="med"/>
          </a:ln>
        </p:spPr>
        <p:txBody>
          <a:bodyPr wrap="none" anchor="ctr">
            <a:prstTxWarp prst="textNoShape">
              <a:avLst/>
            </a:prstTxWarp>
          </a:bodyPr>
          <a:lstStyle/>
          <a:p>
            <a:endParaRPr lang="en-US"/>
          </a:p>
        </p:txBody>
      </p:sp>
      <p:sp>
        <p:nvSpPr>
          <p:cNvPr id="64549" name="Line 38"/>
          <p:cNvSpPr>
            <a:spLocks noChangeShapeType="1"/>
          </p:cNvSpPr>
          <p:nvPr/>
        </p:nvSpPr>
        <p:spPr bwMode="auto">
          <a:xfrm flipV="1">
            <a:off x="4440238" y="708025"/>
            <a:ext cx="327025" cy="411163"/>
          </a:xfrm>
          <a:prstGeom prst="line">
            <a:avLst/>
          </a:prstGeom>
          <a:noFill/>
          <a:ln w="38100">
            <a:solidFill>
              <a:schemeClr val="hlink"/>
            </a:solidFill>
            <a:prstDash val="sysDot"/>
            <a:round/>
            <a:headEnd type="triangle" w="med" len="med"/>
            <a:tailEnd type="triangle" w="med" len="med"/>
          </a:ln>
        </p:spPr>
        <p:txBody>
          <a:bodyPr wrap="none" anchor="ctr">
            <a:prstTxWarp prst="textNoShape">
              <a:avLst/>
            </a:prstTxWarp>
          </a:bodyPr>
          <a:lstStyle/>
          <a:p>
            <a:endParaRPr lang="en-US"/>
          </a:p>
        </p:txBody>
      </p:sp>
      <p:sp>
        <p:nvSpPr>
          <p:cNvPr id="64552" name="Text Box 41"/>
          <p:cNvSpPr txBox="1">
            <a:spLocks noChangeArrowheads="1"/>
          </p:cNvSpPr>
          <p:nvPr/>
        </p:nvSpPr>
        <p:spPr bwMode="auto">
          <a:xfrm>
            <a:off x="3006670" y="2638894"/>
            <a:ext cx="2176998" cy="584776"/>
          </a:xfrm>
          <a:prstGeom prst="rect">
            <a:avLst/>
          </a:prstGeom>
          <a:solidFill>
            <a:schemeClr val="tx1"/>
          </a:solidFill>
          <a:ln w="9525">
            <a:noFill/>
            <a:miter lim="800000"/>
            <a:headEnd/>
            <a:tailEnd/>
          </a:ln>
        </p:spPr>
        <p:txBody>
          <a:bodyPr wrap="none">
            <a:prstTxWarp prst="textNoShape">
              <a:avLst/>
            </a:prstTxWarp>
            <a:spAutoFit/>
          </a:bodyPr>
          <a:lstStyle/>
          <a:p>
            <a:pPr eaLnBrk="1" hangingPunct="1"/>
            <a:r>
              <a:rPr lang="en-US" sz="3200" b="1" dirty="0" smtClean="0">
                <a:solidFill>
                  <a:srgbClr val="FF0000"/>
                </a:solidFill>
              </a:rPr>
              <a:t>BEHAVIORS</a:t>
            </a:r>
            <a:endParaRPr lang="en-US" sz="3200" b="1" dirty="0">
              <a:solidFill>
                <a:srgbClr val="FF0000"/>
              </a:solidFill>
            </a:endParaRPr>
          </a:p>
        </p:txBody>
      </p:sp>
      <p:sp>
        <p:nvSpPr>
          <p:cNvPr id="64553" name="Rectangle 42"/>
          <p:cNvSpPr>
            <a:spLocks noChangeArrowheads="1"/>
          </p:cNvSpPr>
          <p:nvPr/>
        </p:nvSpPr>
        <p:spPr bwMode="auto">
          <a:xfrm>
            <a:off x="381000" y="4495800"/>
            <a:ext cx="152400" cy="22098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pic>
        <p:nvPicPr>
          <p:cNvPr id="64554" name="Picture 43"/>
          <p:cNvPicPr>
            <a:picLocks noChangeAspect="1" noChangeArrowheads="1"/>
          </p:cNvPicPr>
          <p:nvPr/>
        </p:nvPicPr>
        <p:blipFill>
          <a:blip r:embed="rId10"/>
          <a:srcRect/>
          <a:stretch>
            <a:fillRect/>
          </a:stretch>
        </p:blipFill>
        <p:spPr bwMode="auto">
          <a:xfrm>
            <a:off x="685800" y="1295400"/>
            <a:ext cx="963613" cy="750888"/>
          </a:xfrm>
          <a:prstGeom prst="rect">
            <a:avLst/>
          </a:prstGeom>
          <a:noFill/>
          <a:ln w="9525">
            <a:noFill/>
            <a:miter lim="800000"/>
            <a:headEnd/>
            <a:tailEnd/>
          </a:ln>
        </p:spPr>
      </p:pic>
      <p:sp>
        <p:nvSpPr>
          <p:cNvPr id="45" name="TextBox 44"/>
          <p:cNvSpPr txBox="1"/>
          <p:nvPr/>
        </p:nvSpPr>
        <p:spPr>
          <a:xfrm>
            <a:off x="0" y="2338786"/>
            <a:ext cx="2777072" cy="523220"/>
          </a:xfrm>
          <a:prstGeom prst="rect">
            <a:avLst/>
          </a:prstGeom>
          <a:solidFill>
            <a:schemeClr val="tx1"/>
          </a:solidFill>
        </p:spPr>
        <p:txBody>
          <a:bodyPr wrap="none" rtlCol="0">
            <a:spAutoFit/>
          </a:bodyPr>
          <a:lstStyle/>
          <a:p>
            <a:r>
              <a:rPr lang="en-US" sz="2800" b="1" dirty="0" smtClean="0">
                <a:solidFill>
                  <a:srgbClr val="FFFFFF"/>
                </a:solidFill>
              </a:rPr>
              <a:t>TRANSCRIPTOME</a:t>
            </a:r>
            <a:endParaRPr lang="en-US" sz="2800" b="1" dirty="0">
              <a:solidFill>
                <a:srgbClr val="FFFFFF"/>
              </a:solidFill>
            </a:endParaRPr>
          </a:p>
        </p:txBody>
      </p:sp>
      <p:sp>
        <p:nvSpPr>
          <p:cNvPr id="46" name="Oval 45"/>
          <p:cNvSpPr/>
          <p:nvPr/>
        </p:nvSpPr>
        <p:spPr>
          <a:xfrm>
            <a:off x="2290572" y="769938"/>
            <a:ext cx="237343" cy="21113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231282" y="1244536"/>
            <a:ext cx="2018952" cy="523220"/>
          </a:xfrm>
          <a:prstGeom prst="rect">
            <a:avLst/>
          </a:prstGeom>
          <a:solidFill>
            <a:srgbClr val="000000"/>
          </a:solidFill>
        </p:spPr>
        <p:txBody>
          <a:bodyPr wrap="none" rtlCol="0">
            <a:spAutoFit/>
          </a:bodyPr>
          <a:lstStyle/>
          <a:p>
            <a:r>
              <a:rPr lang="en-US" sz="2800" b="1" dirty="0" smtClean="0">
                <a:solidFill>
                  <a:srgbClr val="FFFFFF"/>
                </a:solidFill>
              </a:rPr>
              <a:t>EPIGENOME</a:t>
            </a:r>
            <a:endParaRPr lang="en-US" sz="2800" b="1" dirty="0">
              <a:solidFill>
                <a:srgbClr val="FFFFFF"/>
              </a:solidFill>
            </a:endParaRPr>
          </a:p>
        </p:txBody>
      </p:sp>
      <p:sp>
        <p:nvSpPr>
          <p:cNvPr id="48" name="Line 40"/>
          <p:cNvSpPr>
            <a:spLocks noChangeShapeType="1"/>
          </p:cNvSpPr>
          <p:nvPr/>
        </p:nvSpPr>
        <p:spPr bwMode="auto">
          <a:xfrm>
            <a:off x="3896271" y="2227127"/>
            <a:ext cx="0" cy="457200"/>
          </a:xfrm>
          <a:prstGeom prst="line">
            <a:avLst/>
          </a:prstGeom>
          <a:noFill/>
          <a:ln w="76200">
            <a:solidFill>
              <a:srgbClr val="E30707"/>
            </a:solidFill>
            <a:round/>
            <a:headEnd/>
            <a:tailEnd type="triangle" w="med" len="med"/>
          </a:ln>
        </p:spPr>
        <p:txBody>
          <a:bodyPr wrap="none" anchor="ctr">
            <a:prstTxWarp prst="textNoShape">
              <a:avLst/>
            </a:prstTxWarp>
          </a:bodyPr>
          <a:lstStyle/>
          <a:p>
            <a:endParaRPr lang="en-US"/>
          </a:p>
        </p:txBody>
      </p:sp>
      <p:sp>
        <p:nvSpPr>
          <p:cNvPr id="2" name="TextBox 1"/>
          <p:cNvSpPr txBox="1"/>
          <p:nvPr/>
        </p:nvSpPr>
        <p:spPr>
          <a:xfrm>
            <a:off x="2992424" y="1697959"/>
            <a:ext cx="2628569" cy="523220"/>
          </a:xfrm>
          <a:prstGeom prst="rect">
            <a:avLst/>
          </a:prstGeom>
          <a:solidFill>
            <a:schemeClr val="tx1"/>
          </a:solidFill>
          <a:ln>
            <a:noFill/>
          </a:ln>
        </p:spPr>
        <p:txBody>
          <a:bodyPr wrap="none" rtlCol="0">
            <a:spAutoFit/>
          </a:bodyPr>
          <a:lstStyle/>
          <a:p>
            <a:r>
              <a:rPr lang="en-US" sz="2800" b="1" dirty="0" smtClean="0">
                <a:solidFill>
                  <a:schemeClr val="bg1"/>
                </a:solidFill>
              </a:rPr>
              <a:t>CONNECTOME 3</a:t>
            </a:r>
            <a:endParaRPr lang="en-US" sz="2800" b="1" dirty="0">
              <a:solidFill>
                <a:schemeClr val="bg1"/>
              </a:solidFill>
            </a:endParaRPr>
          </a:p>
        </p:txBody>
      </p:sp>
      <p:sp>
        <p:nvSpPr>
          <p:cNvPr id="49" name="Line 40"/>
          <p:cNvSpPr>
            <a:spLocks noChangeShapeType="1"/>
          </p:cNvSpPr>
          <p:nvPr/>
        </p:nvSpPr>
        <p:spPr bwMode="auto">
          <a:xfrm>
            <a:off x="3939863" y="3352800"/>
            <a:ext cx="0" cy="457200"/>
          </a:xfrm>
          <a:prstGeom prst="line">
            <a:avLst/>
          </a:prstGeom>
          <a:noFill/>
          <a:ln w="76200">
            <a:solidFill>
              <a:srgbClr val="E30707"/>
            </a:solidFill>
            <a:round/>
            <a:headEnd/>
            <a:tailEnd type="triangle" w="med" len="med"/>
          </a:ln>
        </p:spPr>
        <p:txBody>
          <a:bodyPr wrap="none" anchor="ctr">
            <a:prstTxWarp prst="textNoShape">
              <a:avLst/>
            </a:prstTxWarp>
          </a:bodyPr>
          <a:lstStyle/>
          <a:p>
            <a:endParaRPr lang="en-US"/>
          </a:p>
        </p:txBody>
      </p:sp>
      <p:sp>
        <p:nvSpPr>
          <p:cNvPr id="50" name="TextBox 49"/>
          <p:cNvSpPr txBox="1"/>
          <p:nvPr/>
        </p:nvSpPr>
        <p:spPr>
          <a:xfrm>
            <a:off x="2729545" y="3815259"/>
            <a:ext cx="2605351" cy="769441"/>
          </a:xfrm>
          <a:prstGeom prst="rect">
            <a:avLst/>
          </a:prstGeom>
          <a:solidFill>
            <a:schemeClr val="tx1"/>
          </a:solidFill>
          <a:ln>
            <a:noFill/>
          </a:ln>
        </p:spPr>
        <p:txBody>
          <a:bodyPr wrap="none" rtlCol="0">
            <a:spAutoFit/>
          </a:bodyPr>
          <a:lstStyle/>
          <a:p>
            <a:r>
              <a:rPr lang="en-US" sz="4400" b="1" dirty="0" smtClean="0">
                <a:solidFill>
                  <a:srgbClr val="FF0000"/>
                </a:solidFill>
              </a:rPr>
              <a:t>DISORDER</a:t>
            </a:r>
            <a:endParaRPr lang="en-US" sz="4400" b="1" dirty="0">
              <a:solidFill>
                <a:srgbClr val="FF0000"/>
              </a:solidFill>
            </a:endParaRPr>
          </a:p>
        </p:txBody>
      </p:sp>
      <p:sp>
        <p:nvSpPr>
          <p:cNvPr id="51" name="TextBox 50"/>
          <p:cNvSpPr txBox="1"/>
          <p:nvPr/>
        </p:nvSpPr>
        <p:spPr>
          <a:xfrm>
            <a:off x="6088736" y="1769532"/>
            <a:ext cx="2628569" cy="523220"/>
          </a:xfrm>
          <a:prstGeom prst="rect">
            <a:avLst/>
          </a:prstGeom>
          <a:solidFill>
            <a:schemeClr val="tx1"/>
          </a:solidFill>
          <a:ln>
            <a:noFill/>
          </a:ln>
        </p:spPr>
        <p:txBody>
          <a:bodyPr wrap="none" rtlCol="0">
            <a:spAutoFit/>
          </a:bodyPr>
          <a:lstStyle/>
          <a:p>
            <a:r>
              <a:rPr lang="en-US" sz="2800" b="1" dirty="0" smtClean="0">
                <a:solidFill>
                  <a:schemeClr val="bg1"/>
                </a:solidFill>
              </a:rPr>
              <a:t>CONNECTOME 2</a:t>
            </a:r>
            <a:endParaRPr lang="en-US" sz="2800" b="1" dirty="0">
              <a:solidFill>
                <a:schemeClr val="bg1"/>
              </a:solidFill>
            </a:endParaRPr>
          </a:p>
        </p:txBody>
      </p:sp>
      <p:sp>
        <p:nvSpPr>
          <p:cNvPr id="52" name="TextBox 51"/>
          <p:cNvSpPr txBox="1"/>
          <p:nvPr/>
        </p:nvSpPr>
        <p:spPr>
          <a:xfrm>
            <a:off x="6208699" y="3972580"/>
            <a:ext cx="2628569" cy="523220"/>
          </a:xfrm>
          <a:prstGeom prst="rect">
            <a:avLst/>
          </a:prstGeom>
          <a:solidFill>
            <a:schemeClr val="tx1"/>
          </a:solidFill>
          <a:ln>
            <a:noFill/>
          </a:ln>
        </p:spPr>
        <p:txBody>
          <a:bodyPr wrap="none" rtlCol="0">
            <a:spAutoFit/>
          </a:bodyPr>
          <a:lstStyle/>
          <a:p>
            <a:r>
              <a:rPr lang="en-US" sz="2800" b="1" dirty="0" smtClean="0">
                <a:solidFill>
                  <a:schemeClr val="bg1"/>
                </a:solidFill>
              </a:rPr>
              <a:t>CONNECTOME 1</a:t>
            </a:r>
            <a:endParaRPr lang="en-US" sz="2800" b="1" dirty="0">
              <a:solidFill>
                <a:schemeClr val="bg1"/>
              </a:solidFill>
            </a:endParaRPr>
          </a:p>
        </p:txBody>
      </p:sp>
      <p:sp>
        <p:nvSpPr>
          <p:cNvPr id="53" name="TextBox 52"/>
          <p:cNvSpPr txBox="1"/>
          <p:nvPr/>
        </p:nvSpPr>
        <p:spPr>
          <a:xfrm>
            <a:off x="4599333" y="4843790"/>
            <a:ext cx="2365401" cy="523220"/>
          </a:xfrm>
          <a:prstGeom prst="rect">
            <a:avLst/>
          </a:prstGeom>
          <a:solidFill>
            <a:schemeClr val="tx1"/>
          </a:solidFill>
          <a:ln>
            <a:noFill/>
          </a:ln>
        </p:spPr>
        <p:txBody>
          <a:bodyPr wrap="none" rtlCol="0">
            <a:spAutoFit/>
          </a:bodyPr>
          <a:lstStyle/>
          <a:p>
            <a:r>
              <a:rPr lang="en-US" sz="2800" b="1" dirty="0" smtClean="0">
                <a:solidFill>
                  <a:schemeClr val="bg1"/>
                </a:solidFill>
              </a:rPr>
              <a:t>CONNECTOME</a:t>
            </a:r>
            <a:endParaRPr lang="en-US" sz="2800" b="1" dirty="0">
              <a:solidFill>
                <a:schemeClr val="bg1"/>
              </a:solidFill>
            </a:endParaRPr>
          </a:p>
        </p:txBody>
      </p:sp>
      <p:sp>
        <p:nvSpPr>
          <p:cNvPr id="3" name="Footer Placeholder 2"/>
          <p:cNvSpPr>
            <a:spLocks noGrp="1"/>
          </p:cNvSpPr>
          <p:nvPr>
            <p:ph type="ftr" sz="quarter" idx="11"/>
          </p:nvPr>
        </p:nvSpPr>
        <p:spPr/>
        <p:txBody>
          <a:bodyPr/>
          <a:lstStyle/>
          <a:p>
            <a:r>
              <a:rPr lang="en-US" smtClean="0"/>
              <a:t>JAMES FALLON</a:t>
            </a:r>
            <a:endParaRPr lang="en-US"/>
          </a:p>
        </p:txBody>
      </p:sp>
    </p:spTree>
    <p:extLst>
      <p:ext uri="{BB962C8B-B14F-4D97-AF65-F5344CB8AC3E}">
        <p14:creationId xmlns:p14="http://schemas.microsoft.com/office/powerpoint/2010/main" val="5901515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FALLON</a:t>
            </a:r>
            <a:endParaRPr lang="en-US"/>
          </a:p>
        </p:txBody>
      </p:sp>
      <p:sp>
        <p:nvSpPr>
          <p:cNvPr id="4" name="Rectangle 3"/>
          <p:cNvSpPr/>
          <p:nvPr/>
        </p:nvSpPr>
        <p:spPr>
          <a:xfrm>
            <a:off x="1289155" y="1929588"/>
            <a:ext cx="7067953" cy="1938992"/>
          </a:xfrm>
          <a:prstGeom prst="rect">
            <a:avLst/>
          </a:prstGeom>
        </p:spPr>
        <p:txBody>
          <a:bodyPr wrap="square">
            <a:spAutoFit/>
          </a:bodyPr>
          <a:lstStyle/>
          <a:p>
            <a:r>
              <a:rPr lang="en-US" sz="6000" b="1" dirty="0" smtClean="0">
                <a:solidFill>
                  <a:srgbClr val="FF0000"/>
                </a:solidFill>
              </a:rPr>
              <a:t>2)  Breakout </a:t>
            </a:r>
            <a:r>
              <a:rPr lang="en-US" sz="6000" b="1" dirty="0">
                <a:solidFill>
                  <a:srgbClr val="FF0000"/>
                </a:solidFill>
              </a:rPr>
              <a:t>session: </a:t>
            </a:r>
          </a:p>
          <a:p>
            <a:r>
              <a:rPr lang="en-US" sz="6000" b="1" dirty="0">
                <a:solidFill>
                  <a:srgbClr val="FF6600"/>
                </a:solidFill>
              </a:rPr>
              <a:t>        </a:t>
            </a:r>
            <a:r>
              <a:rPr lang="en-US" sz="6000" b="1" dirty="0" smtClean="0">
                <a:solidFill>
                  <a:srgbClr val="FF6600"/>
                </a:solidFill>
              </a:rPr>
              <a:t>BASIC </a:t>
            </a:r>
            <a:r>
              <a:rPr lang="en-US" sz="6000" b="1" dirty="0">
                <a:solidFill>
                  <a:srgbClr val="FF6600"/>
                </a:solidFill>
              </a:rPr>
              <a:t>SCIENCE</a:t>
            </a:r>
          </a:p>
        </p:txBody>
      </p:sp>
    </p:spTree>
    <p:extLst>
      <p:ext uri="{BB962C8B-B14F-4D97-AF65-F5344CB8AC3E}">
        <p14:creationId xmlns:p14="http://schemas.microsoft.com/office/powerpoint/2010/main" val="5921505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36823" y="519305"/>
            <a:ext cx="7619944" cy="646331"/>
          </a:xfrm>
          <a:prstGeom prst="rect">
            <a:avLst/>
          </a:prstGeom>
          <a:noFill/>
        </p:spPr>
        <p:txBody>
          <a:bodyPr wrap="none" rtlCol="0">
            <a:spAutoFit/>
          </a:bodyPr>
          <a:lstStyle/>
          <a:p>
            <a:r>
              <a:rPr lang="en-US" sz="3600" b="1" dirty="0" smtClean="0">
                <a:solidFill>
                  <a:srgbClr val="FF6600"/>
                </a:solidFill>
              </a:rPr>
              <a:t>CONNECTOME</a:t>
            </a:r>
            <a:r>
              <a:rPr lang="en-US" sz="3200" b="1" dirty="0" smtClean="0">
                <a:solidFill>
                  <a:srgbClr val="FF6600"/>
                </a:solidFill>
              </a:rPr>
              <a:t> correlates of psychopathy-</a:t>
            </a:r>
          </a:p>
        </p:txBody>
      </p:sp>
      <p:pic>
        <p:nvPicPr>
          <p:cNvPr id="5" name="Picture 2"/>
          <p:cNvPicPr>
            <a:picLocks noChangeAspect="1" noChangeArrowheads="1"/>
          </p:cNvPicPr>
          <p:nvPr/>
        </p:nvPicPr>
        <p:blipFill>
          <a:blip r:embed="rId2">
            <a:lum bright="-12000" contrast="18000"/>
          </a:blip>
          <a:srcRect/>
          <a:stretch>
            <a:fillRect/>
          </a:stretch>
        </p:blipFill>
        <p:spPr bwMode="auto">
          <a:xfrm>
            <a:off x="3139094" y="1963787"/>
            <a:ext cx="3305175" cy="3429000"/>
          </a:xfrm>
          <a:prstGeom prst="rect">
            <a:avLst/>
          </a:prstGeom>
          <a:noFill/>
          <a:ln w="9525">
            <a:noFill/>
            <a:miter lim="800000"/>
            <a:headEnd/>
            <a:tailEnd/>
          </a:ln>
        </p:spPr>
      </p:pic>
      <p:sp>
        <p:nvSpPr>
          <p:cNvPr id="6" name="Line 5"/>
          <p:cNvSpPr>
            <a:spLocks noChangeShapeType="1"/>
          </p:cNvSpPr>
          <p:nvPr/>
        </p:nvSpPr>
        <p:spPr bwMode="auto">
          <a:xfrm flipV="1">
            <a:off x="4129694" y="3335387"/>
            <a:ext cx="1524000" cy="381000"/>
          </a:xfrm>
          <a:prstGeom prst="line">
            <a:avLst/>
          </a:prstGeom>
          <a:noFill/>
          <a:ln w="9525">
            <a:noFill/>
            <a:round/>
            <a:headEnd/>
            <a:tailEnd type="triangle" w="med" len="med"/>
          </a:ln>
        </p:spPr>
        <p:txBody>
          <a:bodyPr wrap="none" anchor="ctr">
            <a:prstTxWarp prst="textNoShape">
              <a:avLst/>
            </a:prstTxWarp>
          </a:bodyPr>
          <a:lstStyle/>
          <a:p>
            <a:endParaRPr lang="en-US"/>
          </a:p>
        </p:txBody>
      </p:sp>
      <p:sp>
        <p:nvSpPr>
          <p:cNvPr id="7" name="Oval 30"/>
          <p:cNvSpPr>
            <a:spLocks noChangeArrowheads="1"/>
          </p:cNvSpPr>
          <p:nvPr/>
        </p:nvSpPr>
        <p:spPr bwMode="auto">
          <a:xfrm>
            <a:off x="3672494" y="2579737"/>
            <a:ext cx="365125" cy="3127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31"/>
          <p:cNvSpPr>
            <a:spLocks noChangeArrowheads="1"/>
          </p:cNvSpPr>
          <p:nvPr/>
        </p:nvSpPr>
        <p:spPr bwMode="auto">
          <a:xfrm>
            <a:off x="5153632" y="3958929"/>
            <a:ext cx="365125" cy="31273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32"/>
          <p:cNvSpPr>
            <a:spLocks noChangeArrowheads="1"/>
          </p:cNvSpPr>
          <p:nvPr/>
        </p:nvSpPr>
        <p:spPr bwMode="auto">
          <a:xfrm>
            <a:off x="5058382" y="2344787"/>
            <a:ext cx="365125" cy="3127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Line 33"/>
          <p:cNvSpPr>
            <a:spLocks noChangeShapeType="1"/>
          </p:cNvSpPr>
          <p:nvPr/>
        </p:nvSpPr>
        <p:spPr bwMode="auto">
          <a:xfrm flipH="1">
            <a:off x="3869344" y="2509887"/>
            <a:ext cx="1265238" cy="177800"/>
          </a:xfrm>
          <a:prstGeom prst="line">
            <a:avLst/>
          </a:prstGeom>
          <a:noFill/>
          <a:ln w="38100">
            <a:solidFill>
              <a:schemeClr val="hlink"/>
            </a:solidFill>
            <a:round/>
            <a:headEnd type="triangle" w="med" len="med"/>
            <a:tailEnd type="triangle" w="med" len="med"/>
          </a:ln>
        </p:spPr>
        <p:txBody>
          <a:bodyPr wrap="none" anchor="ctr">
            <a:prstTxWarp prst="textNoShape">
              <a:avLst/>
            </a:prstTxWarp>
          </a:bodyPr>
          <a:lstStyle/>
          <a:p>
            <a:endParaRPr lang="en-US"/>
          </a:p>
        </p:txBody>
      </p:sp>
      <p:sp>
        <p:nvSpPr>
          <p:cNvPr id="11" name="Line 34"/>
          <p:cNvSpPr>
            <a:spLocks noChangeShapeType="1"/>
          </p:cNvSpPr>
          <p:nvPr/>
        </p:nvSpPr>
        <p:spPr bwMode="auto">
          <a:xfrm>
            <a:off x="3815369" y="2765475"/>
            <a:ext cx="1493838" cy="1003300"/>
          </a:xfrm>
          <a:prstGeom prst="line">
            <a:avLst/>
          </a:prstGeom>
          <a:noFill/>
          <a:ln w="38100">
            <a:solidFill>
              <a:schemeClr val="hlink"/>
            </a:solidFill>
            <a:round/>
            <a:headEnd type="triangle" w="med" len="med"/>
            <a:tailEnd type="triangle" w="med" len="med"/>
          </a:ln>
        </p:spPr>
        <p:txBody>
          <a:bodyPr wrap="none" anchor="ctr">
            <a:prstTxWarp prst="textNoShape">
              <a:avLst/>
            </a:prstTxWarp>
          </a:bodyPr>
          <a:lstStyle/>
          <a:p>
            <a:endParaRPr lang="en-US"/>
          </a:p>
        </p:txBody>
      </p:sp>
      <p:sp>
        <p:nvSpPr>
          <p:cNvPr id="12" name="Line 35"/>
          <p:cNvSpPr>
            <a:spLocks noChangeShapeType="1"/>
          </p:cNvSpPr>
          <p:nvPr/>
        </p:nvSpPr>
        <p:spPr bwMode="auto">
          <a:xfrm>
            <a:off x="5237769" y="2533700"/>
            <a:ext cx="111125" cy="1173162"/>
          </a:xfrm>
          <a:prstGeom prst="line">
            <a:avLst/>
          </a:prstGeom>
          <a:noFill/>
          <a:ln w="38100">
            <a:solidFill>
              <a:schemeClr val="hlink"/>
            </a:solidFill>
            <a:round/>
            <a:headEnd type="triangle" w="med" len="med"/>
            <a:tailEnd type="triangle" w="med" len="med"/>
          </a:ln>
        </p:spPr>
        <p:txBody>
          <a:bodyPr wrap="none" anchor="ctr">
            <a:prstTxWarp prst="textNoShape">
              <a:avLst/>
            </a:prstTxWarp>
          </a:bodyPr>
          <a:lstStyle/>
          <a:p>
            <a:endParaRPr lang="en-US"/>
          </a:p>
        </p:txBody>
      </p:sp>
      <p:sp>
        <p:nvSpPr>
          <p:cNvPr id="13" name="Oval 36"/>
          <p:cNvSpPr>
            <a:spLocks noChangeArrowheads="1"/>
          </p:cNvSpPr>
          <p:nvPr/>
        </p:nvSpPr>
        <p:spPr bwMode="auto">
          <a:xfrm>
            <a:off x="4629757" y="2868662"/>
            <a:ext cx="317500" cy="268288"/>
          </a:xfrm>
          <a:prstGeom prst="ellipse">
            <a:avLst/>
          </a:prstGeom>
          <a:solidFill>
            <a:schemeClr val="accent1"/>
          </a:solidFill>
          <a:ln w="9525">
            <a:solidFill>
              <a:schemeClr val="tx1"/>
            </a:solidFill>
            <a:prstDash val="sysDot"/>
            <a:round/>
            <a:headEnd/>
            <a:tailEnd/>
          </a:ln>
        </p:spPr>
        <p:txBody>
          <a:bodyPr wrap="none" anchor="ctr">
            <a:prstTxWarp prst="textNoShape">
              <a:avLst/>
            </a:prstTxWarp>
          </a:bodyPr>
          <a:lstStyle/>
          <a:p>
            <a:endParaRPr lang="en-US"/>
          </a:p>
        </p:txBody>
      </p:sp>
      <p:sp>
        <p:nvSpPr>
          <p:cNvPr id="14" name="Line 37"/>
          <p:cNvSpPr>
            <a:spLocks noChangeShapeType="1"/>
          </p:cNvSpPr>
          <p:nvPr/>
        </p:nvSpPr>
        <p:spPr bwMode="auto">
          <a:xfrm flipH="1" flipV="1">
            <a:off x="3951894" y="2797225"/>
            <a:ext cx="835025" cy="206375"/>
          </a:xfrm>
          <a:prstGeom prst="line">
            <a:avLst/>
          </a:prstGeom>
          <a:noFill/>
          <a:ln w="38100">
            <a:solidFill>
              <a:schemeClr val="hlink"/>
            </a:solidFill>
            <a:prstDash val="sysDot"/>
            <a:round/>
            <a:headEnd type="triangle" w="med" len="med"/>
            <a:tailEnd type="triangle" w="med" len="med"/>
          </a:ln>
        </p:spPr>
        <p:txBody>
          <a:bodyPr wrap="none" anchor="ctr">
            <a:prstTxWarp prst="textNoShape">
              <a:avLst/>
            </a:prstTxWarp>
          </a:bodyPr>
          <a:lstStyle/>
          <a:p>
            <a:endParaRPr lang="en-US"/>
          </a:p>
        </p:txBody>
      </p:sp>
      <p:sp>
        <p:nvSpPr>
          <p:cNvPr id="15" name="Line 38"/>
          <p:cNvSpPr>
            <a:spLocks noChangeShapeType="1"/>
          </p:cNvSpPr>
          <p:nvPr/>
        </p:nvSpPr>
        <p:spPr bwMode="auto">
          <a:xfrm flipV="1">
            <a:off x="4836132" y="2595612"/>
            <a:ext cx="327025" cy="411163"/>
          </a:xfrm>
          <a:prstGeom prst="line">
            <a:avLst/>
          </a:prstGeom>
          <a:noFill/>
          <a:ln w="38100">
            <a:solidFill>
              <a:schemeClr val="hlink"/>
            </a:solidFill>
            <a:prstDash val="sysDot"/>
            <a:round/>
            <a:headEnd type="triangle" w="med" len="med"/>
            <a:tailEnd type="triangle" w="med" len="med"/>
          </a:ln>
        </p:spPr>
        <p:txBody>
          <a:bodyPr wrap="none" anchor="ctr">
            <a:prstTxWarp prst="textNoShape">
              <a:avLst/>
            </a:prstTxWarp>
          </a:bodyPr>
          <a:lstStyle/>
          <a:p>
            <a:endParaRPr lang="en-US"/>
          </a:p>
        </p:txBody>
      </p:sp>
      <p:sp>
        <p:nvSpPr>
          <p:cNvPr id="16" name="Text Box 41"/>
          <p:cNvSpPr txBox="1">
            <a:spLocks noChangeArrowheads="1"/>
          </p:cNvSpPr>
          <p:nvPr/>
        </p:nvSpPr>
        <p:spPr bwMode="auto">
          <a:xfrm>
            <a:off x="3402564" y="4900785"/>
            <a:ext cx="1928733" cy="523220"/>
          </a:xfrm>
          <a:prstGeom prst="rect">
            <a:avLst/>
          </a:prstGeom>
          <a:solidFill>
            <a:schemeClr val="tx1"/>
          </a:solidFill>
          <a:ln w="9525">
            <a:noFill/>
            <a:miter lim="800000"/>
            <a:headEnd/>
            <a:tailEnd/>
          </a:ln>
        </p:spPr>
        <p:txBody>
          <a:bodyPr wrap="none">
            <a:prstTxWarp prst="textNoShape">
              <a:avLst/>
            </a:prstTxWarp>
            <a:spAutoFit/>
          </a:bodyPr>
          <a:lstStyle/>
          <a:p>
            <a:pPr eaLnBrk="1" hangingPunct="1"/>
            <a:r>
              <a:rPr lang="en-US" sz="2800" b="1" dirty="0" smtClean="0">
                <a:solidFill>
                  <a:srgbClr val="FF6600"/>
                </a:solidFill>
              </a:rPr>
              <a:t>BEHAVIORS</a:t>
            </a:r>
            <a:endParaRPr lang="en-US" sz="2800" b="1" dirty="0">
              <a:solidFill>
                <a:srgbClr val="FF6600"/>
              </a:solidFill>
            </a:endParaRPr>
          </a:p>
        </p:txBody>
      </p:sp>
      <p:sp>
        <p:nvSpPr>
          <p:cNvPr id="17" name="Line 40"/>
          <p:cNvSpPr>
            <a:spLocks noChangeShapeType="1"/>
          </p:cNvSpPr>
          <p:nvPr/>
        </p:nvSpPr>
        <p:spPr bwMode="auto">
          <a:xfrm>
            <a:off x="4292165" y="4489018"/>
            <a:ext cx="0" cy="457200"/>
          </a:xfrm>
          <a:prstGeom prst="line">
            <a:avLst/>
          </a:prstGeom>
          <a:noFill/>
          <a:ln w="76200">
            <a:solidFill>
              <a:srgbClr val="E30707"/>
            </a:solidFill>
            <a:round/>
            <a:headEnd/>
            <a:tailEnd type="triangle" w="med" len="med"/>
          </a:ln>
        </p:spPr>
        <p:txBody>
          <a:bodyPr wrap="none" anchor="ctr">
            <a:prstTxWarp prst="textNoShape">
              <a:avLst/>
            </a:prstTxWarp>
          </a:bodyPr>
          <a:lstStyle/>
          <a:p>
            <a:endParaRPr lang="en-US"/>
          </a:p>
        </p:txBody>
      </p:sp>
      <p:sp>
        <p:nvSpPr>
          <p:cNvPr id="18" name="TextBox 17"/>
          <p:cNvSpPr txBox="1"/>
          <p:nvPr/>
        </p:nvSpPr>
        <p:spPr>
          <a:xfrm>
            <a:off x="3388318" y="3959850"/>
            <a:ext cx="2365401" cy="523220"/>
          </a:xfrm>
          <a:prstGeom prst="rect">
            <a:avLst/>
          </a:prstGeom>
          <a:solidFill>
            <a:schemeClr val="tx1"/>
          </a:solidFill>
          <a:ln>
            <a:noFill/>
          </a:ln>
        </p:spPr>
        <p:txBody>
          <a:bodyPr wrap="none" rtlCol="0">
            <a:spAutoFit/>
          </a:bodyPr>
          <a:lstStyle/>
          <a:p>
            <a:r>
              <a:rPr lang="en-US" sz="2800" b="1" dirty="0" smtClean="0">
                <a:solidFill>
                  <a:srgbClr val="FF6600"/>
                </a:solidFill>
              </a:rPr>
              <a:t>CONNECTOME</a:t>
            </a:r>
            <a:endParaRPr lang="en-US" sz="2800" b="1" dirty="0">
              <a:solidFill>
                <a:srgbClr val="FF6600"/>
              </a:solidFill>
            </a:endParaRPr>
          </a:p>
        </p:txBody>
      </p:sp>
      <p:sp>
        <p:nvSpPr>
          <p:cNvPr id="19" name="Line 40"/>
          <p:cNvSpPr>
            <a:spLocks noChangeShapeType="1"/>
          </p:cNvSpPr>
          <p:nvPr/>
        </p:nvSpPr>
        <p:spPr bwMode="auto">
          <a:xfrm>
            <a:off x="4295653" y="5481011"/>
            <a:ext cx="0" cy="457200"/>
          </a:xfrm>
          <a:prstGeom prst="line">
            <a:avLst/>
          </a:prstGeom>
          <a:noFill/>
          <a:ln w="76200">
            <a:solidFill>
              <a:srgbClr val="E30707"/>
            </a:solidFill>
            <a:round/>
            <a:headEnd/>
            <a:tailEnd type="triangle" w="med" len="med"/>
          </a:ln>
        </p:spPr>
        <p:txBody>
          <a:bodyPr wrap="none" anchor="ctr">
            <a:prstTxWarp prst="textNoShape">
              <a:avLst/>
            </a:prstTxWarp>
          </a:bodyPr>
          <a:lstStyle/>
          <a:p>
            <a:endParaRPr lang="en-US"/>
          </a:p>
        </p:txBody>
      </p:sp>
      <p:sp>
        <p:nvSpPr>
          <p:cNvPr id="20" name="TextBox 19"/>
          <p:cNvSpPr txBox="1"/>
          <p:nvPr/>
        </p:nvSpPr>
        <p:spPr>
          <a:xfrm>
            <a:off x="3494884" y="5975039"/>
            <a:ext cx="1725102" cy="523220"/>
          </a:xfrm>
          <a:prstGeom prst="rect">
            <a:avLst/>
          </a:prstGeom>
          <a:solidFill>
            <a:schemeClr val="tx1"/>
          </a:solidFill>
          <a:ln>
            <a:noFill/>
          </a:ln>
        </p:spPr>
        <p:txBody>
          <a:bodyPr wrap="none" rtlCol="0">
            <a:spAutoFit/>
          </a:bodyPr>
          <a:lstStyle/>
          <a:p>
            <a:r>
              <a:rPr lang="en-US" sz="2800" b="1" dirty="0" smtClean="0">
                <a:solidFill>
                  <a:srgbClr val="FF6600"/>
                </a:solidFill>
              </a:rPr>
              <a:t>DISORDER</a:t>
            </a:r>
            <a:endParaRPr lang="en-US" sz="2800" b="1" dirty="0">
              <a:solidFill>
                <a:srgbClr val="FF6600"/>
              </a:solidFill>
            </a:endParaRPr>
          </a:p>
        </p:txBody>
      </p:sp>
    </p:spTree>
    <p:extLst>
      <p:ext uri="{BB962C8B-B14F-4D97-AF65-F5344CB8AC3E}">
        <p14:creationId xmlns:p14="http://schemas.microsoft.com/office/powerpoint/2010/main" val="20645440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988" y="0"/>
            <a:ext cx="5280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68995" name="Text Box 3"/>
          <p:cNvSpPr txBox="1">
            <a:spLocks noChangeArrowheads="1"/>
          </p:cNvSpPr>
          <p:nvPr/>
        </p:nvSpPr>
        <p:spPr bwMode="auto">
          <a:xfrm>
            <a:off x="6546850" y="6415088"/>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a:latin typeface="Times" charset="0"/>
              </a:rPr>
              <a:t>Anderson/ Damasio 1999</a:t>
            </a:r>
          </a:p>
        </p:txBody>
      </p:sp>
      <p:sp>
        <p:nvSpPr>
          <p:cNvPr id="468996" name="Text Box 4"/>
          <p:cNvSpPr txBox="1">
            <a:spLocks noChangeArrowheads="1"/>
          </p:cNvSpPr>
          <p:nvPr/>
        </p:nvSpPr>
        <p:spPr bwMode="auto">
          <a:xfrm>
            <a:off x="-41275" y="457200"/>
            <a:ext cx="27320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endParaRPr lang="en-US" b="1">
              <a:latin typeface="Times" charset="0"/>
            </a:endParaRPr>
          </a:p>
          <a:p>
            <a:pPr algn="ctr"/>
            <a:endParaRPr lang="en-US">
              <a:latin typeface="Times" charset="0"/>
            </a:endParaRPr>
          </a:p>
          <a:p>
            <a:pPr algn="ctr"/>
            <a:r>
              <a:rPr lang="en-US" b="1">
                <a:latin typeface="Times" charset="0"/>
              </a:rPr>
              <a:t>Adult lack of moral</a:t>
            </a:r>
          </a:p>
          <a:p>
            <a:pPr algn="ctr"/>
            <a:r>
              <a:rPr lang="en-US" b="1">
                <a:latin typeface="Times" charset="0"/>
              </a:rPr>
              <a:t>reasoning</a:t>
            </a:r>
            <a:endParaRPr lang="en-US">
              <a:latin typeface="Times" charset="0"/>
            </a:endParaRPr>
          </a:p>
        </p:txBody>
      </p:sp>
    </p:spTree>
    <p:extLst>
      <p:ext uri="{BB962C8B-B14F-4D97-AF65-F5344CB8AC3E}">
        <p14:creationId xmlns:p14="http://schemas.microsoft.com/office/powerpoint/2010/main" val="39964817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Koenigs Damasio etal Nature 2007 moral dilemmas sacrificeing utilitarian moral judgement.jpg"/>
          <p:cNvPicPr>
            <a:picLocks noChangeAspect="1"/>
          </p:cNvPicPr>
          <p:nvPr/>
        </p:nvPicPr>
        <p:blipFill>
          <a:blip r:embed="rId2"/>
          <a:srcRect/>
          <a:stretch>
            <a:fillRect/>
          </a:stretch>
        </p:blipFill>
        <p:spPr bwMode="auto">
          <a:xfrm>
            <a:off x="3894025" y="76200"/>
            <a:ext cx="5146675" cy="5757863"/>
          </a:xfrm>
          <a:prstGeom prst="rect">
            <a:avLst/>
          </a:prstGeom>
          <a:noFill/>
          <a:ln w="9525">
            <a:noFill/>
            <a:miter lim="800000"/>
            <a:headEnd/>
            <a:tailEnd/>
          </a:ln>
        </p:spPr>
      </p:pic>
      <p:sp>
        <p:nvSpPr>
          <p:cNvPr id="41987" name="TextBox 2"/>
          <p:cNvSpPr txBox="1">
            <a:spLocks noChangeArrowheads="1"/>
          </p:cNvSpPr>
          <p:nvPr/>
        </p:nvSpPr>
        <p:spPr bwMode="auto">
          <a:xfrm>
            <a:off x="0" y="461665"/>
            <a:ext cx="3894025" cy="1815882"/>
          </a:xfrm>
          <a:prstGeom prst="rect">
            <a:avLst/>
          </a:prstGeom>
          <a:noFill/>
          <a:ln w="9525">
            <a:noFill/>
            <a:miter lim="800000"/>
            <a:headEnd/>
            <a:tailEnd/>
          </a:ln>
        </p:spPr>
        <p:txBody>
          <a:bodyPr wrap="square">
            <a:prstTxWarp prst="textNoShape">
              <a:avLst/>
            </a:prstTxWarp>
            <a:spAutoFit/>
          </a:bodyPr>
          <a:lstStyle/>
          <a:p>
            <a:r>
              <a:rPr lang="en-US" sz="2800" b="1" dirty="0" err="1" smtClean="0"/>
              <a:t>Ventromedial</a:t>
            </a:r>
            <a:r>
              <a:rPr lang="en-US" sz="2800" b="1" dirty="0" smtClean="0"/>
              <a:t> and orbital </a:t>
            </a:r>
          </a:p>
          <a:p>
            <a:r>
              <a:rPr lang="en-US" sz="2800" b="1" dirty="0" smtClean="0"/>
              <a:t>prefrontal </a:t>
            </a:r>
            <a:r>
              <a:rPr lang="en-US" sz="2800" b="1" dirty="0"/>
              <a:t>cortex lesions</a:t>
            </a:r>
            <a:r>
              <a:rPr lang="en-US" sz="2800" b="1" dirty="0" smtClean="0"/>
              <a:t> </a:t>
            </a:r>
          </a:p>
          <a:p>
            <a:r>
              <a:rPr lang="en-US" sz="2800" b="1" dirty="0" smtClean="0"/>
              <a:t>and </a:t>
            </a:r>
            <a:r>
              <a:rPr lang="en-US" sz="2800" b="1" dirty="0"/>
              <a:t>moral judgment</a:t>
            </a:r>
          </a:p>
        </p:txBody>
      </p:sp>
      <p:sp>
        <p:nvSpPr>
          <p:cNvPr id="41988" name="TextBox 3"/>
          <p:cNvSpPr txBox="1">
            <a:spLocks noChangeArrowheads="1"/>
          </p:cNvSpPr>
          <p:nvPr/>
        </p:nvSpPr>
        <p:spPr bwMode="auto">
          <a:xfrm>
            <a:off x="-76200" y="5476875"/>
            <a:ext cx="9515475" cy="923925"/>
          </a:xfrm>
          <a:prstGeom prst="rect">
            <a:avLst/>
          </a:prstGeom>
          <a:solidFill>
            <a:srgbClr val="FFFFFF"/>
          </a:solidFill>
          <a:ln w="9525">
            <a:noFill/>
            <a:miter lim="800000"/>
            <a:headEnd/>
            <a:tailEnd/>
          </a:ln>
        </p:spPr>
        <p:txBody>
          <a:bodyPr wrap="none">
            <a:prstTxWarp prst="textNoShape">
              <a:avLst/>
            </a:prstTxWarp>
            <a:spAutoFit/>
          </a:bodyPr>
          <a:lstStyle/>
          <a:p>
            <a:r>
              <a:rPr lang="en-US" sz="1800" b="1"/>
              <a:t>“abnormally 'utilitarian' pattern of judgments on </a:t>
            </a:r>
            <a:r>
              <a:rPr lang="en-US" sz="1800" b="1">
                <a:solidFill>
                  <a:srgbClr val="FF0000"/>
                </a:solidFill>
              </a:rPr>
              <a:t>moral dilemmas </a:t>
            </a:r>
            <a:r>
              <a:rPr lang="en-US" sz="1800" b="1"/>
              <a:t>that pit compelling</a:t>
            </a:r>
          </a:p>
          <a:p>
            <a:r>
              <a:rPr lang="en-US" sz="1800" b="1"/>
              <a:t> considerations of aggregate welfare against highly emotionally aversive behaviors </a:t>
            </a:r>
          </a:p>
          <a:p>
            <a:r>
              <a:rPr lang="en-US" sz="1800" b="1"/>
              <a:t>(for example, having to sacrifice one person's life to save a number of other lives)”</a:t>
            </a:r>
            <a:endParaRPr lang="en-US" sz="1800"/>
          </a:p>
        </p:txBody>
      </p:sp>
      <p:sp>
        <p:nvSpPr>
          <p:cNvPr id="41989" name="TextBox 4"/>
          <p:cNvSpPr txBox="1">
            <a:spLocks noChangeArrowheads="1"/>
          </p:cNvSpPr>
          <p:nvPr/>
        </p:nvSpPr>
        <p:spPr bwMode="auto">
          <a:xfrm>
            <a:off x="6213475" y="6292056"/>
            <a:ext cx="2589696" cy="646331"/>
          </a:xfrm>
          <a:prstGeom prst="rect">
            <a:avLst/>
          </a:prstGeom>
          <a:noFill/>
          <a:ln w="9525">
            <a:noFill/>
            <a:miter lim="800000"/>
            <a:headEnd/>
            <a:tailEnd/>
          </a:ln>
        </p:spPr>
        <p:txBody>
          <a:bodyPr wrap="none">
            <a:prstTxWarp prst="textNoShape">
              <a:avLst/>
            </a:prstTxWarp>
            <a:spAutoFit/>
          </a:bodyPr>
          <a:lstStyle/>
          <a:p>
            <a:r>
              <a:rPr lang="en-US" sz="1800" dirty="0" err="1"/>
              <a:t>Koenigs</a:t>
            </a:r>
            <a:r>
              <a:rPr lang="en-US" sz="1800" dirty="0"/>
              <a:t> et al 2008 </a:t>
            </a:r>
            <a:r>
              <a:rPr lang="en-US" sz="1800" dirty="0" smtClean="0"/>
              <a:t>Nature</a:t>
            </a:r>
          </a:p>
          <a:p>
            <a:r>
              <a:rPr lang="en-US" dirty="0" smtClean="0"/>
              <a:t>See also Blair 2008</a:t>
            </a:r>
            <a:endParaRPr lang="en-US" sz="1800" dirty="0"/>
          </a:p>
        </p:txBody>
      </p:sp>
    </p:spTree>
    <p:extLst>
      <p:ext uri="{BB962C8B-B14F-4D97-AF65-F5344CB8AC3E}">
        <p14:creationId xmlns:p14="http://schemas.microsoft.com/office/powerpoint/2010/main" val="28671171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26320" y="326942"/>
            <a:ext cx="3695843" cy="2339102"/>
          </a:xfrm>
          <a:prstGeom prst="rect">
            <a:avLst/>
          </a:prstGeom>
          <a:noFill/>
        </p:spPr>
        <p:txBody>
          <a:bodyPr wrap="none" rtlCol="0">
            <a:spAutoFit/>
          </a:bodyPr>
          <a:lstStyle/>
          <a:p>
            <a:r>
              <a:rPr lang="en-US" sz="3200" b="1" dirty="0">
                <a:solidFill>
                  <a:srgbClr val="FFFFFF"/>
                </a:solidFill>
              </a:rPr>
              <a:t>Decreased premotor </a:t>
            </a:r>
            <a:endParaRPr lang="en-US" sz="3200" b="1" dirty="0" smtClean="0">
              <a:solidFill>
                <a:srgbClr val="FFFFFF"/>
              </a:solidFill>
            </a:endParaRPr>
          </a:p>
          <a:p>
            <a:r>
              <a:rPr lang="en-US" sz="3200" b="1" dirty="0" smtClean="0">
                <a:solidFill>
                  <a:srgbClr val="FFFFFF"/>
                </a:solidFill>
              </a:rPr>
              <a:t>cortex </a:t>
            </a:r>
            <a:r>
              <a:rPr lang="en-US" sz="3200" b="1" dirty="0">
                <a:solidFill>
                  <a:srgbClr val="FFFFFF"/>
                </a:solidFill>
              </a:rPr>
              <a:t>volume in </a:t>
            </a:r>
            <a:endParaRPr lang="en-US" sz="3200" b="1" dirty="0" smtClean="0">
              <a:solidFill>
                <a:srgbClr val="FFFFFF"/>
              </a:solidFill>
            </a:endParaRPr>
          </a:p>
          <a:p>
            <a:r>
              <a:rPr lang="en-US" sz="3200" b="1" dirty="0" smtClean="0">
                <a:solidFill>
                  <a:srgbClr val="FFFFFF"/>
                </a:solidFill>
              </a:rPr>
              <a:t>victims </a:t>
            </a:r>
            <a:r>
              <a:rPr lang="en-US" sz="3200" b="1" dirty="0">
                <a:solidFill>
                  <a:srgbClr val="FFFFFF"/>
                </a:solidFill>
              </a:rPr>
              <a:t>of </a:t>
            </a:r>
            <a:r>
              <a:rPr lang="en-US" sz="3200" b="1" dirty="0" smtClean="0">
                <a:solidFill>
                  <a:srgbClr val="FFFFFF"/>
                </a:solidFill>
              </a:rPr>
              <a:t>urban </a:t>
            </a:r>
          </a:p>
          <a:p>
            <a:r>
              <a:rPr lang="en-US" sz="3200" b="1" dirty="0" smtClean="0">
                <a:solidFill>
                  <a:srgbClr val="FFFFFF"/>
                </a:solidFill>
              </a:rPr>
              <a:t>violence with PTSD.</a:t>
            </a:r>
          </a:p>
          <a:p>
            <a:r>
              <a:rPr lang="en-US" b="1" dirty="0" smtClean="0">
                <a:solidFill>
                  <a:srgbClr val="FFFFFF"/>
                </a:solidFill>
              </a:rPr>
              <a:t>Rocha- </a:t>
            </a:r>
            <a:r>
              <a:rPr lang="en-US" b="1" dirty="0" err="1" smtClean="0">
                <a:solidFill>
                  <a:srgbClr val="FFFFFF"/>
                </a:solidFill>
              </a:rPr>
              <a:t>Rego</a:t>
            </a:r>
            <a:r>
              <a:rPr lang="en-US" b="1" dirty="0" smtClean="0">
                <a:solidFill>
                  <a:srgbClr val="FFFFFF"/>
                </a:solidFill>
              </a:rPr>
              <a:t> et al 2012</a:t>
            </a:r>
            <a:endParaRPr lang="en-US" dirty="0">
              <a:solidFill>
                <a:srgbClr val="FFFFFF"/>
              </a:solidFill>
            </a:endParaRPr>
          </a:p>
        </p:txBody>
      </p:sp>
      <p:sp>
        <p:nvSpPr>
          <p:cNvPr id="5" name="TextBox 4"/>
          <p:cNvSpPr txBox="1"/>
          <p:nvPr/>
        </p:nvSpPr>
        <p:spPr>
          <a:xfrm>
            <a:off x="226320" y="3431270"/>
            <a:ext cx="4089431" cy="3046988"/>
          </a:xfrm>
          <a:prstGeom prst="rect">
            <a:avLst/>
          </a:prstGeom>
          <a:noFill/>
        </p:spPr>
        <p:txBody>
          <a:bodyPr wrap="none" rtlCol="0">
            <a:spAutoFit/>
          </a:bodyPr>
          <a:lstStyle/>
          <a:p>
            <a:r>
              <a:rPr lang="en-US" sz="2400" dirty="0">
                <a:solidFill>
                  <a:srgbClr val="FFFFFF"/>
                </a:solidFill>
              </a:rPr>
              <a:t>Volume reduction in the </a:t>
            </a:r>
            <a:endParaRPr lang="en-US" sz="2400" dirty="0" smtClean="0">
              <a:solidFill>
                <a:srgbClr val="FFFFFF"/>
              </a:solidFill>
            </a:endParaRPr>
          </a:p>
          <a:p>
            <a:r>
              <a:rPr lang="en-US" sz="2400" dirty="0" smtClean="0">
                <a:solidFill>
                  <a:srgbClr val="FFFFFF"/>
                </a:solidFill>
              </a:rPr>
              <a:t>premotor </a:t>
            </a:r>
            <a:r>
              <a:rPr lang="en-US" sz="2400" dirty="0">
                <a:solidFill>
                  <a:srgbClr val="FFFFFF"/>
                </a:solidFill>
              </a:rPr>
              <a:t>cortex that is </a:t>
            </a:r>
            <a:endParaRPr lang="en-US" sz="2400" dirty="0" smtClean="0">
              <a:solidFill>
                <a:srgbClr val="FFFFFF"/>
              </a:solidFill>
            </a:endParaRPr>
          </a:p>
          <a:p>
            <a:r>
              <a:rPr lang="en-US" sz="2400" dirty="0" smtClean="0">
                <a:solidFill>
                  <a:srgbClr val="FFFFFF"/>
                </a:solidFill>
              </a:rPr>
              <a:t>observed </a:t>
            </a:r>
            <a:r>
              <a:rPr lang="en-US" sz="2400" dirty="0">
                <a:solidFill>
                  <a:srgbClr val="FFFFFF"/>
                </a:solidFill>
              </a:rPr>
              <a:t>in v</a:t>
            </a:r>
            <a:r>
              <a:rPr lang="en-US" sz="2400" dirty="0" smtClean="0">
                <a:solidFill>
                  <a:srgbClr val="FFFFFF"/>
                </a:solidFill>
              </a:rPr>
              <a:t>ictims </a:t>
            </a:r>
            <a:r>
              <a:rPr lang="en-US" sz="2400" dirty="0">
                <a:solidFill>
                  <a:srgbClr val="FFFFFF"/>
                </a:solidFill>
              </a:rPr>
              <a:t>of urban </a:t>
            </a:r>
            <a:endParaRPr lang="en-US" sz="2400" dirty="0" smtClean="0">
              <a:solidFill>
                <a:srgbClr val="FFFFFF"/>
              </a:solidFill>
            </a:endParaRPr>
          </a:p>
          <a:p>
            <a:r>
              <a:rPr lang="en-US" sz="2400" dirty="0" smtClean="0">
                <a:solidFill>
                  <a:srgbClr val="FFFFFF"/>
                </a:solidFill>
              </a:rPr>
              <a:t>violence  with </a:t>
            </a:r>
            <a:r>
              <a:rPr lang="en-US" sz="2400" dirty="0">
                <a:solidFill>
                  <a:srgbClr val="FFFFFF"/>
                </a:solidFill>
              </a:rPr>
              <a:t>PTSD may be </a:t>
            </a:r>
            <a:endParaRPr lang="en-US" sz="2400" dirty="0" smtClean="0">
              <a:solidFill>
                <a:srgbClr val="FFFFFF"/>
              </a:solidFill>
            </a:endParaRPr>
          </a:p>
          <a:p>
            <a:r>
              <a:rPr lang="en-US" sz="2400" dirty="0" smtClean="0">
                <a:solidFill>
                  <a:srgbClr val="FFFFFF"/>
                </a:solidFill>
              </a:rPr>
              <a:t>associated </a:t>
            </a:r>
            <a:r>
              <a:rPr lang="en-US" sz="2400" dirty="0">
                <a:solidFill>
                  <a:srgbClr val="FFFFFF"/>
                </a:solidFill>
              </a:rPr>
              <a:t>with a </a:t>
            </a:r>
            <a:r>
              <a:rPr lang="en-US" sz="2400" dirty="0" smtClean="0">
                <a:solidFill>
                  <a:srgbClr val="FFFF00"/>
                </a:solidFill>
              </a:rPr>
              <a:t>disruption </a:t>
            </a:r>
          </a:p>
          <a:p>
            <a:r>
              <a:rPr lang="en-US" sz="2400" dirty="0" smtClean="0">
                <a:solidFill>
                  <a:srgbClr val="FFFF00"/>
                </a:solidFill>
              </a:rPr>
              <a:t>in </a:t>
            </a:r>
            <a:r>
              <a:rPr lang="en-US" sz="2400" dirty="0">
                <a:solidFill>
                  <a:srgbClr val="FFFF00"/>
                </a:solidFill>
              </a:rPr>
              <a:t>the dynamical modulation </a:t>
            </a:r>
            <a:r>
              <a:rPr lang="en-US" sz="2400" dirty="0" smtClean="0">
                <a:solidFill>
                  <a:srgbClr val="FFFF00"/>
                </a:solidFill>
              </a:rPr>
              <a:t>of</a:t>
            </a:r>
          </a:p>
          <a:p>
            <a:r>
              <a:rPr lang="en-US" sz="2400" dirty="0" smtClean="0">
                <a:solidFill>
                  <a:srgbClr val="FFFF00"/>
                </a:solidFill>
              </a:rPr>
              <a:t>the safe </a:t>
            </a:r>
            <a:r>
              <a:rPr lang="en-US" sz="2400" dirty="0">
                <a:solidFill>
                  <a:srgbClr val="FFFF00"/>
                </a:solidFill>
              </a:rPr>
              <a:t>space around </a:t>
            </a:r>
            <a:endParaRPr lang="en-US" sz="2400" dirty="0" smtClean="0">
              <a:solidFill>
                <a:srgbClr val="FFFF00"/>
              </a:solidFill>
            </a:endParaRPr>
          </a:p>
          <a:p>
            <a:r>
              <a:rPr lang="en-US" sz="2400" dirty="0" smtClean="0">
                <a:solidFill>
                  <a:srgbClr val="FFFF00"/>
                </a:solidFill>
              </a:rPr>
              <a:t>the </a:t>
            </a:r>
            <a:r>
              <a:rPr lang="en-US" sz="2400" dirty="0">
                <a:solidFill>
                  <a:srgbClr val="FFFF00"/>
                </a:solidFill>
              </a:rPr>
              <a:t>body. </a:t>
            </a:r>
            <a:r>
              <a:rPr lang="en-US" sz="2400" dirty="0" smtClean="0">
                <a:solidFill>
                  <a:srgbClr val="FFFF00"/>
                </a:solidFill>
              </a:rPr>
              <a:t>events</a:t>
            </a:r>
            <a:r>
              <a:rPr lang="en-US" sz="2400" dirty="0">
                <a:solidFill>
                  <a:srgbClr val="FFFF00"/>
                </a:solidFill>
              </a:rPr>
              <a:t>.</a:t>
            </a:r>
          </a:p>
        </p:txBody>
      </p:sp>
      <p:pic>
        <p:nvPicPr>
          <p:cNvPr id="6" name="Picture 5"/>
          <p:cNvPicPr>
            <a:picLocks noChangeAspect="1"/>
          </p:cNvPicPr>
          <p:nvPr/>
        </p:nvPicPr>
        <p:blipFill>
          <a:blip r:embed="rId3"/>
          <a:stretch>
            <a:fillRect/>
          </a:stretch>
        </p:blipFill>
        <p:spPr>
          <a:xfrm>
            <a:off x="4216400" y="127000"/>
            <a:ext cx="4927600" cy="6604000"/>
          </a:xfrm>
          <a:prstGeom prst="rect">
            <a:avLst/>
          </a:prstGeom>
        </p:spPr>
      </p:pic>
      <p:sp>
        <p:nvSpPr>
          <p:cNvPr id="7" name="Rectangle 6"/>
          <p:cNvSpPr/>
          <p:nvPr/>
        </p:nvSpPr>
        <p:spPr>
          <a:xfrm>
            <a:off x="4216400" y="4943924"/>
            <a:ext cx="4927600" cy="178707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068795" y="2367166"/>
            <a:ext cx="5075205" cy="257675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3341344" y="1306873"/>
            <a:ext cx="5277103" cy="2700048"/>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1573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64" y="706159"/>
            <a:ext cx="6668108" cy="1958292"/>
          </a:xfrm>
          <a:prstGeom prst="rect">
            <a:avLst/>
          </a:prstGeom>
        </p:spPr>
      </p:pic>
      <p:pic>
        <p:nvPicPr>
          <p:cNvPr id="3" name="Picture 2"/>
          <p:cNvPicPr>
            <a:picLocks noChangeAspect="1"/>
          </p:cNvPicPr>
          <p:nvPr/>
        </p:nvPicPr>
        <p:blipFill>
          <a:blip r:embed="rId3"/>
          <a:stretch>
            <a:fillRect/>
          </a:stretch>
        </p:blipFill>
        <p:spPr>
          <a:xfrm>
            <a:off x="192264" y="0"/>
            <a:ext cx="5777725" cy="668999"/>
          </a:xfrm>
          <a:prstGeom prst="rect">
            <a:avLst/>
          </a:prstGeom>
        </p:spPr>
      </p:pic>
      <p:pic>
        <p:nvPicPr>
          <p:cNvPr id="4" name="Picture 3"/>
          <p:cNvPicPr>
            <a:picLocks noChangeAspect="1"/>
          </p:cNvPicPr>
          <p:nvPr/>
        </p:nvPicPr>
        <p:blipFill>
          <a:blip r:embed="rId4"/>
          <a:stretch>
            <a:fillRect/>
          </a:stretch>
        </p:blipFill>
        <p:spPr>
          <a:xfrm>
            <a:off x="192265" y="656050"/>
            <a:ext cx="2278054" cy="243829"/>
          </a:xfrm>
          <a:prstGeom prst="rect">
            <a:avLst/>
          </a:prstGeom>
        </p:spPr>
      </p:pic>
      <p:pic>
        <p:nvPicPr>
          <p:cNvPr id="5" name="Picture 4"/>
          <p:cNvPicPr>
            <a:picLocks noChangeAspect="1"/>
          </p:cNvPicPr>
          <p:nvPr/>
        </p:nvPicPr>
        <p:blipFill>
          <a:blip r:embed="rId5"/>
          <a:stretch>
            <a:fillRect/>
          </a:stretch>
        </p:blipFill>
        <p:spPr>
          <a:xfrm>
            <a:off x="2470319" y="608701"/>
            <a:ext cx="1898619" cy="292739"/>
          </a:xfrm>
          <a:prstGeom prst="rect">
            <a:avLst/>
          </a:prstGeom>
        </p:spPr>
      </p:pic>
      <p:pic>
        <p:nvPicPr>
          <p:cNvPr id="6" name="Picture 5"/>
          <p:cNvPicPr>
            <a:picLocks noChangeAspect="1"/>
          </p:cNvPicPr>
          <p:nvPr/>
        </p:nvPicPr>
        <p:blipFill>
          <a:blip r:embed="rId6"/>
          <a:stretch>
            <a:fillRect/>
          </a:stretch>
        </p:blipFill>
        <p:spPr>
          <a:xfrm>
            <a:off x="4545536" y="593399"/>
            <a:ext cx="1755091" cy="286890"/>
          </a:xfrm>
          <a:prstGeom prst="rect">
            <a:avLst/>
          </a:prstGeom>
        </p:spPr>
      </p:pic>
      <p:sp>
        <p:nvSpPr>
          <p:cNvPr id="11" name="TextBox 10"/>
          <p:cNvSpPr txBox="1"/>
          <p:nvPr/>
        </p:nvSpPr>
        <p:spPr>
          <a:xfrm>
            <a:off x="30795" y="2734790"/>
            <a:ext cx="3841241" cy="923330"/>
          </a:xfrm>
          <a:prstGeom prst="rect">
            <a:avLst/>
          </a:prstGeom>
          <a:noFill/>
        </p:spPr>
        <p:txBody>
          <a:bodyPr wrap="none" rtlCol="0">
            <a:spAutoFit/>
          </a:bodyPr>
          <a:lstStyle/>
          <a:p>
            <a:r>
              <a:rPr lang="en-US" sz="3600" b="1" dirty="0" smtClean="0"/>
              <a:t>Bullies and Sadism</a:t>
            </a:r>
            <a:endParaRPr lang="en-US" sz="2400" dirty="0" smtClean="0"/>
          </a:p>
          <a:p>
            <a:r>
              <a:rPr lang="en-US" dirty="0" smtClean="0"/>
              <a:t>Jean </a:t>
            </a:r>
            <a:r>
              <a:rPr lang="en-US" dirty="0" err="1" smtClean="0"/>
              <a:t>Decety</a:t>
            </a:r>
            <a:endParaRPr lang="en-US" dirty="0"/>
          </a:p>
        </p:txBody>
      </p:sp>
      <p:pic>
        <p:nvPicPr>
          <p:cNvPr id="12" name="Picture 11" descr="bullies2_h.jpg"/>
          <p:cNvPicPr>
            <a:picLocks noChangeAspect="1"/>
          </p:cNvPicPr>
          <p:nvPr/>
        </p:nvPicPr>
        <p:blipFill>
          <a:blip r:embed="rId7"/>
          <a:stretch>
            <a:fillRect/>
          </a:stretch>
        </p:blipFill>
        <p:spPr>
          <a:xfrm>
            <a:off x="3773261" y="2817790"/>
            <a:ext cx="5386945" cy="4040210"/>
          </a:xfrm>
          <a:prstGeom prst="rect">
            <a:avLst/>
          </a:prstGeom>
        </p:spPr>
      </p:pic>
      <p:pic>
        <p:nvPicPr>
          <p:cNvPr id="13" name="Picture 12"/>
          <p:cNvPicPr>
            <a:picLocks noChangeAspect="1"/>
          </p:cNvPicPr>
          <p:nvPr/>
        </p:nvPicPr>
        <p:blipFill>
          <a:blip r:embed="rId8"/>
          <a:stretch>
            <a:fillRect/>
          </a:stretch>
        </p:blipFill>
        <p:spPr>
          <a:xfrm>
            <a:off x="8300" y="3890071"/>
            <a:ext cx="2716795" cy="2967929"/>
          </a:xfrm>
          <a:prstGeom prst="rect">
            <a:avLst/>
          </a:prstGeom>
        </p:spPr>
      </p:pic>
      <p:sp>
        <p:nvSpPr>
          <p:cNvPr id="14" name="Rectangle 13"/>
          <p:cNvSpPr/>
          <p:nvPr/>
        </p:nvSpPr>
        <p:spPr>
          <a:xfrm>
            <a:off x="4768589" y="4567094"/>
            <a:ext cx="1101737" cy="21027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751769" y="6401665"/>
            <a:ext cx="1101737" cy="21027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9"/>
          <a:stretch>
            <a:fillRect/>
          </a:stretch>
        </p:blipFill>
        <p:spPr>
          <a:xfrm>
            <a:off x="6861180" y="232642"/>
            <a:ext cx="2225096" cy="2071051"/>
          </a:xfrm>
          <a:prstGeom prst="rect">
            <a:avLst/>
          </a:prstGeom>
        </p:spPr>
      </p:pic>
      <p:sp>
        <p:nvSpPr>
          <p:cNvPr id="8" name="Footer Placeholder 7"/>
          <p:cNvSpPr>
            <a:spLocks noGrp="1"/>
          </p:cNvSpPr>
          <p:nvPr>
            <p:ph type="ftr" sz="quarter" idx="11"/>
          </p:nvPr>
        </p:nvSpPr>
        <p:spPr/>
        <p:txBody>
          <a:bodyPr/>
          <a:lstStyle/>
          <a:p>
            <a:r>
              <a:rPr lang="en-US" smtClean="0"/>
              <a:t>JAMES FALLON</a:t>
            </a:r>
            <a:endParaRPr lang="en-US"/>
          </a:p>
        </p:txBody>
      </p:sp>
    </p:spTree>
    <p:extLst>
      <p:ext uri="{BB962C8B-B14F-4D97-AF65-F5344CB8AC3E}">
        <p14:creationId xmlns:p14="http://schemas.microsoft.com/office/powerpoint/2010/main" val="23850717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Slide09_invert.tif"/>
          <p:cNvPicPr>
            <a:picLocks noChangeAspect="1"/>
          </p:cNvPicPr>
          <p:nvPr/>
        </p:nvPicPr>
        <p:blipFill>
          <a:blip r:embed="rId2"/>
          <a:stretch>
            <a:fillRect/>
          </a:stretch>
        </p:blipFill>
        <p:spPr>
          <a:xfrm>
            <a:off x="274588" y="254363"/>
            <a:ext cx="8266387" cy="6618889"/>
          </a:xfrm>
          <a:prstGeom prst="rect">
            <a:avLst/>
          </a:prstGeom>
        </p:spPr>
      </p:pic>
      <p:sp>
        <p:nvSpPr>
          <p:cNvPr id="3" name="Freeform 2"/>
          <p:cNvSpPr/>
          <p:nvPr/>
        </p:nvSpPr>
        <p:spPr>
          <a:xfrm>
            <a:off x="3540699" y="3535836"/>
            <a:ext cx="1874074" cy="1474702"/>
          </a:xfrm>
          <a:custGeom>
            <a:avLst/>
            <a:gdLst>
              <a:gd name="connsiteX0" fmla="*/ 1698861 w 1874074"/>
              <a:gd name="connsiteY0" fmla="*/ 158404 h 1474702"/>
              <a:gd name="connsiteX1" fmla="*/ 1379273 w 1874074"/>
              <a:gd name="connsiteY1" fmla="*/ 40652 h 1474702"/>
              <a:gd name="connsiteX2" fmla="*/ 967173 w 1874074"/>
              <a:gd name="connsiteY2" fmla="*/ 15420 h 1474702"/>
              <a:gd name="connsiteX3" fmla="*/ 538252 w 1874074"/>
              <a:gd name="connsiteY3" fmla="*/ 133172 h 1474702"/>
              <a:gd name="connsiteX4" fmla="*/ 168203 w 1874074"/>
              <a:gd name="connsiteY4" fmla="*/ 629412 h 1474702"/>
              <a:gd name="connsiteX5" fmla="*/ 16820 w 1874074"/>
              <a:gd name="connsiteY5" fmla="*/ 1403210 h 1474702"/>
              <a:gd name="connsiteX6" fmla="*/ 269126 w 1874074"/>
              <a:gd name="connsiteY6" fmla="*/ 1058365 h 1474702"/>
              <a:gd name="connsiteX7" fmla="*/ 521432 w 1874074"/>
              <a:gd name="connsiteY7" fmla="*/ 671466 h 1474702"/>
              <a:gd name="connsiteX8" fmla="*/ 950353 w 1874074"/>
              <a:gd name="connsiteY8" fmla="*/ 654644 h 1474702"/>
              <a:gd name="connsiteX9" fmla="*/ 1126967 w 1874074"/>
              <a:gd name="connsiteY9" fmla="*/ 444373 h 1474702"/>
              <a:gd name="connsiteX10" fmla="*/ 1236300 w 1874074"/>
              <a:gd name="connsiteY10" fmla="*/ 385497 h 1474702"/>
              <a:gd name="connsiteX11" fmla="*/ 1581118 w 1874074"/>
              <a:gd name="connsiteY11" fmla="*/ 528482 h 1474702"/>
              <a:gd name="connsiteX12" fmla="*/ 1841835 w 1874074"/>
              <a:gd name="connsiteY12" fmla="*/ 570536 h 1474702"/>
              <a:gd name="connsiteX13" fmla="*/ 1774553 w 1874074"/>
              <a:gd name="connsiteY13" fmla="*/ 326621 h 147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4074" h="1474702">
                <a:moveTo>
                  <a:pt x="1698861" y="158404"/>
                </a:moveTo>
                <a:cubicBezTo>
                  <a:pt x="1600041" y="111443"/>
                  <a:pt x="1501221" y="64483"/>
                  <a:pt x="1379273" y="40652"/>
                </a:cubicBezTo>
                <a:cubicBezTo>
                  <a:pt x="1257325" y="16821"/>
                  <a:pt x="1107343" y="0"/>
                  <a:pt x="967173" y="15420"/>
                </a:cubicBezTo>
                <a:cubicBezTo>
                  <a:pt x="827003" y="30840"/>
                  <a:pt x="671414" y="30840"/>
                  <a:pt x="538252" y="133172"/>
                </a:cubicBezTo>
                <a:cubicBezTo>
                  <a:pt x="405090" y="235504"/>
                  <a:pt x="255108" y="417739"/>
                  <a:pt x="168203" y="629412"/>
                </a:cubicBezTo>
                <a:cubicBezTo>
                  <a:pt x="81298" y="841085"/>
                  <a:pt x="0" y="1331718"/>
                  <a:pt x="16820" y="1403210"/>
                </a:cubicBezTo>
                <a:cubicBezTo>
                  <a:pt x="33641" y="1474702"/>
                  <a:pt x="185024" y="1180322"/>
                  <a:pt x="269126" y="1058365"/>
                </a:cubicBezTo>
                <a:cubicBezTo>
                  <a:pt x="353228" y="936408"/>
                  <a:pt x="407894" y="738753"/>
                  <a:pt x="521432" y="671466"/>
                </a:cubicBezTo>
                <a:cubicBezTo>
                  <a:pt x="634970" y="604179"/>
                  <a:pt x="849431" y="692493"/>
                  <a:pt x="950353" y="654644"/>
                </a:cubicBezTo>
                <a:cubicBezTo>
                  <a:pt x="1051275" y="616795"/>
                  <a:pt x="1079309" y="489231"/>
                  <a:pt x="1126967" y="444373"/>
                </a:cubicBezTo>
                <a:cubicBezTo>
                  <a:pt x="1174625" y="399515"/>
                  <a:pt x="1160608" y="371479"/>
                  <a:pt x="1236300" y="385497"/>
                </a:cubicBezTo>
                <a:cubicBezTo>
                  <a:pt x="1311992" y="399515"/>
                  <a:pt x="1480196" y="497642"/>
                  <a:pt x="1581118" y="528482"/>
                </a:cubicBezTo>
                <a:cubicBezTo>
                  <a:pt x="1682040" y="559322"/>
                  <a:pt x="1809596" y="604180"/>
                  <a:pt x="1841835" y="570536"/>
                </a:cubicBezTo>
                <a:cubicBezTo>
                  <a:pt x="1874074" y="536892"/>
                  <a:pt x="1774553" y="326621"/>
                  <a:pt x="1774553" y="326621"/>
                </a:cubicBezTo>
              </a:path>
            </a:pathLst>
          </a:custGeom>
          <a:solidFill>
            <a:srgbClr val="FF0000"/>
          </a:solidFill>
          <a:ln>
            <a:noFill/>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0" y="31135"/>
            <a:ext cx="9195486" cy="707886"/>
          </a:xfrm>
          <a:prstGeom prst="rect">
            <a:avLst/>
          </a:prstGeom>
          <a:noFill/>
          <a:ln>
            <a:noFill/>
          </a:ln>
        </p:spPr>
        <p:txBody>
          <a:bodyPr wrap="square" rtlCol="0">
            <a:spAutoFit/>
          </a:bodyPr>
          <a:lstStyle/>
          <a:p>
            <a:r>
              <a:rPr lang="en-US" sz="4000" b="1" dirty="0" smtClean="0">
                <a:solidFill>
                  <a:srgbClr val="FF0000"/>
                </a:solidFill>
              </a:rPr>
              <a:t>DICTATORS</a:t>
            </a:r>
            <a:r>
              <a:rPr lang="en-US" sz="2400" b="1" dirty="0" smtClean="0">
                <a:solidFill>
                  <a:srgbClr val="FF0000"/>
                </a:solidFill>
              </a:rPr>
              <a:t>- potentially  important brain regions</a:t>
            </a:r>
            <a:endParaRPr lang="en-US" sz="2400" b="1" dirty="0">
              <a:solidFill>
                <a:srgbClr val="FF0000"/>
              </a:solidFill>
            </a:endParaRPr>
          </a:p>
        </p:txBody>
      </p:sp>
      <p:sp>
        <p:nvSpPr>
          <p:cNvPr id="9" name="Freeform 8"/>
          <p:cNvSpPr/>
          <p:nvPr/>
        </p:nvSpPr>
        <p:spPr>
          <a:xfrm>
            <a:off x="2897470" y="1868024"/>
            <a:ext cx="5108890" cy="2713456"/>
          </a:xfrm>
          <a:custGeom>
            <a:avLst/>
            <a:gdLst>
              <a:gd name="connsiteX0" fmla="*/ 3025193 w 5108890"/>
              <a:gd name="connsiteY0" fmla="*/ 1640482 h 2713456"/>
              <a:gd name="connsiteX1" fmla="*/ 2751502 w 5108890"/>
              <a:gd name="connsiteY1" fmla="*/ 1859457 h 2713456"/>
              <a:gd name="connsiteX2" fmla="*/ 3036140 w 5108890"/>
              <a:gd name="connsiteY2" fmla="*/ 2417841 h 2713456"/>
              <a:gd name="connsiteX3" fmla="*/ 3911950 w 5108890"/>
              <a:gd name="connsiteY3" fmla="*/ 2713456 h 2713456"/>
              <a:gd name="connsiteX4" fmla="*/ 4525017 w 5108890"/>
              <a:gd name="connsiteY4" fmla="*/ 2417841 h 2713456"/>
              <a:gd name="connsiteX5" fmla="*/ 5072398 w 5108890"/>
              <a:gd name="connsiteY5" fmla="*/ 1377713 h 2713456"/>
              <a:gd name="connsiteX6" fmla="*/ 4743969 w 5108890"/>
              <a:gd name="connsiteY6" fmla="*/ 633201 h 2713456"/>
              <a:gd name="connsiteX7" fmla="*/ 3966688 w 5108890"/>
              <a:gd name="connsiteY7" fmla="*/ 315688 h 2713456"/>
              <a:gd name="connsiteX8" fmla="*/ 3266040 w 5108890"/>
              <a:gd name="connsiteY8" fmla="*/ 52919 h 2713456"/>
              <a:gd name="connsiteX9" fmla="*/ 1886640 w 5108890"/>
              <a:gd name="connsiteY9" fmla="*/ 41970 h 2713456"/>
              <a:gd name="connsiteX10" fmla="*/ 1120307 w 5108890"/>
              <a:gd name="connsiteY10" fmla="*/ 304739 h 2713456"/>
              <a:gd name="connsiteX11" fmla="*/ 156916 w 5108890"/>
              <a:gd name="connsiteY11" fmla="*/ 819329 h 2713456"/>
              <a:gd name="connsiteX12" fmla="*/ 178811 w 5108890"/>
              <a:gd name="connsiteY12" fmla="*/ 1377713 h 2713456"/>
              <a:gd name="connsiteX13" fmla="*/ 769983 w 5108890"/>
              <a:gd name="connsiteY13" fmla="*/ 1936098 h 2713456"/>
              <a:gd name="connsiteX14" fmla="*/ 923250 w 5108890"/>
              <a:gd name="connsiteY14" fmla="*/ 1859457 h 2713456"/>
              <a:gd name="connsiteX15" fmla="*/ 386816 w 5108890"/>
              <a:gd name="connsiteY15" fmla="*/ 1487200 h 2713456"/>
              <a:gd name="connsiteX16" fmla="*/ 255445 w 5108890"/>
              <a:gd name="connsiteY16" fmla="*/ 994508 h 2713456"/>
              <a:gd name="connsiteX17" fmla="*/ 737140 w 5108890"/>
              <a:gd name="connsiteY17" fmla="*/ 764585 h 2713456"/>
              <a:gd name="connsiteX18" fmla="*/ 1175045 w 5108890"/>
              <a:gd name="connsiteY18" fmla="*/ 830278 h 2713456"/>
              <a:gd name="connsiteX19" fmla="*/ 2018012 w 5108890"/>
              <a:gd name="connsiteY19" fmla="*/ 414227 h 2713456"/>
              <a:gd name="connsiteX20" fmla="*/ 3036140 w 5108890"/>
              <a:gd name="connsiteY20" fmla="*/ 633201 h 2713456"/>
              <a:gd name="connsiteX21" fmla="*/ 3780578 w 5108890"/>
              <a:gd name="connsiteY21" fmla="*/ 1202534 h 2713456"/>
              <a:gd name="connsiteX22" fmla="*/ 3550678 w 5108890"/>
              <a:gd name="connsiteY22" fmla="*/ 1673329 h 2713456"/>
              <a:gd name="connsiteX23" fmla="*/ 2948559 w 5108890"/>
              <a:gd name="connsiteY23" fmla="*/ 1640482 h 271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08890" h="2713456">
                <a:moveTo>
                  <a:pt x="3025193" y="1640482"/>
                </a:moveTo>
                <a:cubicBezTo>
                  <a:pt x="2887435" y="1685189"/>
                  <a:pt x="2749678" y="1729897"/>
                  <a:pt x="2751502" y="1859457"/>
                </a:cubicBezTo>
                <a:cubicBezTo>
                  <a:pt x="2753326" y="1989017"/>
                  <a:pt x="2842732" y="2275508"/>
                  <a:pt x="3036140" y="2417841"/>
                </a:cubicBezTo>
                <a:cubicBezTo>
                  <a:pt x="3229548" y="2560174"/>
                  <a:pt x="3663804" y="2713456"/>
                  <a:pt x="3911950" y="2713456"/>
                </a:cubicBezTo>
                <a:cubicBezTo>
                  <a:pt x="4160096" y="2713456"/>
                  <a:pt x="4331609" y="2640465"/>
                  <a:pt x="4525017" y="2417841"/>
                </a:cubicBezTo>
                <a:cubicBezTo>
                  <a:pt x="4718425" y="2195217"/>
                  <a:pt x="5035906" y="1675153"/>
                  <a:pt x="5072398" y="1377713"/>
                </a:cubicBezTo>
                <a:cubicBezTo>
                  <a:pt x="5108890" y="1080273"/>
                  <a:pt x="4928254" y="810205"/>
                  <a:pt x="4743969" y="633201"/>
                </a:cubicBezTo>
                <a:cubicBezTo>
                  <a:pt x="4559684" y="456197"/>
                  <a:pt x="4213010" y="412402"/>
                  <a:pt x="3966688" y="315688"/>
                </a:cubicBezTo>
                <a:cubicBezTo>
                  <a:pt x="3720367" y="218974"/>
                  <a:pt x="3612715" y="98539"/>
                  <a:pt x="3266040" y="52919"/>
                </a:cubicBezTo>
                <a:cubicBezTo>
                  <a:pt x="2919365" y="7299"/>
                  <a:pt x="2244262" y="0"/>
                  <a:pt x="1886640" y="41970"/>
                </a:cubicBezTo>
                <a:cubicBezTo>
                  <a:pt x="1529018" y="83940"/>
                  <a:pt x="1408594" y="175179"/>
                  <a:pt x="1120307" y="304739"/>
                </a:cubicBezTo>
                <a:cubicBezTo>
                  <a:pt x="832020" y="434299"/>
                  <a:pt x="313832" y="640500"/>
                  <a:pt x="156916" y="819329"/>
                </a:cubicBezTo>
                <a:cubicBezTo>
                  <a:pt x="0" y="998158"/>
                  <a:pt x="76633" y="1191585"/>
                  <a:pt x="178811" y="1377713"/>
                </a:cubicBezTo>
                <a:cubicBezTo>
                  <a:pt x="280989" y="1563841"/>
                  <a:pt x="645910" y="1855807"/>
                  <a:pt x="769983" y="1936098"/>
                </a:cubicBezTo>
                <a:cubicBezTo>
                  <a:pt x="894056" y="2016389"/>
                  <a:pt x="987111" y="1934273"/>
                  <a:pt x="923250" y="1859457"/>
                </a:cubicBezTo>
                <a:cubicBezTo>
                  <a:pt x="859389" y="1784641"/>
                  <a:pt x="498117" y="1631358"/>
                  <a:pt x="386816" y="1487200"/>
                </a:cubicBezTo>
                <a:cubicBezTo>
                  <a:pt x="275515" y="1343042"/>
                  <a:pt x="197058" y="1114944"/>
                  <a:pt x="255445" y="994508"/>
                </a:cubicBezTo>
                <a:cubicBezTo>
                  <a:pt x="313832" y="874072"/>
                  <a:pt x="583873" y="791957"/>
                  <a:pt x="737140" y="764585"/>
                </a:cubicBezTo>
                <a:cubicBezTo>
                  <a:pt x="890407" y="737213"/>
                  <a:pt x="961566" y="888671"/>
                  <a:pt x="1175045" y="830278"/>
                </a:cubicBezTo>
                <a:cubicBezTo>
                  <a:pt x="1388524" y="771885"/>
                  <a:pt x="1707829" y="447073"/>
                  <a:pt x="2018012" y="414227"/>
                </a:cubicBezTo>
                <a:cubicBezTo>
                  <a:pt x="2328195" y="381381"/>
                  <a:pt x="2742379" y="501817"/>
                  <a:pt x="3036140" y="633201"/>
                </a:cubicBezTo>
                <a:cubicBezTo>
                  <a:pt x="3329901" y="764585"/>
                  <a:pt x="3694822" y="1029179"/>
                  <a:pt x="3780578" y="1202534"/>
                </a:cubicBezTo>
                <a:cubicBezTo>
                  <a:pt x="3866334" y="1375889"/>
                  <a:pt x="3689348" y="1600338"/>
                  <a:pt x="3550678" y="1673329"/>
                </a:cubicBezTo>
                <a:cubicBezTo>
                  <a:pt x="3412008" y="1746320"/>
                  <a:pt x="2948559" y="1640482"/>
                  <a:pt x="2948559" y="1640482"/>
                </a:cubicBezTo>
              </a:path>
            </a:pathLst>
          </a:custGeom>
          <a:solidFill>
            <a:schemeClr val="tx2"/>
          </a:solidFill>
          <a:ln>
            <a:noFill/>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835870" y="3747553"/>
            <a:ext cx="1137882" cy="1554717"/>
          </a:xfrm>
          <a:custGeom>
            <a:avLst/>
            <a:gdLst>
              <a:gd name="connsiteX0" fmla="*/ 0 w 1375751"/>
              <a:gd name="connsiteY0" fmla="*/ 264594 h 1554717"/>
              <a:gd name="connsiteX1" fmla="*/ 426957 w 1375751"/>
              <a:gd name="connsiteY1" fmla="*/ 439774 h 1554717"/>
              <a:gd name="connsiteX2" fmla="*/ 930547 w 1375751"/>
              <a:gd name="connsiteY2" fmla="*/ 691594 h 1554717"/>
              <a:gd name="connsiteX3" fmla="*/ 897704 w 1375751"/>
              <a:gd name="connsiteY3" fmla="*/ 209851 h 1554717"/>
              <a:gd name="connsiteX4" fmla="*/ 930547 w 1375751"/>
              <a:gd name="connsiteY4" fmla="*/ 67517 h 1554717"/>
              <a:gd name="connsiteX5" fmla="*/ 1193290 w 1375751"/>
              <a:gd name="connsiteY5" fmla="*/ 614953 h 1554717"/>
              <a:gd name="connsiteX6" fmla="*/ 1368452 w 1375751"/>
              <a:gd name="connsiteY6" fmla="*/ 943414 h 1554717"/>
              <a:gd name="connsiteX7" fmla="*/ 1237081 w 1375751"/>
              <a:gd name="connsiteY7" fmla="*/ 1414209 h 1554717"/>
              <a:gd name="connsiteX8" fmla="*/ 580223 w 1375751"/>
              <a:gd name="connsiteY8" fmla="*/ 1512747 h 1554717"/>
              <a:gd name="connsiteX9" fmla="*/ 394114 w 1375751"/>
              <a:gd name="connsiteY9" fmla="*/ 1162389 h 1554717"/>
              <a:gd name="connsiteX10" fmla="*/ 317481 w 1375751"/>
              <a:gd name="connsiteY10" fmla="*/ 888671 h 1554717"/>
              <a:gd name="connsiteX11" fmla="*/ 547381 w 1375751"/>
              <a:gd name="connsiteY11" fmla="*/ 636850 h 1554717"/>
              <a:gd name="connsiteX12" fmla="*/ 361271 w 1375751"/>
              <a:gd name="connsiteY12" fmla="*/ 374081 h 155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5751" h="1554717">
                <a:moveTo>
                  <a:pt x="0" y="264594"/>
                </a:moveTo>
                <a:cubicBezTo>
                  <a:pt x="135933" y="316600"/>
                  <a:pt x="271866" y="368607"/>
                  <a:pt x="426957" y="439774"/>
                </a:cubicBezTo>
                <a:cubicBezTo>
                  <a:pt x="582048" y="510941"/>
                  <a:pt x="852089" y="729914"/>
                  <a:pt x="930547" y="691594"/>
                </a:cubicBezTo>
                <a:cubicBezTo>
                  <a:pt x="1009005" y="653274"/>
                  <a:pt x="897704" y="313864"/>
                  <a:pt x="897704" y="209851"/>
                </a:cubicBezTo>
                <a:cubicBezTo>
                  <a:pt x="897704" y="105838"/>
                  <a:pt x="881283" y="0"/>
                  <a:pt x="930547" y="67517"/>
                </a:cubicBezTo>
                <a:cubicBezTo>
                  <a:pt x="979811" y="135034"/>
                  <a:pt x="1120306" y="468970"/>
                  <a:pt x="1193290" y="614953"/>
                </a:cubicBezTo>
                <a:cubicBezTo>
                  <a:pt x="1266274" y="760936"/>
                  <a:pt x="1361154" y="810205"/>
                  <a:pt x="1368452" y="943414"/>
                </a:cubicBezTo>
                <a:cubicBezTo>
                  <a:pt x="1375751" y="1076623"/>
                  <a:pt x="1368452" y="1319320"/>
                  <a:pt x="1237081" y="1414209"/>
                </a:cubicBezTo>
                <a:cubicBezTo>
                  <a:pt x="1105710" y="1509098"/>
                  <a:pt x="720717" y="1554717"/>
                  <a:pt x="580223" y="1512747"/>
                </a:cubicBezTo>
                <a:cubicBezTo>
                  <a:pt x="439729" y="1470777"/>
                  <a:pt x="437904" y="1266402"/>
                  <a:pt x="394114" y="1162389"/>
                </a:cubicBezTo>
                <a:cubicBezTo>
                  <a:pt x="350324" y="1058376"/>
                  <a:pt x="291937" y="976261"/>
                  <a:pt x="317481" y="888671"/>
                </a:cubicBezTo>
                <a:cubicBezTo>
                  <a:pt x="343025" y="801081"/>
                  <a:pt x="540083" y="722615"/>
                  <a:pt x="547381" y="636850"/>
                </a:cubicBezTo>
                <a:cubicBezTo>
                  <a:pt x="554679" y="551085"/>
                  <a:pt x="395938" y="417876"/>
                  <a:pt x="361271" y="374081"/>
                </a:cubicBezTo>
              </a:path>
            </a:pathLst>
          </a:custGeom>
          <a:solidFill>
            <a:srgbClr val="1F497D"/>
          </a:solidFill>
          <a:ln>
            <a:noFill/>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Oval 10"/>
          <p:cNvSpPr/>
          <p:nvPr/>
        </p:nvSpPr>
        <p:spPr>
          <a:xfrm>
            <a:off x="5676891" y="943892"/>
            <a:ext cx="832611" cy="647636"/>
          </a:xfrm>
          <a:prstGeom prst="ellipse">
            <a:avLst/>
          </a:prstGeom>
          <a:solidFill>
            <a:schemeClr val="tx2"/>
          </a:soli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3124200" y="6602140"/>
            <a:ext cx="2895600" cy="365125"/>
          </a:xfrm>
        </p:spPr>
        <p:txBody>
          <a:bodyPr/>
          <a:lstStyle/>
          <a:p>
            <a:r>
              <a:rPr lang="en-US" smtClean="0"/>
              <a:t>FALLON</a:t>
            </a:r>
            <a:endParaRPr lang="en-US"/>
          </a:p>
        </p:txBody>
      </p:sp>
    </p:spTree>
    <p:extLst>
      <p:ext uri="{BB962C8B-B14F-4D97-AF65-F5344CB8AC3E}">
        <p14:creationId xmlns:p14="http://schemas.microsoft.com/office/powerpoint/2010/main" val="8738665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95339" y="827483"/>
            <a:ext cx="8387933" cy="2862322"/>
          </a:xfrm>
          <a:prstGeom prst="rect">
            <a:avLst/>
          </a:prstGeom>
          <a:noFill/>
        </p:spPr>
        <p:txBody>
          <a:bodyPr wrap="none" rtlCol="0">
            <a:spAutoFit/>
          </a:bodyPr>
          <a:lstStyle/>
          <a:p>
            <a:pPr algn="ctr"/>
            <a:r>
              <a:rPr lang="en-US" sz="4800" b="1" dirty="0" smtClean="0">
                <a:solidFill>
                  <a:srgbClr val="FF6600"/>
                </a:solidFill>
              </a:rPr>
              <a:t>Canonical </a:t>
            </a:r>
            <a:r>
              <a:rPr lang="en-US" sz="4800" b="1" dirty="0">
                <a:solidFill>
                  <a:srgbClr val="FF6600"/>
                </a:solidFill>
              </a:rPr>
              <a:t>p</a:t>
            </a:r>
            <a:r>
              <a:rPr lang="en-US" sz="4800" b="1" dirty="0" smtClean="0">
                <a:solidFill>
                  <a:srgbClr val="FF6600"/>
                </a:solidFill>
              </a:rPr>
              <a:t>sychopathic pattern:</a:t>
            </a:r>
          </a:p>
          <a:p>
            <a:pPr algn="ctr"/>
            <a:endParaRPr lang="en-US" sz="4400" b="1" dirty="0" smtClean="0">
              <a:solidFill>
                <a:srgbClr val="FF6600"/>
              </a:solidFill>
            </a:endParaRPr>
          </a:p>
          <a:p>
            <a:pPr algn="ctr"/>
            <a:r>
              <a:rPr lang="en-US" sz="4400" b="1" dirty="0" smtClean="0">
                <a:solidFill>
                  <a:srgbClr val="FF6600"/>
                </a:solidFill>
              </a:rPr>
              <a:t>The pattern in all </a:t>
            </a:r>
          </a:p>
          <a:p>
            <a:pPr algn="ctr"/>
            <a:r>
              <a:rPr lang="en-US" sz="4400" b="1" dirty="0" smtClean="0">
                <a:solidFill>
                  <a:srgbClr val="FF6600"/>
                </a:solidFill>
              </a:rPr>
              <a:t>psychopaths tested</a:t>
            </a:r>
            <a:endParaRPr lang="en-US" sz="4400" b="1" dirty="0">
              <a:solidFill>
                <a:srgbClr val="FF6600"/>
              </a:solidFill>
            </a:endParaRPr>
          </a:p>
        </p:txBody>
      </p:sp>
    </p:spTree>
    <p:extLst>
      <p:ext uri="{BB962C8B-B14F-4D97-AF65-F5344CB8AC3E}">
        <p14:creationId xmlns:p14="http://schemas.microsoft.com/office/powerpoint/2010/main" val="370016058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070737" y="6137870"/>
            <a:ext cx="2895600" cy="365125"/>
          </a:xfrm>
        </p:spPr>
        <p:txBody>
          <a:bodyPr/>
          <a:lstStyle/>
          <a:p>
            <a:r>
              <a:rPr lang="en-US" smtClean="0"/>
              <a:t>FALLON</a:t>
            </a:r>
            <a:endParaRPr lang="en-US"/>
          </a:p>
        </p:txBody>
      </p:sp>
      <p:pic>
        <p:nvPicPr>
          <p:cNvPr id="15" name="Picture 14" descr="Slide09_invert.tif"/>
          <p:cNvPicPr>
            <a:picLocks noChangeAspect="1"/>
          </p:cNvPicPr>
          <p:nvPr/>
        </p:nvPicPr>
        <p:blipFill>
          <a:blip r:embed="rId2"/>
          <a:stretch>
            <a:fillRect/>
          </a:stretch>
        </p:blipFill>
        <p:spPr>
          <a:xfrm>
            <a:off x="0" y="484579"/>
            <a:ext cx="7516452" cy="6018416"/>
          </a:xfrm>
          <a:prstGeom prst="rect">
            <a:avLst/>
          </a:prstGeom>
        </p:spPr>
      </p:pic>
      <p:sp>
        <p:nvSpPr>
          <p:cNvPr id="16" name="Freeform 15"/>
          <p:cNvSpPr/>
          <p:nvPr/>
        </p:nvSpPr>
        <p:spPr>
          <a:xfrm>
            <a:off x="2554347" y="2086309"/>
            <a:ext cx="4257202" cy="2298478"/>
          </a:xfrm>
          <a:custGeom>
            <a:avLst/>
            <a:gdLst>
              <a:gd name="connsiteX0" fmla="*/ 3025193 w 5108890"/>
              <a:gd name="connsiteY0" fmla="*/ 1640482 h 2713456"/>
              <a:gd name="connsiteX1" fmla="*/ 2751502 w 5108890"/>
              <a:gd name="connsiteY1" fmla="*/ 1859457 h 2713456"/>
              <a:gd name="connsiteX2" fmla="*/ 3036140 w 5108890"/>
              <a:gd name="connsiteY2" fmla="*/ 2417841 h 2713456"/>
              <a:gd name="connsiteX3" fmla="*/ 3911950 w 5108890"/>
              <a:gd name="connsiteY3" fmla="*/ 2713456 h 2713456"/>
              <a:gd name="connsiteX4" fmla="*/ 4525017 w 5108890"/>
              <a:gd name="connsiteY4" fmla="*/ 2417841 h 2713456"/>
              <a:gd name="connsiteX5" fmla="*/ 5072398 w 5108890"/>
              <a:gd name="connsiteY5" fmla="*/ 1377713 h 2713456"/>
              <a:gd name="connsiteX6" fmla="*/ 4743969 w 5108890"/>
              <a:gd name="connsiteY6" fmla="*/ 633201 h 2713456"/>
              <a:gd name="connsiteX7" fmla="*/ 3966688 w 5108890"/>
              <a:gd name="connsiteY7" fmla="*/ 315688 h 2713456"/>
              <a:gd name="connsiteX8" fmla="*/ 3266040 w 5108890"/>
              <a:gd name="connsiteY8" fmla="*/ 52919 h 2713456"/>
              <a:gd name="connsiteX9" fmla="*/ 1886640 w 5108890"/>
              <a:gd name="connsiteY9" fmla="*/ 41970 h 2713456"/>
              <a:gd name="connsiteX10" fmla="*/ 1120307 w 5108890"/>
              <a:gd name="connsiteY10" fmla="*/ 304739 h 2713456"/>
              <a:gd name="connsiteX11" fmla="*/ 156916 w 5108890"/>
              <a:gd name="connsiteY11" fmla="*/ 819329 h 2713456"/>
              <a:gd name="connsiteX12" fmla="*/ 178811 w 5108890"/>
              <a:gd name="connsiteY12" fmla="*/ 1377713 h 2713456"/>
              <a:gd name="connsiteX13" fmla="*/ 769983 w 5108890"/>
              <a:gd name="connsiteY13" fmla="*/ 1936098 h 2713456"/>
              <a:gd name="connsiteX14" fmla="*/ 923250 w 5108890"/>
              <a:gd name="connsiteY14" fmla="*/ 1859457 h 2713456"/>
              <a:gd name="connsiteX15" fmla="*/ 386816 w 5108890"/>
              <a:gd name="connsiteY15" fmla="*/ 1487200 h 2713456"/>
              <a:gd name="connsiteX16" fmla="*/ 255445 w 5108890"/>
              <a:gd name="connsiteY16" fmla="*/ 994508 h 2713456"/>
              <a:gd name="connsiteX17" fmla="*/ 737140 w 5108890"/>
              <a:gd name="connsiteY17" fmla="*/ 764585 h 2713456"/>
              <a:gd name="connsiteX18" fmla="*/ 1175045 w 5108890"/>
              <a:gd name="connsiteY18" fmla="*/ 830278 h 2713456"/>
              <a:gd name="connsiteX19" fmla="*/ 2018012 w 5108890"/>
              <a:gd name="connsiteY19" fmla="*/ 414227 h 2713456"/>
              <a:gd name="connsiteX20" fmla="*/ 3036140 w 5108890"/>
              <a:gd name="connsiteY20" fmla="*/ 633201 h 2713456"/>
              <a:gd name="connsiteX21" fmla="*/ 3780578 w 5108890"/>
              <a:gd name="connsiteY21" fmla="*/ 1202534 h 2713456"/>
              <a:gd name="connsiteX22" fmla="*/ 3550678 w 5108890"/>
              <a:gd name="connsiteY22" fmla="*/ 1673329 h 2713456"/>
              <a:gd name="connsiteX23" fmla="*/ 2948559 w 5108890"/>
              <a:gd name="connsiteY23" fmla="*/ 1640482 h 271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08890" h="2713456">
                <a:moveTo>
                  <a:pt x="3025193" y="1640482"/>
                </a:moveTo>
                <a:cubicBezTo>
                  <a:pt x="2887435" y="1685189"/>
                  <a:pt x="2749678" y="1729897"/>
                  <a:pt x="2751502" y="1859457"/>
                </a:cubicBezTo>
                <a:cubicBezTo>
                  <a:pt x="2753326" y="1989017"/>
                  <a:pt x="2842732" y="2275508"/>
                  <a:pt x="3036140" y="2417841"/>
                </a:cubicBezTo>
                <a:cubicBezTo>
                  <a:pt x="3229548" y="2560174"/>
                  <a:pt x="3663804" y="2713456"/>
                  <a:pt x="3911950" y="2713456"/>
                </a:cubicBezTo>
                <a:cubicBezTo>
                  <a:pt x="4160096" y="2713456"/>
                  <a:pt x="4331609" y="2640465"/>
                  <a:pt x="4525017" y="2417841"/>
                </a:cubicBezTo>
                <a:cubicBezTo>
                  <a:pt x="4718425" y="2195217"/>
                  <a:pt x="5035906" y="1675153"/>
                  <a:pt x="5072398" y="1377713"/>
                </a:cubicBezTo>
                <a:cubicBezTo>
                  <a:pt x="5108890" y="1080273"/>
                  <a:pt x="4928254" y="810205"/>
                  <a:pt x="4743969" y="633201"/>
                </a:cubicBezTo>
                <a:cubicBezTo>
                  <a:pt x="4559684" y="456197"/>
                  <a:pt x="4213010" y="412402"/>
                  <a:pt x="3966688" y="315688"/>
                </a:cubicBezTo>
                <a:cubicBezTo>
                  <a:pt x="3720367" y="218974"/>
                  <a:pt x="3612715" y="98539"/>
                  <a:pt x="3266040" y="52919"/>
                </a:cubicBezTo>
                <a:cubicBezTo>
                  <a:pt x="2919365" y="7299"/>
                  <a:pt x="2244262" y="0"/>
                  <a:pt x="1886640" y="41970"/>
                </a:cubicBezTo>
                <a:cubicBezTo>
                  <a:pt x="1529018" y="83940"/>
                  <a:pt x="1408594" y="175179"/>
                  <a:pt x="1120307" y="304739"/>
                </a:cubicBezTo>
                <a:cubicBezTo>
                  <a:pt x="832020" y="434299"/>
                  <a:pt x="313832" y="640500"/>
                  <a:pt x="156916" y="819329"/>
                </a:cubicBezTo>
                <a:cubicBezTo>
                  <a:pt x="0" y="998158"/>
                  <a:pt x="76633" y="1191585"/>
                  <a:pt x="178811" y="1377713"/>
                </a:cubicBezTo>
                <a:cubicBezTo>
                  <a:pt x="280989" y="1563841"/>
                  <a:pt x="645910" y="1855807"/>
                  <a:pt x="769983" y="1936098"/>
                </a:cubicBezTo>
                <a:cubicBezTo>
                  <a:pt x="894056" y="2016389"/>
                  <a:pt x="987111" y="1934273"/>
                  <a:pt x="923250" y="1859457"/>
                </a:cubicBezTo>
                <a:cubicBezTo>
                  <a:pt x="859389" y="1784641"/>
                  <a:pt x="498117" y="1631358"/>
                  <a:pt x="386816" y="1487200"/>
                </a:cubicBezTo>
                <a:cubicBezTo>
                  <a:pt x="275515" y="1343042"/>
                  <a:pt x="197058" y="1114944"/>
                  <a:pt x="255445" y="994508"/>
                </a:cubicBezTo>
                <a:cubicBezTo>
                  <a:pt x="313832" y="874072"/>
                  <a:pt x="583873" y="791957"/>
                  <a:pt x="737140" y="764585"/>
                </a:cubicBezTo>
                <a:cubicBezTo>
                  <a:pt x="890407" y="737213"/>
                  <a:pt x="961566" y="888671"/>
                  <a:pt x="1175045" y="830278"/>
                </a:cubicBezTo>
                <a:cubicBezTo>
                  <a:pt x="1388524" y="771885"/>
                  <a:pt x="1707829" y="447073"/>
                  <a:pt x="2018012" y="414227"/>
                </a:cubicBezTo>
                <a:cubicBezTo>
                  <a:pt x="2328195" y="381381"/>
                  <a:pt x="2742379" y="501817"/>
                  <a:pt x="3036140" y="633201"/>
                </a:cubicBezTo>
                <a:cubicBezTo>
                  <a:pt x="3329901" y="764585"/>
                  <a:pt x="3694822" y="1029179"/>
                  <a:pt x="3780578" y="1202534"/>
                </a:cubicBezTo>
                <a:cubicBezTo>
                  <a:pt x="3866334" y="1375889"/>
                  <a:pt x="3689348" y="1600338"/>
                  <a:pt x="3550678" y="1673329"/>
                </a:cubicBezTo>
                <a:cubicBezTo>
                  <a:pt x="3412008" y="1746320"/>
                  <a:pt x="2948559" y="1640482"/>
                  <a:pt x="2948559" y="1640482"/>
                </a:cubicBezTo>
              </a:path>
            </a:pathLst>
          </a:custGeom>
          <a:solidFill>
            <a:schemeClr val="tx2"/>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Freeform 16"/>
          <p:cNvSpPr/>
          <p:nvPr/>
        </p:nvSpPr>
        <p:spPr>
          <a:xfrm>
            <a:off x="4170649" y="4092121"/>
            <a:ext cx="1062849" cy="942028"/>
          </a:xfrm>
          <a:custGeom>
            <a:avLst/>
            <a:gdLst>
              <a:gd name="connsiteX0" fmla="*/ 0 w 1375751"/>
              <a:gd name="connsiteY0" fmla="*/ 264594 h 1554717"/>
              <a:gd name="connsiteX1" fmla="*/ 426957 w 1375751"/>
              <a:gd name="connsiteY1" fmla="*/ 439774 h 1554717"/>
              <a:gd name="connsiteX2" fmla="*/ 930547 w 1375751"/>
              <a:gd name="connsiteY2" fmla="*/ 691594 h 1554717"/>
              <a:gd name="connsiteX3" fmla="*/ 897704 w 1375751"/>
              <a:gd name="connsiteY3" fmla="*/ 209851 h 1554717"/>
              <a:gd name="connsiteX4" fmla="*/ 930547 w 1375751"/>
              <a:gd name="connsiteY4" fmla="*/ 67517 h 1554717"/>
              <a:gd name="connsiteX5" fmla="*/ 1193290 w 1375751"/>
              <a:gd name="connsiteY5" fmla="*/ 614953 h 1554717"/>
              <a:gd name="connsiteX6" fmla="*/ 1368452 w 1375751"/>
              <a:gd name="connsiteY6" fmla="*/ 943414 h 1554717"/>
              <a:gd name="connsiteX7" fmla="*/ 1237081 w 1375751"/>
              <a:gd name="connsiteY7" fmla="*/ 1414209 h 1554717"/>
              <a:gd name="connsiteX8" fmla="*/ 580223 w 1375751"/>
              <a:gd name="connsiteY8" fmla="*/ 1512747 h 1554717"/>
              <a:gd name="connsiteX9" fmla="*/ 394114 w 1375751"/>
              <a:gd name="connsiteY9" fmla="*/ 1162389 h 1554717"/>
              <a:gd name="connsiteX10" fmla="*/ 317481 w 1375751"/>
              <a:gd name="connsiteY10" fmla="*/ 888671 h 1554717"/>
              <a:gd name="connsiteX11" fmla="*/ 547381 w 1375751"/>
              <a:gd name="connsiteY11" fmla="*/ 636850 h 1554717"/>
              <a:gd name="connsiteX12" fmla="*/ 361271 w 1375751"/>
              <a:gd name="connsiteY12" fmla="*/ 374081 h 155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5751" h="1554717">
                <a:moveTo>
                  <a:pt x="0" y="264594"/>
                </a:moveTo>
                <a:cubicBezTo>
                  <a:pt x="135933" y="316600"/>
                  <a:pt x="271866" y="368607"/>
                  <a:pt x="426957" y="439774"/>
                </a:cubicBezTo>
                <a:cubicBezTo>
                  <a:pt x="582048" y="510941"/>
                  <a:pt x="852089" y="729914"/>
                  <a:pt x="930547" y="691594"/>
                </a:cubicBezTo>
                <a:cubicBezTo>
                  <a:pt x="1009005" y="653274"/>
                  <a:pt x="897704" y="313864"/>
                  <a:pt x="897704" y="209851"/>
                </a:cubicBezTo>
                <a:cubicBezTo>
                  <a:pt x="897704" y="105838"/>
                  <a:pt x="881283" y="0"/>
                  <a:pt x="930547" y="67517"/>
                </a:cubicBezTo>
                <a:cubicBezTo>
                  <a:pt x="979811" y="135034"/>
                  <a:pt x="1120306" y="468970"/>
                  <a:pt x="1193290" y="614953"/>
                </a:cubicBezTo>
                <a:cubicBezTo>
                  <a:pt x="1266274" y="760936"/>
                  <a:pt x="1361154" y="810205"/>
                  <a:pt x="1368452" y="943414"/>
                </a:cubicBezTo>
                <a:cubicBezTo>
                  <a:pt x="1375751" y="1076623"/>
                  <a:pt x="1368452" y="1319320"/>
                  <a:pt x="1237081" y="1414209"/>
                </a:cubicBezTo>
                <a:cubicBezTo>
                  <a:pt x="1105710" y="1509098"/>
                  <a:pt x="720717" y="1554717"/>
                  <a:pt x="580223" y="1512747"/>
                </a:cubicBezTo>
                <a:cubicBezTo>
                  <a:pt x="439729" y="1470777"/>
                  <a:pt x="437904" y="1266402"/>
                  <a:pt x="394114" y="1162389"/>
                </a:cubicBezTo>
                <a:cubicBezTo>
                  <a:pt x="350324" y="1058376"/>
                  <a:pt x="291937" y="976261"/>
                  <a:pt x="317481" y="888671"/>
                </a:cubicBezTo>
                <a:cubicBezTo>
                  <a:pt x="343025" y="801081"/>
                  <a:pt x="540083" y="722615"/>
                  <a:pt x="547381" y="636850"/>
                </a:cubicBezTo>
                <a:cubicBezTo>
                  <a:pt x="554679" y="551085"/>
                  <a:pt x="395938" y="417876"/>
                  <a:pt x="361271" y="374081"/>
                </a:cubicBezTo>
              </a:path>
            </a:pathLst>
          </a:custGeom>
          <a:solidFill>
            <a:srgbClr val="1F497D"/>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49455" y="25116"/>
            <a:ext cx="9242885" cy="707886"/>
          </a:xfrm>
          <a:prstGeom prst="rect">
            <a:avLst/>
          </a:prstGeom>
          <a:noFill/>
        </p:spPr>
        <p:txBody>
          <a:bodyPr wrap="none" rtlCol="0">
            <a:spAutoFit/>
          </a:bodyPr>
          <a:lstStyle/>
          <a:p>
            <a:r>
              <a:rPr lang="en-US" sz="4000" b="1" dirty="0" smtClean="0">
                <a:solidFill>
                  <a:srgbClr val="FF6600"/>
                </a:solidFill>
              </a:rPr>
              <a:t>Underactive areas of the psychopath brain</a:t>
            </a:r>
          </a:p>
        </p:txBody>
      </p:sp>
      <p:sp>
        <p:nvSpPr>
          <p:cNvPr id="2" name="TextBox 1"/>
          <p:cNvSpPr txBox="1"/>
          <p:nvPr/>
        </p:nvSpPr>
        <p:spPr>
          <a:xfrm>
            <a:off x="5817202" y="5213585"/>
            <a:ext cx="2212176" cy="523220"/>
          </a:xfrm>
          <a:prstGeom prst="rect">
            <a:avLst/>
          </a:prstGeom>
          <a:noFill/>
        </p:spPr>
        <p:txBody>
          <a:bodyPr wrap="square" rtlCol="0">
            <a:spAutoFit/>
          </a:bodyPr>
          <a:lstStyle/>
          <a:p>
            <a:r>
              <a:rPr lang="en-US" sz="2800" dirty="0" smtClean="0">
                <a:solidFill>
                  <a:srgbClr val="FFFFFF"/>
                </a:solidFill>
              </a:rPr>
              <a:t>AMYGDALA</a:t>
            </a:r>
          </a:p>
        </p:txBody>
      </p:sp>
      <p:sp>
        <p:nvSpPr>
          <p:cNvPr id="3" name="TextBox 2"/>
          <p:cNvSpPr txBox="1"/>
          <p:nvPr/>
        </p:nvSpPr>
        <p:spPr>
          <a:xfrm>
            <a:off x="7013308" y="4081757"/>
            <a:ext cx="1833046" cy="954107"/>
          </a:xfrm>
          <a:prstGeom prst="rect">
            <a:avLst/>
          </a:prstGeom>
          <a:noFill/>
        </p:spPr>
        <p:txBody>
          <a:bodyPr wrap="square" rtlCol="0">
            <a:spAutoFit/>
          </a:bodyPr>
          <a:lstStyle/>
          <a:p>
            <a:r>
              <a:rPr lang="en-US" sz="2800" dirty="0" smtClean="0">
                <a:solidFill>
                  <a:srgbClr val="FFFFFF"/>
                </a:solidFill>
              </a:rPr>
              <a:t>ORBITAL </a:t>
            </a:r>
          </a:p>
          <a:p>
            <a:r>
              <a:rPr lang="en-US" sz="2800" dirty="0" smtClean="0">
                <a:solidFill>
                  <a:srgbClr val="FFFFFF"/>
                </a:solidFill>
              </a:rPr>
              <a:t>CORTEX</a:t>
            </a:r>
            <a:endParaRPr lang="en-US" sz="2800" dirty="0">
              <a:solidFill>
                <a:srgbClr val="FFFFFF"/>
              </a:solidFill>
            </a:endParaRPr>
          </a:p>
        </p:txBody>
      </p:sp>
      <p:sp>
        <p:nvSpPr>
          <p:cNvPr id="14" name="TextBox 13"/>
          <p:cNvSpPr txBox="1"/>
          <p:nvPr/>
        </p:nvSpPr>
        <p:spPr>
          <a:xfrm>
            <a:off x="7136580" y="2421664"/>
            <a:ext cx="2532081" cy="1384995"/>
          </a:xfrm>
          <a:prstGeom prst="rect">
            <a:avLst/>
          </a:prstGeom>
          <a:noFill/>
        </p:spPr>
        <p:txBody>
          <a:bodyPr wrap="square" rtlCol="0">
            <a:spAutoFit/>
          </a:bodyPr>
          <a:lstStyle/>
          <a:p>
            <a:r>
              <a:rPr lang="en-US" sz="2800" dirty="0" smtClean="0">
                <a:solidFill>
                  <a:srgbClr val="FFFFFF"/>
                </a:solidFill>
              </a:rPr>
              <a:t>MEDIAL PREFRONTAL CORTEX</a:t>
            </a:r>
            <a:endParaRPr lang="en-US" sz="2800" dirty="0">
              <a:solidFill>
                <a:srgbClr val="FFFFFF"/>
              </a:solidFill>
            </a:endParaRPr>
          </a:p>
        </p:txBody>
      </p:sp>
      <p:sp>
        <p:nvSpPr>
          <p:cNvPr id="5" name="TextBox 4"/>
          <p:cNvSpPr txBox="1"/>
          <p:nvPr/>
        </p:nvSpPr>
        <p:spPr>
          <a:xfrm>
            <a:off x="6584296" y="945461"/>
            <a:ext cx="1864312" cy="954107"/>
          </a:xfrm>
          <a:prstGeom prst="rect">
            <a:avLst/>
          </a:prstGeom>
          <a:noFill/>
        </p:spPr>
        <p:txBody>
          <a:bodyPr wrap="none" rtlCol="0">
            <a:spAutoFit/>
          </a:bodyPr>
          <a:lstStyle/>
          <a:p>
            <a:r>
              <a:rPr lang="en-US" sz="2800" dirty="0" smtClean="0">
                <a:solidFill>
                  <a:srgbClr val="FFFFFF"/>
                </a:solidFill>
              </a:rPr>
              <a:t>CINGULATE </a:t>
            </a:r>
          </a:p>
          <a:p>
            <a:r>
              <a:rPr lang="en-US" sz="2800" dirty="0" smtClean="0">
                <a:solidFill>
                  <a:srgbClr val="FFFFFF"/>
                </a:solidFill>
              </a:rPr>
              <a:t>CORTEX</a:t>
            </a:r>
            <a:endParaRPr lang="en-US" sz="2800" dirty="0">
              <a:solidFill>
                <a:srgbClr val="FFFFFF"/>
              </a:solidFill>
            </a:endParaRPr>
          </a:p>
        </p:txBody>
      </p:sp>
      <p:sp>
        <p:nvSpPr>
          <p:cNvPr id="7" name="TextBox 6"/>
          <p:cNvSpPr txBox="1"/>
          <p:nvPr/>
        </p:nvSpPr>
        <p:spPr>
          <a:xfrm>
            <a:off x="35512" y="6317976"/>
            <a:ext cx="8616036" cy="523220"/>
          </a:xfrm>
          <a:prstGeom prst="rect">
            <a:avLst/>
          </a:prstGeom>
          <a:solidFill>
            <a:srgbClr val="000000"/>
          </a:solidFill>
        </p:spPr>
        <p:txBody>
          <a:bodyPr wrap="none" rtlCol="0">
            <a:spAutoFit/>
          </a:bodyPr>
          <a:lstStyle/>
          <a:p>
            <a:r>
              <a:rPr lang="en-US" sz="2800" b="1" dirty="0" smtClean="0">
                <a:solidFill>
                  <a:srgbClr val="FF6600"/>
                </a:solidFill>
              </a:rPr>
              <a:t>Also called the “LIMBIC LOBE”  also part of SOCIAL BRAIN</a:t>
            </a:r>
            <a:endParaRPr lang="en-US" sz="2800" b="1" dirty="0">
              <a:solidFill>
                <a:srgbClr val="FF6600"/>
              </a:solidFill>
            </a:endParaRPr>
          </a:p>
        </p:txBody>
      </p:sp>
      <p:cxnSp>
        <p:nvCxnSpPr>
          <p:cNvPr id="9" name="Straight Arrow Connector 8"/>
          <p:cNvCxnSpPr/>
          <p:nvPr/>
        </p:nvCxnSpPr>
        <p:spPr>
          <a:xfrm flipH="1" flipV="1">
            <a:off x="4864276" y="4092122"/>
            <a:ext cx="509241" cy="40106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5525065" y="4149842"/>
            <a:ext cx="1488243" cy="49063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6467410" y="3285135"/>
            <a:ext cx="654739" cy="20792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5665259" y="1899568"/>
            <a:ext cx="1146290" cy="164192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5233498" y="1899568"/>
            <a:ext cx="1578054" cy="65257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4864276" y="4821577"/>
            <a:ext cx="952926" cy="54221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574566" y="3836920"/>
            <a:ext cx="559872" cy="479592"/>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373517" y="4493189"/>
            <a:ext cx="1261884" cy="523220"/>
          </a:xfrm>
          <a:prstGeom prst="rect">
            <a:avLst/>
          </a:prstGeom>
          <a:noFill/>
        </p:spPr>
        <p:txBody>
          <a:bodyPr wrap="none" rtlCol="0">
            <a:spAutoFit/>
          </a:bodyPr>
          <a:lstStyle/>
          <a:p>
            <a:r>
              <a:rPr lang="en-US" sz="2800" dirty="0" smtClean="0">
                <a:solidFill>
                  <a:srgbClr val="FFFFFF"/>
                </a:solidFill>
              </a:rPr>
              <a:t>INSULA</a:t>
            </a:r>
          </a:p>
        </p:txBody>
      </p:sp>
      <p:sp>
        <p:nvSpPr>
          <p:cNvPr id="24" name="TextBox 23"/>
          <p:cNvSpPr txBox="1"/>
          <p:nvPr/>
        </p:nvSpPr>
        <p:spPr>
          <a:xfrm>
            <a:off x="5692569" y="5712400"/>
            <a:ext cx="3059000" cy="523220"/>
          </a:xfrm>
          <a:prstGeom prst="rect">
            <a:avLst/>
          </a:prstGeom>
          <a:noFill/>
        </p:spPr>
        <p:txBody>
          <a:bodyPr wrap="none" rtlCol="0">
            <a:spAutoFit/>
          </a:bodyPr>
          <a:lstStyle/>
          <a:p>
            <a:r>
              <a:rPr lang="en-US" sz="2800" dirty="0" smtClean="0">
                <a:solidFill>
                  <a:srgbClr val="FFFFFF"/>
                </a:solidFill>
              </a:rPr>
              <a:t>PARAHIIPOCAMPAL</a:t>
            </a:r>
          </a:p>
        </p:txBody>
      </p:sp>
      <p:cxnSp>
        <p:nvCxnSpPr>
          <p:cNvPr id="25" name="Straight Arrow Connector 24"/>
          <p:cNvCxnSpPr/>
          <p:nvPr/>
        </p:nvCxnSpPr>
        <p:spPr>
          <a:xfrm flipH="1" flipV="1">
            <a:off x="3413851" y="3806659"/>
            <a:ext cx="2197050" cy="194914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650225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FALLON</a:t>
            </a:r>
            <a:endParaRPr lang="en-US"/>
          </a:p>
        </p:txBody>
      </p:sp>
      <p:sp>
        <p:nvSpPr>
          <p:cNvPr id="3" name="TextBox 2"/>
          <p:cNvSpPr txBox="1"/>
          <p:nvPr/>
        </p:nvSpPr>
        <p:spPr>
          <a:xfrm>
            <a:off x="1037810" y="1802402"/>
            <a:ext cx="5391219" cy="1446550"/>
          </a:xfrm>
          <a:prstGeom prst="rect">
            <a:avLst/>
          </a:prstGeom>
          <a:noFill/>
        </p:spPr>
        <p:txBody>
          <a:bodyPr wrap="none" rtlCol="0">
            <a:spAutoFit/>
          </a:bodyPr>
          <a:lstStyle/>
          <a:p>
            <a:r>
              <a:rPr lang="en-US" sz="4400" b="1" dirty="0" smtClean="0">
                <a:solidFill>
                  <a:srgbClr val="FF6600"/>
                </a:solidFill>
              </a:rPr>
              <a:t>KEY EPOCHS OF</a:t>
            </a:r>
          </a:p>
          <a:p>
            <a:r>
              <a:rPr lang="en-US" sz="4400" b="1" dirty="0" smtClean="0">
                <a:solidFill>
                  <a:srgbClr val="FF6600"/>
                </a:solidFill>
              </a:rPr>
              <a:t>BRAIN DEVELOPMENT</a:t>
            </a:r>
            <a:endParaRPr lang="en-US" sz="4400" b="1" dirty="0">
              <a:solidFill>
                <a:srgbClr val="FF6600"/>
              </a:solidFill>
            </a:endParaRPr>
          </a:p>
        </p:txBody>
      </p:sp>
    </p:spTree>
    <p:extLst>
      <p:ext uri="{BB962C8B-B14F-4D97-AF65-F5344CB8AC3E}">
        <p14:creationId xmlns:p14="http://schemas.microsoft.com/office/powerpoint/2010/main" val="5837546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47700" y="76200"/>
            <a:ext cx="7959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dirty="0">
                <a:solidFill>
                  <a:srgbClr val="FF6600"/>
                </a:solidFill>
                <a:latin typeface="Times" charset="0"/>
              </a:rPr>
              <a:t>Onset of adaptive behaviors in infants and children</a:t>
            </a:r>
            <a:endParaRPr lang="en-US" dirty="0">
              <a:solidFill>
                <a:srgbClr val="FF6600"/>
              </a:solidFill>
              <a:latin typeface="Times" charset="0"/>
            </a:endParaRPr>
          </a:p>
        </p:txBody>
      </p:sp>
      <p:sp>
        <p:nvSpPr>
          <p:cNvPr id="38915" name="Text Box 3"/>
          <p:cNvSpPr txBox="1">
            <a:spLocks noChangeArrowheads="1"/>
          </p:cNvSpPr>
          <p:nvPr/>
        </p:nvSpPr>
        <p:spPr bwMode="auto">
          <a:xfrm>
            <a:off x="1212850" y="533400"/>
            <a:ext cx="7688263" cy="622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chemeClr val="accent1"/>
                </a:solidFill>
                <a:latin typeface="Times" charset="0"/>
              </a:rPr>
              <a:t>Onset in months		Behavior</a:t>
            </a:r>
            <a:r>
              <a:rPr lang="en-US" dirty="0">
                <a:solidFill>
                  <a:srgbClr val="FFFF00"/>
                </a:solidFill>
                <a:latin typeface="Times" charset="0"/>
              </a:rPr>
              <a:t>		</a:t>
            </a:r>
          </a:p>
          <a:p>
            <a:r>
              <a:rPr lang="en-US" sz="1800" dirty="0">
                <a:solidFill>
                  <a:srgbClr val="FFFF00"/>
                </a:solidFill>
                <a:latin typeface="Times" charset="0"/>
              </a:rPr>
              <a:t>0			Exhibits walking reflex when held upright</a:t>
            </a:r>
          </a:p>
          <a:p>
            <a:r>
              <a:rPr lang="en-US" sz="1800" dirty="0">
                <a:solidFill>
                  <a:srgbClr val="FFFF00"/>
                </a:solidFill>
                <a:latin typeface="Times" charset="0"/>
              </a:rPr>
              <a:t>0			Exercises all human facial expressions </a:t>
            </a:r>
          </a:p>
          <a:p>
            <a:r>
              <a:rPr lang="en-US" sz="1800" dirty="0">
                <a:solidFill>
                  <a:srgbClr val="FFFF00"/>
                </a:solidFill>
                <a:latin typeface="Times" charset="0"/>
              </a:rPr>
              <a:t>0			Distinguishes mother</a:t>
            </a:r>
            <a:r>
              <a:rPr lang="ja-JP" altLang="en-US" sz="1800" dirty="0">
                <a:solidFill>
                  <a:srgbClr val="FFFF00"/>
                </a:solidFill>
                <a:latin typeface="Arial"/>
              </a:rPr>
              <a:t>’</a:t>
            </a:r>
            <a:r>
              <a:rPr lang="en-US" sz="1800" dirty="0">
                <a:solidFill>
                  <a:srgbClr val="FFFF00"/>
                </a:solidFill>
                <a:latin typeface="Times" charset="0"/>
              </a:rPr>
              <a:t>s breast by smell</a:t>
            </a:r>
          </a:p>
          <a:p>
            <a:r>
              <a:rPr lang="en-US" sz="1800" dirty="0">
                <a:solidFill>
                  <a:srgbClr val="FFFF00"/>
                </a:solidFill>
                <a:latin typeface="Times" charset="0"/>
              </a:rPr>
              <a:t>0			Stage 1 fear to stimuli and physical support changes</a:t>
            </a:r>
          </a:p>
          <a:p>
            <a:r>
              <a:rPr lang="en-US" sz="1800" dirty="0">
                <a:solidFill>
                  <a:srgbClr val="FFFF00"/>
                </a:solidFill>
                <a:latin typeface="Times" charset="0"/>
              </a:rPr>
              <a:t>0			Reflexive turning to sound</a:t>
            </a:r>
          </a:p>
          <a:p>
            <a:r>
              <a:rPr lang="en-US" sz="1800" dirty="0">
                <a:solidFill>
                  <a:srgbClr val="FFFF00"/>
                </a:solidFill>
                <a:latin typeface="Times" charset="0"/>
              </a:rPr>
              <a:t>0.5			Loss of reflexive turning</a:t>
            </a:r>
          </a:p>
          <a:p>
            <a:r>
              <a:rPr lang="en-US" sz="1800" dirty="0">
                <a:solidFill>
                  <a:srgbClr val="FFFF00"/>
                </a:solidFill>
                <a:latin typeface="Times" charset="0"/>
              </a:rPr>
              <a:t>0.75			Loss of walking reflex</a:t>
            </a:r>
          </a:p>
          <a:p>
            <a:r>
              <a:rPr lang="en-US" sz="1800" dirty="0">
                <a:solidFill>
                  <a:srgbClr val="FFFF00"/>
                </a:solidFill>
                <a:latin typeface="Times" charset="0"/>
              </a:rPr>
              <a:t>1			Coos</a:t>
            </a:r>
          </a:p>
          <a:p>
            <a:r>
              <a:rPr lang="en-US" sz="1800" dirty="0">
                <a:solidFill>
                  <a:srgbClr val="FFFF00"/>
                </a:solidFill>
                <a:latin typeface="Times" charset="0"/>
              </a:rPr>
              <a:t>1.25			</a:t>
            </a:r>
            <a:r>
              <a:rPr lang="en-US" sz="1800" b="1" dirty="0">
                <a:solidFill>
                  <a:srgbClr val="FFFF00"/>
                </a:solidFill>
                <a:latin typeface="Times" charset="0"/>
              </a:rPr>
              <a:t>Social smile</a:t>
            </a:r>
            <a:endParaRPr lang="en-US" sz="1800" dirty="0">
              <a:solidFill>
                <a:srgbClr val="FFFF00"/>
              </a:solidFill>
              <a:latin typeface="Times" charset="0"/>
            </a:endParaRPr>
          </a:p>
          <a:p>
            <a:r>
              <a:rPr lang="en-US" sz="1800">
                <a:solidFill>
                  <a:srgbClr val="FFFF00"/>
                </a:solidFill>
                <a:latin typeface="Times" charset="0"/>
              </a:rPr>
              <a:t>2			</a:t>
            </a:r>
            <a:r>
              <a:rPr lang="en-US" sz="1800" b="1">
                <a:solidFill>
                  <a:srgbClr val="FFFF00"/>
                </a:solidFill>
                <a:latin typeface="Times" charset="0"/>
              </a:rPr>
              <a:t>Laughs</a:t>
            </a:r>
            <a:endParaRPr lang="en-US" sz="1800">
              <a:solidFill>
                <a:srgbClr val="FFFF00"/>
              </a:solidFill>
              <a:latin typeface="Times" charset="0"/>
            </a:endParaRPr>
          </a:p>
          <a:p>
            <a:r>
              <a:rPr lang="en-US" sz="1800" dirty="0">
                <a:solidFill>
                  <a:srgbClr val="FFFF00"/>
                </a:solidFill>
                <a:latin typeface="Times" charset="0"/>
              </a:rPr>
              <a:t>3			Shows handedness preference</a:t>
            </a:r>
          </a:p>
          <a:p>
            <a:r>
              <a:rPr lang="en-US" sz="1800" dirty="0">
                <a:solidFill>
                  <a:srgbClr val="FFFF00"/>
                </a:solidFill>
                <a:latin typeface="Times" charset="0"/>
              </a:rPr>
              <a:t>3.5			Discriminates mother</a:t>
            </a:r>
            <a:r>
              <a:rPr lang="ja-JP" altLang="en-US" sz="1800" dirty="0">
                <a:solidFill>
                  <a:srgbClr val="FFFF00"/>
                </a:solidFill>
                <a:latin typeface="Arial"/>
              </a:rPr>
              <a:t>’</a:t>
            </a:r>
            <a:r>
              <a:rPr lang="en-US" sz="1800" dirty="0">
                <a:solidFill>
                  <a:srgbClr val="FFFF00"/>
                </a:solidFill>
                <a:latin typeface="Times" charset="0"/>
              </a:rPr>
              <a:t>s from father</a:t>
            </a:r>
            <a:r>
              <a:rPr lang="ja-JP" altLang="en-US" sz="1800" dirty="0">
                <a:solidFill>
                  <a:srgbClr val="FFFF00"/>
                </a:solidFill>
                <a:latin typeface="Arial"/>
              </a:rPr>
              <a:t>’</a:t>
            </a:r>
            <a:r>
              <a:rPr lang="en-US" sz="1800" dirty="0">
                <a:solidFill>
                  <a:srgbClr val="FFFF00"/>
                </a:solidFill>
                <a:latin typeface="Times" charset="0"/>
              </a:rPr>
              <a:t>s voice</a:t>
            </a:r>
          </a:p>
          <a:p>
            <a:r>
              <a:rPr lang="en-US" sz="1800" dirty="0">
                <a:solidFill>
                  <a:srgbClr val="FFFF00"/>
                </a:solidFill>
                <a:latin typeface="Times" charset="0"/>
              </a:rPr>
              <a:t>4.5			Makes raspberry sound</a:t>
            </a:r>
          </a:p>
          <a:p>
            <a:r>
              <a:rPr lang="en-US" sz="1800" dirty="0">
                <a:solidFill>
                  <a:srgbClr val="FFFF00"/>
                </a:solidFill>
                <a:latin typeface="Times" charset="0"/>
              </a:rPr>
              <a:t>6			Sits alone for 30 sec or more</a:t>
            </a:r>
          </a:p>
          <a:p>
            <a:r>
              <a:rPr lang="en-US" sz="1800" dirty="0">
                <a:solidFill>
                  <a:srgbClr val="FFFF00"/>
                </a:solidFill>
                <a:latin typeface="Times" charset="0"/>
              </a:rPr>
              <a:t>6			Color perception like adult</a:t>
            </a:r>
          </a:p>
          <a:p>
            <a:r>
              <a:rPr lang="en-US" sz="1800" dirty="0">
                <a:solidFill>
                  <a:srgbClr val="FFFF00"/>
                </a:solidFill>
                <a:latin typeface="Times" charset="0"/>
              </a:rPr>
              <a:t>7			Loses fear 1, gets fear 2 of strangers, crowds</a:t>
            </a:r>
          </a:p>
          <a:p>
            <a:r>
              <a:rPr lang="en-US" sz="1800" dirty="0">
                <a:solidFill>
                  <a:srgbClr val="FFFF00"/>
                </a:solidFill>
                <a:latin typeface="Times" charset="0"/>
              </a:rPr>
              <a:t>12			Walks alone</a:t>
            </a:r>
          </a:p>
          <a:p>
            <a:r>
              <a:rPr lang="en-US" sz="1800" dirty="0">
                <a:solidFill>
                  <a:srgbClr val="FFFF00"/>
                </a:solidFill>
                <a:latin typeface="Times" charset="0"/>
              </a:rPr>
              <a:t>17			</a:t>
            </a:r>
            <a:r>
              <a:rPr lang="en-US" sz="1800" b="1" dirty="0">
                <a:solidFill>
                  <a:srgbClr val="FFFF00"/>
                </a:solidFill>
                <a:latin typeface="Times" charset="0"/>
              </a:rPr>
              <a:t>7-20 word vocabulary</a:t>
            </a:r>
            <a:endParaRPr lang="en-US" sz="1800" dirty="0">
              <a:solidFill>
                <a:srgbClr val="FFFF00"/>
              </a:solidFill>
              <a:latin typeface="Times" charset="0"/>
            </a:endParaRPr>
          </a:p>
          <a:p>
            <a:r>
              <a:rPr lang="en-US" sz="1800" dirty="0">
                <a:solidFill>
                  <a:srgbClr val="FFFF00"/>
                </a:solidFill>
                <a:latin typeface="Times" charset="0"/>
              </a:rPr>
              <a:t>24			Adult visual acuity</a:t>
            </a:r>
          </a:p>
          <a:p>
            <a:r>
              <a:rPr lang="en-US" sz="1800" dirty="0">
                <a:solidFill>
                  <a:srgbClr val="FFFF00"/>
                </a:solidFill>
                <a:latin typeface="Times" charset="0"/>
              </a:rPr>
              <a:t>30			Can climb up a tree but not down</a:t>
            </a:r>
          </a:p>
          <a:p>
            <a:r>
              <a:rPr lang="en-US" sz="1800" dirty="0">
                <a:solidFill>
                  <a:srgbClr val="FFFF00"/>
                </a:solidFill>
                <a:latin typeface="Times" charset="0"/>
              </a:rPr>
              <a:t>30			</a:t>
            </a:r>
            <a:r>
              <a:rPr lang="en-US" sz="1800" b="1" dirty="0">
                <a:solidFill>
                  <a:srgbClr val="FFFF00"/>
                </a:solidFill>
                <a:latin typeface="Times" charset="0"/>
              </a:rPr>
              <a:t>3 word sentences</a:t>
            </a:r>
          </a:p>
        </p:txBody>
      </p:sp>
    </p:spTree>
    <p:extLst>
      <p:ext uri="{BB962C8B-B14F-4D97-AF65-F5344CB8AC3E}">
        <p14:creationId xmlns:p14="http://schemas.microsoft.com/office/powerpoint/2010/main" val="40366701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762000" y="381000"/>
            <a:ext cx="7772400" cy="609600"/>
          </a:xfrm>
        </p:spPr>
        <p:txBody>
          <a:bodyPr>
            <a:normAutofit fontScale="90000"/>
          </a:bodyPr>
          <a:lstStyle/>
          <a:p>
            <a:pPr>
              <a:defRPr/>
            </a:pPr>
            <a:r>
              <a:rPr lang="en-US" dirty="0" smtClean="0">
                <a:solidFill>
                  <a:srgbClr val="0000FF"/>
                </a:solidFill>
                <a:latin typeface="Arial Black"/>
                <a:cs typeface="Arial Black"/>
              </a:rPr>
              <a:t>Human genome</a:t>
            </a:r>
          </a:p>
        </p:txBody>
      </p:sp>
      <p:sp>
        <p:nvSpPr>
          <p:cNvPr id="114691" name="Rectangle 3"/>
          <p:cNvSpPr>
            <a:spLocks noGrp="1" noChangeArrowheads="1"/>
          </p:cNvSpPr>
          <p:nvPr>
            <p:ph type="body" idx="1"/>
          </p:nvPr>
        </p:nvSpPr>
        <p:spPr>
          <a:xfrm>
            <a:off x="304800" y="1295400"/>
            <a:ext cx="4648200" cy="5334000"/>
          </a:xfrm>
        </p:spPr>
        <p:txBody>
          <a:bodyPr/>
          <a:lstStyle/>
          <a:p>
            <a:pPr>
              <a:defRPr/>
            </a:pPr>
            <a:r>
              <a:rPr lang="en-US" dirty="0" smtClean="0">
                <a:cs typeface="+mn-cs"/>
              </a:rPr>
              <a:t>22 autosome pairs + 2 sex chromosomes</a:t>
            </a:r>
          </a:p>
          <a:p>
            <a:pPr>
              <a:defRPr/>
            </a:pPr>
            <a:r>
              <a:rPr lang="en-US" dirty="0" smtClean="0">
                <a:cs typeface="+mn-cs"/>
              </a:rPr>
              <a:t>3 billion base pairs in the haploid genome</a:t>
            </a:r>
          </a:p>
          <a:p>
            <a:pPr>
              <a:defRPr/>
            </a:pPr>
            <a:r>
              <a:rPr lang="en-US" dirty="0" smtClean="0">
                <a:cs typeface="+mn-cs"/>
              </a:rPr>
              <a:t>Where and what are the 23,000 genes?</a:t>
            </a:r>
          </a:p>
          <a:p>
            <a:pPr>
              <a:defRPr/>
            </a:pPr>
            <a:r>
              <a:rPr lang="en-US" dirty="0" smtClean="0">
                <a:cs typeface="+mn-cs"/>
              </a:rPr>
              <a:t>Is there anything else interesting/important?</a:t>
            </a:r>
          </a:p>
        </p:txBody>
      </p:sp>
      <p:pic>
        <p:nvPicPr>
          <p:cNvPr id="114692" name="Picture 4"/>
          <p:cNvPicPr>
            <a:picLocks noChangeAspect="1" noChangeArrowheads="1"/>
          </p:cNvPicPr>
          <p:nvPr/>
        </p:nvPicPr>
        <p:blipFill>
          <a:blip r:embed="rId2">
            <a:extLst>
              <a:ext uri="{28A0092B-C50C-407E-A947-70E740481C1C}">
                <a14:useLocalDpi xmlns:a14="http://schemas.microsoft.com/office/drawing/2010/main" val="0"/>
              </a:ext>
            </a:extLst>
          </a:blip>
          <a:srcRect b="53629"/>
          <a:stretch>
            <a:fillRect/>
          </a:stretch>
        </p:blipFill>
        <p:spPr bwMode="auto">
          <a:xfrm>
            <a:off x="5029200" y="1295400"/>
            <a:ext cx="3505200" cy="34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4693" name="Text Box 5"/>
          <p:cNvSpPr txBox="1">
            <a:spLocks noChangeArrowheads="1"/>
          </p:cNvSpPr>
          <p:nvPr/>
        </p:nvSpPr>
        <p:spPr bwMode="auto">
          <a:xfrm>
            <a:off x="4724400" y="5181600"/>
            <a:ext cx="42513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cs typeface="+mn-cs"/>
              </a:rPr>
              <a:t>From NCBI web site, photo from T. Ried,</a:t>
            </a:r>
          </a:p>
          <a:p>
            <a:pPr>
              <a:defRPr/>
            </a:pPr>
            <a:r>
              <a:rPr lang="en-US" sz="1600">
                <a:cs typeface="+mn-cs"/>
              </a:rPr>
              <a:t>Natl Human Genome Research Institute, NIH</a:t>
            </a:r>
            <a:endParaRPr lang="en-US">
              <a:cs typeface="+mn-cs"/>
            </a:endParaRPr>
          </a:p>
        </p:txBody>
      </p:sp>
    </p:spTree>
    <p:extLst>
      <p:ext uri="{BB962C8B-B14F-4D97-AF65-F5344CB8AC3E}">
        <p14:creationId xmlns:p14="http://schemas.microsoft.com/office/powerpoint/2010/main" val="405300517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363370" y="4360023"/>
            <a:ext cx="7620288" cy="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90977" y="4361847"/>
            <a:ext cx="0" cy="67648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1564937" y="4348041"/>
            <a:ext cx="0" cy="67648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656067" y="4334235"/>
            <a:ext cx="0" cy="67648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271783" y="4320429"/>
            <a:ext cx="0" cy="67648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5128228" y="4349865"/>
            <a:ext cx="0" cy="67648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191748" y="4320429"/>
            <a:ext cx="0" cy="67648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7158637" y="4334235"/>
            <a:ext cx="0" cy="67648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798149" y="4320429"/>
            <a:ext cx="0" cy="67648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8685" y="5328248"/>
            <a:ext cx="765466" cy="369332"/>
          </a:xfrm>
          <a:prstGeom prst="rect">
            <a:avLst/>
          </a:prstGeom>
          <a:noFill/>
        </p:spPr>
        <p:txBody>
          <a:bodyPr wrap="none" rtlCol="0">
            <a:spAutoFit/>
          </a:bodyPr>
          <a:lstStyle/>
          <a:p>
            <a:r>
              <a:rPr lang="en-US" dirty="0" smtClean="0">
                <a:solidFill>
                  <a:schemeClr val="bg1"/>
                </a:solidFill>
              </a:rPr>
              <a:t>BIRTH</a:t>
            </a:r>
            <a:endParaRPr lang="en-US" dirty="0">
              <a:solidFill>
                <a:schemeClr val="bg1"/>
              </a:solidFill>
            </a:endParaRPr>
          </a:p>
        </p:txBody>
      </p:sp>
      <p:sp>
        <p:nvSpPr>
          <p:cNvPr id="19" name="TextBox 18"/>
          <p:cNvSpPr txBox="1"/>
          <p:nvPr/>
        </p:nvSpPr>
        <p:spPr>
          <a:xfrm>
            <a:off x="979221" y="5328248"/>
            <a:ext cx="1086919" cy="923330"/>
          </a:xfrm>
          <a:prstGeom prst="rect">
            <a:avLst/>
          </a:prstGeom>
          <a:noFill/>
        </p:spPr>
        <p:txBody>
          <a:bodyPr wrap="none" rtlCol="0">
            <a:spAutoFit/>
          </a:bodyPr>
          <a:lstStyle/>
          <a:p>
            <a:pPr algn="ctr"/>
            <a:r>
              <a:rPr lang="en-US" b="1" dirty="0" smtClean="0">
                <a:solidFill>
                  <a:schemeClr val="bg1"/>
                </a:solidFill>
              </a:rPr>
              <a:t>SLOW </a:t>
            </a:r>
          </a:p>
          <a:p>
            <a:pPr algn="ctr"/>
            <a:r>
              <a:rPr lang="en-US" b="1" dirty="0" smtClean="0">
                <a:solidFill>
                  <a:schemeClr val="bg1"/>
                </a:solidFill>
              </a:rPr>
              <a:t>GROWTH</a:t>
            </a:r>
          </a:p>
          <a:p>
            <a:pPr algn="ctr"/>
            <a:r>
              <a:rPr lang="en-US" b="1" dirty="0" smtClean="0">
                <a:solidFill>
                  <a:schemeClr val="bg1"/>
                </a:solidFill>
              </a:rPr>
              <a:t>PERIOD</a:t>
            </a:r>
            <a:endParaRPr lang="en-US" b="1" dirty="0">
              <a:solidFill>
                <a:schemeClr val="bg1"/>
              </a:solidFill>
            </a:endParaRPr>
          </a:p>
        </p:txBody>
      </p:sp>
      <p:sp>
        <p:nvSpPr>
          <p:cNvPr id="20" name="TextBox 19"/>
          <p:cNvSpPr txBox="1"/>
          <p:nvPr/>
        </p:nvSpPr>
        <p:spPr>
          <a:xfrm>
            <a:off x="2141665" y="5342054"/>
            <a:ext cx="1069524" cy="369332"/>
          </a:xfrm>
          <a:prstGeom prst="rect">
            <a:avLst/>
          </a:prstGeom>
          <a:noFill/>
        </p:spPr>
        <p:txBody>
          <a:bodyPr wrap="none" rtlCol="0">
            <a:spAutoFit/>
          </a:bodyPr>
          <a:lstStyle/>
          <a:p>
            <a:r>
              <a:rPr lang="en-US" b="1" dirty="0" smtClean="0">
                <a:solidFill>
                  <a:schemeClr val="bg1"/>
                </a:solidFill>
              </a:rPr>
              <a:t>PUBERTY</a:t>
            </a:r>
            <a:endParaRPr lang="en-US" b="1" dirty="0">
              <a:solidFill>
                <a:schemeClr val="bg1"/>
              </a:solidFill>
            </a:endParaRPr>
          </a:p>
        </p:txBody>
      </p:sp>
      <p:sp>
        <p:nvSpPr>
          <p:cNvPr id="21" name="TextBox 20"/>
          <p:cNvSpPr txBox="1"/>
          <p:nvPr/>
        </p:nvSpPr>
        <p:spPr>
          <a:xfrm>
            <a:off x="3393332" y="5319190"/>
            <a:ext cx="1301859" cy="369332"/>
          </a:xfrm>
          <a:prstGeom prst="rect">
            <a:avLst/>
          </a:prstGeom>
          <a:noFill/>
        </p:spPr>
        <p:txBody>
          <a:bodyPr wrap="none" rtlCol="0">
            <a:spAutoFit/>
          </a:bodyPr>
          <a:lstStyle/>
          <a:p>
            <a:r>
              <a:rPr lang="en-US" b="1" dirty="0" smtClean="0">
                <a:solidFill>
                  <a:schemeClr val="bg1"/>
                </a:solidFill>
              </a:rPr>
              <a:t>LATE TEENS</a:t>
            </a:r>
          </a:p>
        </p:txBody>
      </p:sp>
      <p:sp>
        <p:nvSpPr>
          <p:cNvPr id="22" name="TextBox 21"/>
          <p:cNvSpPr txBox="1"/>
          <p:nvPr/>
        </p:nvSpPr>
        <p:spPr>
          <a:xfrm>
            <a:off x="4568418" y="5369663"/>
            <a:ext cx="1223412" cy="923330"/>
          </a:xfrm>
          <a:prstGeom prst="rect">
            <a:avLst/>
          </a:prstGeom>
          <a:noFill/>
        </p:spPr>
        <p:txBody>
          <a:bodyPr wrap="none" rtlCol="0">
            <a:spAutoFit/>
          </a:bodyPr>
          <a:lstStyle/>
          <a:p>
            <a:pPr algn="ctr"/>
            <a:r>
              <a:rPr lang="en-US" b="1" dirty="0" smtClean="0">
                <a:solidFill>
                  <a:schemeClr val="bg1"/>
                </a:solidFill>
              </a:rPr>
              <a:t>FIRST </a:t>
            </a:r>
          </a:p>
          <a:p>
            <a:pPr algn="ctr"/>
            <a:r>
              <a:rPr lang="en-US" b="1" dirty="0" smtClean="0">
                <a:solidFill>
                  <a:schemeClr val="bg1"/>
                </a:solidFill>
              </a:rPr>
              <a:t>MATURITY</a:t>
            </a:r>
            <a:br>
              <a:rPr lang="en-US" b="1" dirty="0" smtClean="0">
                <a:solidFill>
                  <a:schemeClr val="bg1"/>
                </a:solidFill>
              </a:rPr>
            </a:br>
            <a:endParaRPr lang="en-US" b="1" dirty="0">
              <a:solidFill>
                <a:schemeClr val="bg1"/>
              </a:solidFill>
            </a:endParaRPr>
          </a:p>
        </p:txBody>
      </p:sp>
      <p:sp>
        <p:nvSpPr>
          <p:cNvPr id="23" name="TextBox 22"/>
          <p:cNvSpPr txBox="1"/>
          <p:nvPr/>
        </p:nvSpPr>
        <p:spPr>
          <a:xfrm>
            <a:off x="5642918" y="5395480"/>
            <a:ext cx="1223412" cy="646331"/>
          </a:xfrm>
          <a:prstGeom prst="rect">
            <a:avLst/>
          </a:prstGeom>
          <a:noFill/>
        </p:spPr>
        <p:txBody>
          <a:bodyPr wrap="none" rtlCol="0">
            <a:spAutoFit/>
          </a:bodyPr>
          <a:lstStyle/>
          <a:p>
            <a:pPr algn="ctr"/>
            <a:r>
              <a:rPr lang="en-US" b="1" dirty="0" smtClean="0">
                <a:solidFill>
                  <a:schemeClr val="bg1"/>
                </a:solidFill>
              </a:rPr>
              <a:t>SECOND</a:t>
            </a:r>
          </a:p>
          <a:p>
            <a:pPr algn="ctr"/>
            <a:r>
              <a:rPr lang="en-US" b="1" dirty="0" smtClean="0">
                <a:solidFill>
                  <a:schemeClr val="bg1"/>
                </a:solidFill>
              </a:rPr>
              <a:t>MATURITY</a:t>
            </a:r>
          </a:p>
        </p:txBody>
      </p:sp>
      <p:sp>
        <p:nvSpPr>
          <p:cNvPr id="25" name="TextBox 24"/>
          <p:cNvSpPr txBox="1"/>
          <p:nvPr/>
        </p:nvSpPr>
        <p:spPr>
          <a:xfrm>
            <a:off x="6694730" y="5429638"/>
            <a:ext cx="1670537" cy="923330"/>
          </a:xfrm>
          <a:prstGeom prst="rect">
            <a:avLst/>
          </a:prstGeom>
          <a:noFill/>
        </p:spPr>
        <p:txBody>
          <a:bodyPr wrap="none" rtlCol="0">
            <a:spAutoFit/>
          </a:bodyPr>
          <a:lstStyle/>
          <a:p>
            <a:pPr algn="ctr"/>
            <a:r>
              <a:rPr lang="en-US" b="1" dirty="0" smtClean="0">
                <a:solidFill>
                  <a:schemeClr val="bg1"/>
                </a:solidFill>
              </a:rPr>
              <a:t>PEAK BRAIN</a:t>
            </a:r>
          </a:p>
          <a:p>
            <a:pPr algn="ctr"/>
            <a:r>
              <a:rPr lang="en-US" b="1" dirty="0" smtClean="0">
                <a:solidFill>
                  <a:schemeClr val="bg1"/>
                </a:solidFill>
              </a:rPr>
              <a:t>MATURITY &amp;</a:t>
            </a:r>
          </a:p>
          <a:p>
            <a:pPr algn="ctr"/>
            <a:r>
              <a:rPr lang="en-US" b="1" dirty="0" smtClean="0">
                <a:solidFill>
                  <a:schemeClr val="bg1"/>
                </a:solidFill>
              </a:rPr>
              <a:t>PERFORMANCE</a:t>
            </a:r>
            <a:endParaRPr lang="en-US" b="1" dirty="0">
              <a:solidFill>
                <a:schemeClr val="bg1"/>
              </a:solidFill>
            </a:endParaRPr>
          </a:p>
        </p:txBody>
      </p:sp>
      <p:sp>
        <p:nvSpPr>
          <p:cNvPr id="26" name="TextBox 25"/>
          <p:cNvSpPr txBox="1"/>
          <p:nvPr/>
        </p:nvSpPr>
        <p:spPr>
          <a:xfrm>
            <a:off x="8273078" y="5429638"/>
            <a:ext cx="842561" cy="369332"/>
          </a:xfrm>
          <a:prstGeom prst="rect">
            <a:avLst/>
          </a:prstGeom>
          <a:noFill/>
        </p:spPr>
        <p:txBody>
          <a:bodyPr wrap="none" rtlCol="0">
            <a:spAutoFit/>
          </a:bodyPr>
          <a:lstStyle/>
          <a:p>
            <a:r>
              <a:rPr lang="en-US" b="1" dirty="0" smtClean="0">
                <a:solidFill>
                  <a:schemeClr val="bg1"/>
                </a:solidFill>
              </a:rPr>
              <a:t>DEATH</a:t>
            </a:r>
            <a:endParaRPr lang="en-US" b="1" dirty="0">
              <a:solidFill>
                <a:schemeClr val="bg1"/>
              </a:solidFill>
            </a:endParaRPr>
          </a:p>
        </p:txBody>
      </p:sp>
      <p:sp>
        <p:nvSpPr>
          <p:cNvPr id="28" name="TextBox 27"/>
          <p:cNvSpPr txBox="1"/>
          <p:nvPr/>
        </p:nvSpPr>
        <p:spPr>
          <a:xfrm>
            <a:off x="69021" y="107959"/>
            <a:ext cx="7866256" cy="707886"/>
          </a:xfrm>
          <a:prstGeom prst="rect">
            <a:avLst/>
          </a:prstGeom>
          <a:noFill/>
        </p:spPr>
        <p:txBody>
          <a:bodyPr wrap="none" rtlCol="0">
            <a:spAutoFit/>
          </a:bodyPr>
          <a:lstStyle/>
          <a:p>
            <a:r>
              <a:rPr lang="en-US" sz="4000" b="1" dirty="0" smtClean="0">
                <a:solidFill>
                  <a:srgbClr val="FFFF00"/>
                </a:solidFill>
              </a:rPr>
              <a:t>CRITICAL PERIODS </a:t>
            </a:r>
            <a:r>
              <a:rPr lang="en-US" sz="3200" b="1" dirty="0" smtClean="0">
                <a:solidFill>
                  <a:srgbClr val="FFFF00"/>
                </a:solidFill>
              </a:rPr>
              <a:t>of brain development</a:t>
            </a:r>
          </a:p>
        </p:txBody>
      </p:sp>
      <p:cxnSp>
        <p:nvCxnSpPr>
          <p:cNvPr id="31" name="Straight Connector 30"/>
          <p:cNvCxnSpPr/>
          <p:nvPr/>
        </p:nvCxnSpPr>
        <p:spPr>
          <a:xfrm flipV="1">
            <a:off x="7983658" y="4334235"/>
            <a:ext cx="842097" cy="13806"/>
          </a:xfrm>
          <a:prstGeom prst="line">
            <a:avLst/>
          </a:prstGeom>
          <a:ln w="57150" cmpd="sng">
            <a:prstDash val="sysDash"/>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898828" y="3828307"/>
            <a:ext cx="902861" cy="461665"/>
          </a:xfrm>
          <a:prstGeom prst="rect">
            <a:avLst/>
          </a:prstGeom>
          <a:noFill/>
        </p:spPr>
        <p:txBody>
          <a:bodyPr wrap="none" rtlCol="0">
            <a:spAutoFit/>
          </a:bodyPr>
          <a:lstStyle/>
          <a:p>
            <a:r>
              <a:rPr lang="en-US" sz="2400" b="1" dirty="0" smtClean="0">
                <a:solidFill>
                  <a:srgbClr val="FFFFFF"/>
                </a:solidFill>
              </a:rPr>
              <a:t>18-21</a:t>
            </a:r>
            <a:endParaRPr lang="en-US" sz="2400" b="1" dirty="0">
              <a:solidFill>
                <a:srgbClr val="FFFFFF"/>
              </a:solidFill>
            </a:endParaRPr>
          </a:p>
        </p:txBody>
      </p:sp>
      <p:sp>
        <p:nvSpPr>
          <p:cNvPr id="35" name="TextBox 34"/>
          <p:cNvSpPr txBox="1"/>
          <p:nvPr/>
        </p:nvSpPr>
        <p:spPr>
          <a:xfrm>
            <a:off x="2407037" y="3845083"/>
            <a:ext cx="748923" cy="461665"/>
          </a:xfrm>
          <a:prstGeom prst="rect">
            <a:avLst/>
          </a:prstGeom>
          <a:noFill/>
        </p:spPr>
        <p:txBody>
          <a:bodyPr wrap="none" rtlCol="0">
            <a:spAutoFit/>
          </a:bodyPr>
          <a:lstStyle/>
          <a:p>
            <a:r>
              <a:rPr lang="en-US" sz="2400" b="1" dirty="0" smtClean="0">
                <a:solidFill>
                  <a:srgbClr val="FFFFFF"/>
                </a:solidFill>
              </a:rPr>
              <a:t>9-14</a:t>
            </a:r>
            <a:endParaRPr lang="en-US" sz="2400" b="1" dirty="0">
              <a:solidFill>
                <a:srgbClr val="FFFFFF"/>
              </a:solidFill>
            </a:endParaRPr>
          </a:p>
        </p:txBody>
      </p:sp>
      <p:sp>
        <p:nvSpPr>
          <p:cNvPr id="36" name="TextBox 35"/>
          <p:cNvSpPr txBox="1"/>
          <p:nvPr/>
        </p:nvSpPr>
        <p:spPr>
          <a:xfrm>
            <a:off x="4766572" y="3817698"/>
            <a:ext cx="902861" cy="461665"/>
          </a:xfrm>
          <a:prstGeom prst="rect">
            <a:avLst/>
          </a:prstGeom>
          <a:noFill/>
        </p:spPr>
        <p:txBody>
          <a:bodyPr wrap="none" rtlCol="0">
            <a:spAutoFit/>
          </a:bodyPr>
          <a:lstStyle/>
          <a:p>
            <a:r>
              <a:rPr lang="en-US" sz="2400" b="1" dirty="0" smtClean="0">
                <a:solidFill>
                  <a:srgbClr val="FFFFFF"/>
                </a:solidFill>
              </a:rPr>
              <a:t>24-27</a:t>
            </a:r>
            <a:endParaRPr lang="en-US" sz="2400" b="1" dirty="0">
              <a:solidFill>
                <a:srgbClr val="FFFFFF"/>
              </a:solidFill>
            </a:endParaRPr>
          </a:p>
        </p:txBody>
      </p:sp>
      <p:sp>
        <p:nvSpPr>
          <p:cNvPr id="37" name="TextBox 36"/>
          <p:cNvSpPr txBox="1"/>
          <p:nvPr/>
        </p:nvSpPr>
        <p:spPr>
          <a:xfrm>
            <a:off x="5744756" y="3834701"/>
            <a:ext cx="902861" cy="461665"/>
          </a:xfrm>
          <a:prstGeom prst="rect">
            <a:avLst/>
          </a:prstGeom>
          <a:noFill/>
        </p:spPr>
        <p:txBody>
          <a:bodyPr wrap="none" rtlCol="0">
            <a:spAutoFit/>
          </a:bodyPr>
          <a:lstStyle/>
          <a:p>
            <a:r>
              <a:rPr lang="en-US" sz="2400" b="1" dirty="0" smtClean="0">
                <a:solidFill>
                  <a:srgbClr val="FFFFFF"/>
                </a:solidFill>
              </a:rPr>
              <a:t>33-40</a:t>
            </a:r>
            <a:endParaRPr lang="en-US" sz="2400" b="1" dirty="0">
              <a:solidFill>
                <a:srgbClr val="FFFFFF"/>
              </a:solidFill>
            </a:endParaRPr>
          </a:p>
        </p:txBody>
      </p:sp>
      <p:sp>
        <p:nvSpPr>
          <p:cNvPr id="38" name="TextBox 37"/>
          <p:cNvSpPr txBox="1"/>
          <p:nvPr/>
        </p:nvSpPr>
        <p:spPr>
          <a:xfrm>
            <a:off x="6753349" y="3831277"/>
            <a:ext cx="1232729" cy="461665"/>
          </a:xfrm>
          <a:prstGeom prst="rect">
            <a:avLst/>
          </a:prstGeom>
          <a:noFill/>
        </p:spPr>
        <p:txBody>
          <a:bodyPr wrap="none" rtlCol="0">
            <a:spAutoFit/>
          </a:bodyPr>
          <a:lstStyle/>
          <a:p>
            <a:r>
              <a:rPr lang="en-US" sz="2400" b="1" dirty="0" smtClean="0">
                <a:solidFill>
                  <a:srgbClr val="FFFFFF"/>
                </a:solidFill>
              </a:rPr>
              <a:t>Late 60s</a:t>
            </a:r>
            <a:endParaRPr lang="en-US" sz="2400" b="1" dirty="0">
              <a:solidFill>
                <a:srgbClr val="FFFFFF"/>
              </a:solidFill>
            </a:endParaRPr>
          </a:p>
        </p:txBody>
      </p:sp>
      <p:sp>
        <p:nvSpPr>
          <p:cNvPr id="39" name="TextBox 38"/>
          <p:cNvSpPr txBox="1"/>
          <p:nvPr/>
        </p:nvSpPr>
        <p:spPr>
          <a:xfrm>
            <a:off x="239125" y="3883074"/>
            <a:ext cx="590877" cy="461665"/>
          </a:xfrm>
          <a:prstGeom prst="rect">
            <a:avLst/>
          </a:prstGeom>
          <a:noFill/>
        </p:spPr>
        <p:txBody>
          <a:bodyPr wrap="none" rtlCol="0">
            <a:spAutoFit/>
          </a:bodyPr>
          <a:lstStyle/>
          <a:p>
            <a:r>
              <a:rPr lang="en-US" sz="2400" b="1" dirty="0" smtClean="0">
                <a:solidFill>
                  <a:srgbClr val="FFFFFF"/>
                </a:solidFill>
              </a:rPr>
              <a:t>0-3</a:t>
            </a:r>
            <a:endParaRPr lang="en-US" sz="2400" b="1" dirty="0">
              <a:solidFill>
                <a:srgbClr val="FFFFFF"/>
              </a:solidFill>
            </a:endParaRPr>
          </a:p>
        </p:txBody>
      </p:sp>
      <p:sp>
        <p:nvSpPr>
          <p:cNvPr id="40" name="TextBox 39"/>
          <p:cNvSpPr txBox="1"/>
          <p:nvPr/>
        </p:nvSpPr>
        <p:spPr>
          <a:xfrm>
            <a:off x="1288297" y="3855692"/>
            <a:ext cx="590877" cy="461665"/>
          </a:xfrm>
          <a:prstGeom prst="rect">
            <a:avLst/>
          </a:prstGeom>
          <a:noFill/>
        </p:spPr>
        <p:txBody>
          <a:bodyPr wrap="none" rtlCol="0">
            <a:spAutoFit/>
          </a:bodyPr>
          <a:lstStyle/>
          <a:p>
            <a:r>
              <a:rPr lang="en-US" sz="2400" b="1" dirty="0" smtClean="0">
                <a:solidFill>
                  <a:srgbClr val="FFFFFF"/>
                </a:solidFill>
              </a:rPr>
              <a:t>5-8</a:t>
            </a:r>
            <a:endParaRPr lang="en-US" sz="2400" b="1" dirty="0">
              <a:solidFill>
                <a:srgbClr val="FFFFFF"/>
              </a:solidFill>
            </a:endParaRPr>
          </a:p>
        </p:txBody>
      </p:sp>
      <p:sp>
        <p:nvSpPr>
          <p:cNvPr id="43" name="Freeform 42"/>
          <p:cNvSpPr/>
          <p:nvPr/>
        </p:nvSpPr>
        <p:spPr>
          <a:xfrm>
            <a:off x="308151" y="1711145"/>
            <a:ext cx="8642646" cy="2222724"/>
          </a:xfrm>
          <a:custGeom>
            <a:avLst/>
            <a:gdLst>
              <a:gd name="connsiteX0" fmla="*/ 0 w 8642646"/>
              <a:gd name="connsiteY0" fmla="*/ 2049368 h 2049368"/>
              <a:gd name="connsiteX1" fmla="*/ 179463 w 8642646"/>
              <a:gd name="connsiteY1" fmla="*/ 1814670 h 2049368"/>
              <a:gd name="connsiteX2" fmla="*/ 207073 w 8642646"/>
              <a:gd name="connsiteY2" fmla="*/ 1952728 h 2049368"/>
              <a:gd name="connsiteX3" fmla="*/ 234683 w 8642646"/>
              <a:gd name="connsiteY3" fmla="*/ 1731836 h 2049368"/>
              <a:gd name="connsiteX4" fmla="*/ 276097 w 8642646"/>
              <a:gd name="connsiteY4" fmla="*/ 1938922 h 2049368"/>
              <a:gd name="connsiteX5" fmla="*/ 276097 w 8642646"/>
              <a:gd name="connsiteY5" fmla="*/ 1552361 h 2049368"/>
              <a:gd name="connsiteX6" fmla="*/ 372731 w 8642646"/>
              <a:gd name="connsiteY6" fmla="*/ 1952728 h 2049368"/>
              <a:gd name="connsiteX7" fmla="*/ 607414 w 8642646"/>
              <a:gd name="connsiteY7" fmla="*/ 1718030 h 2049368"/>
              <a:gd name="connsiteX8" fmla="*/ 2056925 w 8642646"/>
              <a:gd name="connsiteY8" fmla="*/ 1524750 h 2049368"/>
              <a:gd name="connsiteX9" fmla="*/ 2153559 w 8642646"/>
              <a:gd name="connsiteY9" fmla="*/ 1483333 h 2049368"/>
              <a:gd name="connsiteX10" fmla="*/ 2236389 w 8642646"/>
              <a:gd name="connsiteY10" fmla="*/ 1248635 h 2049368"/>
              <a:gd name="connsiteX11" fmla="*/ 2250194 w 8642646"/>
              <a:gd name="connsiteY11" fmla="*/ 1552361 h 2049368"/>
              <a:gd name="connsiteX12" fmla="*/ 2319218 w 8642646"/>
              <a:gd name="connsiteY12" fmla="*/ 1027743 h 2049368"/>
              <a:gd name="connsiteX13" fmla="*/ 2346828 w 8642646"/>
              <a:gd name="connsiteY13" fmla="*/ 1649002 h 2049368"/>
              <a:gd name="connsiteX14" fmla="*/ 2388242 w 8642646"/>
              <a:gd name="connsiteY14" fmla="*/ 1359081 h 2049368"/>
              <a:gd name="connsiteX15" fmla="*/ 3823949 w 8642646"/>
              <a:gd name="connsiteY15" fmla="*/ 931103 h 2049368"/>
              <a:gd name="connsiteX16" fmla="*/ 4031022 w 8642646"/>
              <a:gd name="connsiteY16" fmla="*/ 1151995 h 2049368"/>
              <a:gd name="connsiteX17" fmla="*/ 4031022 w 8642646"/>
              <a:gd name="connsiteY17" fmla="*/ 668794 h 2049368"/>
              <a:gd name="connsiteX18" fmla="*/ 4141461 w 8642646"/>
              <a:gd name="connsiteY18" fmla="*/ 986326 h 2049368"/>
              <a:gd name="connsiteX19" fmla="*/ 4141461 w 8642646"/>
              <a:gd name="connsiteY19" fmla="*/ 654988 h 2049368"/>
              <a:gd name="connsiteX20" fmla="*/ 4210485 w 8642646"/>
              <a:gd name="connsiteY20" fmla="*/ 875880 h 2049368"/>
              <a:gd name="connsiteX21" fmla="*/ 6308825 w 8642646"/>
              <a:gd name="connsiteY21" fmla="*/ 33730 h 2049368"/>
              <a:gd name="connsiteX22" fmla="*/ 8351946 w 8642646"/>
              <a:gd name="connsiteY22" fmla="*/ 185593 h 2049368"/>
              <a:gd name="connsiteX23" fmla="*/ 8628043 w 8642646"/>
              <a:gd name="connsiteY23" fmla="*/ 365068 h 2049368"/>
              <a:gd name="connsiteX24" fmla="*/ 8628043 w 8642646"/>
              <a:gd name="connsiteY24" fmla="*/ 365068 h 204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42646" h="2049368">
                <a:moveTo>
                  <a:pt x="0" y="2049368"/>
                </a:moveTo>
                <a:cubicBezTo>
                  <a:pt x="72475" y="1940072"/>
                  <a:pt x="144951" y="1830777"/>
                  <a:pt x="179463" y="1814670"/>
                </a:cubicBezTo>
                <a:cubicBezTo>
                  <a:pt x="213975" y="1798563"/>
                  <a:pt x="197870" y="1966534"/>
                  <a:pt x="207073" y="1952728"/>
                </a:cubicBezTo>
                <a:cubicBezTo>
                  <a:pt x="216276" y="1938922"/>
                  <a:pt x="223179" y="1734137"/>
                  <a:pt x="234683" y="1731836"/>
                </a:cubicBezTo>
                <a:cubicBezTo>
                  <a:pt x="246187" y="1729535"/>
                  <a:pt x="269195" y="1968834"/>
                  <a:pt x="276097" y="1938922"/>
                </a:cubicBezTo>
                <a:cubicBezTo>
                  <a:pt x="282999" y="1909009"/>
                  <a:pt x="259991" y="1550060"/>
                  <a:pt x="276097" y="1552361"/>
                </a:cubicBezTo>
                <a:cubicBezTo>
                  <a:pt x="292203" y="1554662"/>
                  <a:pt x="317512" y="1925117"/>
                  <a:pt x="372731" y="1952728"/>
                </a:cubicBezTo>
                <a:cubicBezTo>
                  <a:pt x="427950" y="1980339"/>
                  <a:pt x="326715" y="1789360"/>
                  <a:pt x="607414" y="1718030"/>
                </a:cubicBezTo>
                <a:cubicBezTo>
                  <a:pt x="888113" y="1646700"/>
                  <a:pt x="1799234" y="1563866"/>
                  <a:pt x="2056925" y="1524750"/>
                </a:cubicBezTo>
                <a:cubicBezTo>
                  <a:pt x="2314616" y="1485634"/>
                  <a:pt x="2123648" y="1529352"/>
                  <a:pt x="2153559" y="1483333"/>
                </a:cubicBezTo>
                <a:cubicBezTo>
                  <a:pt x="2183470" y="1437314"/>
                  <a:pt x="2220283" y="1237130"/>
                  <a:pt x="2236389" y="1248635"/>
                </a:cubicBezTo>
                <a:cubicBezTo>
                  <a:pt x="2252495" y="1260140"/>
                  <a:pt x="2236389" y="1589176"/>
                  <a:pt x="2250194" y="1552361"/>
                </a:cubicBezTo>
                <a:cubicBezTo>
                  <a:pt x="2263999" y="1515546"/>
                  <a:pt x="2303112" y="1011636"/>
                  <a:pt x="2319218" y="1027743"/>
                </a:cubicBezTo>
                <a:cubicBezTo>
                  <a:pt x="2335324" y="1043850"/>
                  <a:pt x="2335324" y="1593779"/>
                  <a:pt x="2346828" y="1649002"/>
                </a:cubicBezTo>
                <a:cubicBezTo>
                  <a:pt x="2358332" y="1704225"/>
                  <a:pt x="2142055" y="1478731"/>
                  <a:pt x="2388242" y="1359081"/>
                </a:cubicBezTo>
                <a:cubicBezTo>
                  <a:pt x="2634429" y="1239431"/>
                  <a:pt x="3550152" y="965617"/>
                  <a:pt x="3823949" y="931103"/>
                </a:cubicBezTo>
                <a:cubicBezTo>
                  <a:pt x="4097746" y="896589"/>
                  <a:pt x="3996510" y="1195713"/>
                  <a:pt x="4031022" y="1151995"/>
                </a:cubicBezTo>
                <a:cubicBezTo>
                  <a:pt x="4065534" y="1108277"/>
                  <a:pt x="4012615" y="696406"/>
                  <a:pt x="4031022" y="668794"/>
                </a:cubicBezTo>
                <a:cubicBezTo>
                  <a:pt x="4049429" y="641182"/>
                  <a:pt x="4123055" y="988627"/>
                  <a:pt x="4141461" y="986326"/>
                </a:cubicBezTo>
                <a:cubicBezTo>
                  <a:pt x="4159868" y="984025"/>
                  <a:pt x="4129957" y="673396"/>
                  <a:pt x="4141461" y="654988"/>
                </a:cubicBezTo>
                <a:cubicBezTo>
                  <a:pt x="4152965" y="636580"/>
                  <a:pt x="3849258" y="979423"/>
                  <a:pt x="4210485" y="875880"/>
                </a:cubicBezTo>
                <a:cubicBezTo>
                  <a:pt x="4571712" y="772337"/>
                  <a:pt x="5618582" y="148778"/>
                  <a:pt x="6308825" y="33730"/>
                </a:cubicBezTo>
                <a:cubicBezTo>
                  <a:pt x="6999068" y="-81318"/>
                  <a:pt x="7965410" y="130370"/>
                  <a:pt x="8351946" y="185593"/>
                </a:cubicBezTo>
                <a:cubicBezTo>
                  <a:pt x="8738482" y="240816"/>
                  <a:pt x="8628043" y="365068"/>
                  <a:pt x="8628043" y="365068"/>
                </a:cubicBezTo>
                <a:lnTo>
                  <a:pt x="8628043" y="365068"/>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FALLON</a:t>
            </a:r>
            <a:endParaRPr lang="en-US"/>
          </a:p>
        </p:txBody>
      </p:sp>
      <p:sp>
        <p:nvSpPr>
          <p:cNvPr id="4" name="Left Brace 3"/>
          <p:cNvSpPr/>
          <p:nvPr/>
        </p:nvSpPr>
        <p:spPr>
          <a:xfrm rot="5400000">
            <a:off x="2292032" y="-864224"/>
            <a:ext cx="948520" cy="4916283"/>
          </a:xfrm>
          <a:prstGeom prst="leftBrace">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4319832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446424" y="308801"/>
            <a:ext cx="8991600" cy="6842125"/>
          </a:xfrm>
          <a:prstGeom prst="rect">
            <a:avLst/>
          </a:prstGeom>
          <a:noFill/>
          <a:ln w="9525">
            <a:noFill/>
            <a:miter lim="800000"/>
            <a:headEnd/>
            <a:tailEnd/>
          </a:ln>
        </p:spPr>
      </p:pic>
      <p:sp>
        <p:nvSpPr>
          <p:cNvPr id="44035" name="Freeform 3" descr="Wide upward diagonal"/>
          <p:cNvSpPr>
            <a:spLocks/>
          </p:cNvSpPr>
          <p:nvPr/>
        </p:nvSpPr>
        <p:spPr bwMode="auto">
          <a:xfrm>
            <a:off x="1044512" y="3454625"/>
            <a:ext cx="2037040" cy="1128305"/>
          </a:xfrm>
          <a:custGeom>
            <a:avLst/>
            <a:gdLst>
              <a:gd name="T0" fmla="*/ 2147483647 w 1880"/>
              <a:gd name="T1" fmla="*/ 2147483647 h 1216"/>
              <a:gd name="T2" fmla="*/ 2147483647 w 1880"/>
              <a:gd name="T3" fmla="*/ 2147483647 h 1216"/>
              <a:gd name="T4" fmla="*/ 2147483647 w 1880"/>
              <a:gd name="T5" fmla="*/ 2147483647 h 1216"/>
              <a:gd name="T6" fmla="*/ 2147483647 w 1880"/>
              <a:gd name="T7" fmla="*/ 2147483647 h 1216"/>
              <a:gd name="T8" fmla="*/ 2147483647 w 1880"/>
              <a:gd name="T9" fmla="*/ 2147483647 h 1216"/>
              <a:gd name="T10" fmla="*/ 2147483647 w 1880"/>
              <a:gd name="T11" fmla="*/ 2147483647 h 1216"/>
              <a:gd name="T12" fmla="*/ 2147483647 w 1880"/>
              <a:gd name="T13" fmla="*/ 2147483647 h 1216"/>
              <a:gd name="T14" fmla="*/ 2147483647 w 1880"/>
              <a:gd name="T15" fmla="*/ 2147483647 h 1216"/>
              <a:gd name="T16" fmla="*/ 2147483647 w 1880"/>
              <a:gd name="T17" fmla="*/ 2147483647 h 1216"/>
              <a:gd name="T18" fmla="*/ 2147483647 w 1880"/>
              <a:gd name="T19" fmla="*/ 2147483647 h 1216"/>
              <a:gd name="T20" fmla="*/ 2147483647 w 1880"/>
              <a:gd name="T21" fmla="*/ 2147483647 h 1216"/>
              <a:gd name="T22" fmla="*/ 2147483647 w 1880"/>
              <a:gd name="T23" fmla="*/ 2147483647 h 1216"/>
              <a:gd name="T24" fmla="*/ 2147483647 w 1880"/>
              <a:gd name="T25" fmla="*/ 2147483647 h 1216"/>
              <a:gd name="T26" fmla="*/ 2147483647 w 1880"/>
              <a:gd name="T27" fmla="*/ 2147483647 h 1216"/>
              <a:gd name="T28" fmla="*/ 2147483647 w 1880"/>
              <a:gd name="T29" fmla="*/ 2147483647 h 1216"/>
              <a:gd name="T30" fmla="*/ 2147483647 w 1880"/>
              <a:gd name="T31" fmla="*/ 2147483647 h 1216"/>
              <a:gd name="T32" fmla="*/ 2147483647 w 1880"/>
              <a:gd name="T33" fmla="*/ 2147483647 h 12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0"/>
              <a:gd name="T52" fmla="*/ 0 h 1216"/>
              <a:gd name="T53" fmla="*/ 1880 w 1880"/>
              <a:gd name="T54" fmla="*/ 1216 h 12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0" h="1216">
                <a:moveTo>
                  <a:pt x="256" y="16"/>
                </a:moveTo>
                <a:cubicBezTo>
                  <a:pt x="304" y="60"/>
                  <a:pt x="352" y="104"/>
                  <a:pt x="448" y="160"/>
                </a:cubicBezTo>
                <a:cubicBezTo>
                  <a:pt x="544" y="216"/>
                  <a:pt x="712" y="296"/>
                  <a:pt x="832" y="352"/>
                </a:cubicBezTo>
                <a:cubicBezTo>
                  <a:pt x="952" y="408"/>
                  <a:pt x="1016" y="464"/>
                  <a:pt x="1168" y="496"/>
                </a:cubicBezTo>
                <a:cubicBezTo>
                  <a:pt x="1320" y="528"/>
                  <a:pt x="1632" y="488"/>
                  <a:pt x="1744" y="544"/>
                </a:cubicBezTo>
                <a:cubicBezTo>
                  <a:pt x="1856" y="600"/>
                  <a:pt x="1880" y="744"/>
                  <a:pt x="1840" y="832"/>
                </a:cubicBezTo>
                <a:cubicBezTo>
                  <a:pt x="1800" y="920"/>
                  <a:pt x="1648" y="1008"/>
                  <a:pt x="1504" y="1072"/>
                </a:cubicBezTo>
                <a:cubicBezTo>
                  <a:pt x="1360" y="1136"/>
                  <a:pt x="1168" y="1216"/>
                  <a:pt x="976" y="1216"/>
                </a:cubicBezTo>
                <a:cubicBezTo>
                  <a:pt x="784" y="1216"/>
                  <a:pt x="496" y="1136"/>
                  <a:pt x="352" y="1072"/>
                </a:cubicBezTo>
                <a:cubicBezTo>
                  <a:pt x="208" y="1008"/>
                  <a:pt x="168" y="928"/>
                  <a:pt x="112" y="832"/>
                </a:cubicBezTo>
                <a:cubicBezTo>
                  <a:pt x="56" y="736"/>
                  <a:pt x="32" y="576"/>
                  <a:pt x="16" y="496"/>
                </a:cubicBezTo>
                <a:cubicBezTo>
                  <a:pt x="0" y="416"/>
                  <a:pt x="0" y="384"/>
                  <a:pt x="16" y="352"/>
                </a:cubicBezTo>
                <a:cubicBezTo>
                  <a:pt x="32" y="320"/>
                  <a:pt x="88" y="312"/>
                  <a:pt x="112" y="304"/>
                </a:cubicBezTo>
                <a:cubicBezTo>
                  <a:pt x="136" y="296"/>
                  <a:pt x="168" y="328"/>
                  <a:pt x="160" y="304"/>
                </a:cubicBezTo>
                <a:cubicBezTo>
                  <a:pt x="152" y="280"/>
                  <a:pt x="64" y="208"/>
                  <a:pt x="64" y="160"/>
                </a:cubicBezTo>
                <a:cubicBezTo>
                  <a:pt x="64" y="112"/>
                  <a:pt x="128" y="32"/>
                  <a:pt x="160" y="16"/>
                </a:cubicBezTo>
                <a:cubicBezTo>
                  <a:pt x="192" y="0"/>
                  <a:pt x="224" y="32"/>
                  <a:pt x="256" y="64"/>
                </a:cubicBezTo>
              </a:path>
            </a:pathLst>
          </a:custGeom>
          <a:solidFill>
            <a:schemeClr val="tx2">
              <a:lumMod val="60000"/>
              <a:lumOff val="40000"/>
            </a:schemeClr>
          </a:solidFill>
          <a:ln w="9525">
            <a:no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44036" name="Freeform 4" descr="Solid diamond"/>
          <p:cNvSpPr>
            <a:spLocks/>
          </p:cNvSpPr>
          <p:nvPr/>
        </p:nvSpPr>
        <p:spPr bwMode="auto">
          <a:xfrm>
            <a:off x="3197012" y="4261315"/>
            <a:ext cx="964914" cy="1054101"/>
          </a:xfrm>
          <a:custGeom>
            <a:avLst/>
            <a:gdLst>
              <a:gd name="T0" fmla="*/ 2147483647 w 1128"/>
              <a:gd name="T1" fmla="*/ 2147483647 h 1112"/>
              <a:gd name="T2" fmla="*/ 2147483647 w 1128"/>
              <a:gd name="T3" fmla="*/ 2147483647 h 1112"/>
              <a:gd name="T4" fmla="*/ 2147483647 w 1128"/>
              <a:gd name="T5" fmla="*/ 2147483647 h 1112"/>
              <a:gd name="T6" fmla="*/ 2147483647 w 1128"/>
              <a:gd name="T7" fmla="*/ 2147483647 h 1112"/>
              <a:gd name="T8" fmla="*/ 2147483647 w 1128"/>
              <a:gd name="T9" fmla="*/ 2147483647 h 1112"/>
              <a:gd name="T10" fmla="*/ 2147483647 w 1128"/>
              <a:gd name="T11" fmla="*/ 2147483647 h 1112"/>
              <a:gd name="T12" fmla="*/ 2147483647 w 1128"/>
              <a:gd name="T13" fmla="*/ 2147483647 h 1112"/>
              <a:gd name="T14" fmla="*/ 2147483647 w 1128"/>
              <a:gd name="T15" fmla="*/ 2147483647 h 1112"/>
              <a:gd name="T16" fmla="*/ 2147483647 w 1128"/>
              <a:gd name="T17" fmla="*/ 2147483647 h 1112"/>
              <a:gd name="T18" fmla="*/ 2147483647 w 1128"/>
              <a:gd name="T19" fmla="*/ 2147483647 h 1112"/>
              <a:gd name="T20" fmla="*/ 2147483647 w 1128"/>
              <a:gd name="T21" fmla="*/ 2147483647 h 1112"/>
              <a:gd name="T22" fmla="*/ 2147483647 w 1128"/>
              <a:gd name="T23" fmla="*/ 2147483647 h 1112"/>
              <a:gd name="T24" fmla="*/ 2147483647 w 1128"/>
              <a:gd name="T25" fmla="*/ 2147483647 h 1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8"/>
              <a:gd name="T40" fmla="*/ 0 h 1112"/>
              <a:gd name="T41" fmla="*/ 1128 w 1128"/>
              <a:gd name="T42" fmla="*/ 1112 h 1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8" h="1112">
                <a:moveTo>
                  <a:pt x="96" y="400"/>
                </a:moveTo>
                <a:cubicBezTo>
                  <a:pt x="152" y="376"/>
                  <a:pt x="296" y="360"/>
                  <a:pt x="384" y="304"/>
                </a:cubicBezTo>
                <a:cubicBezTo>
                  <a:pt x="472" y="248"/>
                  <a:pt x="544" y="112"/>
                  <a:pt x="624" y="64"/>
                </a:cubicBezTo>
                <a:cubicBezTo>
                  <a:pt x="704" y="16"/>
                  <a:pt x="792" y="0"/>
                  <a:pt x="864" y="16"/>
                </a:cubicBezTo>
                <a:cubicBezTo>
                  <a:pt x="936" y="32"/>
                  <a:pt x="1016" y="72"/>
                  <a:pt x="1056" y="160"/>
                </a:cubicBezTo>
                <a:cubicBezTo>
                  <a:pt x="1096" y="248"/>
                  <a:pt x="1096" y="400"/>
                  <a:pt x="1104" y="544"/>
                </a:cubicBezTo>
                <a:cubicBezTo>
                  <a:pt x="1112" y="688"/>
                  <a:pt x="1128" y="936"/>
                  <a:pt x="1104" y="1024"/>
                </a:cubicBezTo>
                <a:cubicBezTo>
                  <a:pt x="1080" y="1112"/>
                  <a:pt x="1040" y="1080"/>
                  <a:pt x="960" y="1072"/>
                </a:cubicBezTo>
                <a:cubicBezTo>
                  <a:pt x="880" y="1064"/>
                  <a:pt x="728" y="1000"/>
                  <a:pt x="624" y="976"/>
                </a:cubicBezTo>
                <a:cubicBezTo>
                  <a:pt x="520" y="952"/>
                  <a:pt x="432" y="976"/>
                  <a:pt x="336" y="928"/>
                </a:cubicBezTo>
                <a:cubicBezTo>
                  <a:pt x="240" y="880"/>
                  <a:pt x="96" y="768"/>
                  <a:pt x="48" y="688"/>
                </a:cubicBezTo>
                <a:cubicBezTo>
                  <a:pt x="0" y="608"/>
                  <a:pt x="40" y="496"/>
                  <a:pt x="48" y="448"/>
                </a:cubicBezTo>
                <a:cubicBezTo>
                  <a:pt x="56" y="400"/>
                  <a:pt x="40" y="424"/>
                  <a:pt x="96" y="400"/>
                </a:cubicBezTo>
                <a:close/>
              </a:path>
            </a:pathLst>
          </a:custGeom>
          <a:solidFill>
            <a:schemeClr val="tx2">
              <a:lumMod val="60000"/>
              <a:lumOff val="40000"/>
            </a:schemeClr>
          </a:solidFill>
          <a:ln w="9525">
            <a:no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dirty="0">
              <a:solidFill>
                <a:srgbClr val="FF0000"/>
              </a:solidFill>
            </a:endParaRPr>
          </a:p>
        </p:txBody>
      </p:sp>
      <p:sp>
        <p:nvSpPr>
          <p:cNvPr id="41" name="Freeform 40"/>
          <p:cNvSpPr/>
          <p:nvPr/>
        </p:nvSpPr>
        <p:spPr>
          <a:xfrm>
            <a:off x="1044512" y="1391625"/>
            <a:ext cx="1755264" cy="1526977"/>
          </a:xfrm>
          <a:custGeom>
            <a:avLst/>
            <a:gdLst>
              <a:gd name="connsiteX0" fmla="*/ 1819866 w 1917457"/>
              <a:gd name="connsiteY0" fmla="*/ 421946 h 1760628"/>
              <a:gd name="connsiteX1" fmla="*/ 1267308 w 1917457"/>
              <a:gd name="connsiteY1" fmla="*/ 793039 h 1760628"/>
              <a:gd name="connsiteX2" fmla="*/ 475584 w 1917457"/>
              <a:gd name="connsiteY2" fmla="*/ 1617689 h 1760628"/>
              <a:gd name="connsiteX3" fmla="*/ 13745 w 1917457"/>
              <a:gd name="connsiteY3" fmla="*/ 1617689 h 1760628"/>
              <a:gd name="connsiteX4" fmla="*/ 393113 w 1917457"/>
              <a:gd name="connsiteY4" fmla="*/ 760052 h 1760628"/>
              <a:gd name="connsiteX5" fmla="*/ 1044636 w 1917457"/>
              <a:gd name="connsiteY5" fmla="*/ 224030 h 1760628"/>
              <a:gd name="connsiteX6" fmla="*/ 1720900 w 1917457"/>
              <a:gd name="connsiteY6" fmla="*/ 1374 h 1760628"/>
              <a:gd name="connsiteX7" fmla="*/ 1852854 w 1917457"/>
              <a:gd name="connsiteY7" fmla="*/ 232276 h 1760628"/>
              <a:gd name="connsiteX8" fmla="*/ 1819866 w 1917457"/>
              <a:gd name="connsiteY8" fmla="*/ 421946 h 17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7457" h="1760628">
                <a:moveTo>
                  <a:pt x="1819866" y="421946"/>
                </a:moveTo>
                <a:cubicBezTo>
                  <a:pt x="1722275" y="515407"/>
                  <a:pt x="1491355" y="593748"/>
                  <a:pt x="1267308" y="793039"/>
                </a:cubicBezTo>
                <a:cubicBezTo>
                  <a:pt x="1043261" y="992330"/>
                  <a:pt x="684511" y="1480247"/>
                  <a:pt x="475584" y="1617689"/>
                </a:cubicBezTo>
                <a:cubicBezTo>
                  <a:pt x="266657" y="1755131"/>
                  <a:pt x="27490" y="1760628"/>
                  <a:pt x="13745" y="1617689"/>
                </a:cubicBezTo>
                <a:cubicBezTo>
                  <a:pt x="0" y="1474750"/>
                  <a:pt x="221298" y="992328"/>
                  <a:pt x="393113" y="760052"/>
                </a:cubicBezTo>
                <a:cubicBezTo>
                  <a:pt x="564928" y="527776"/>
                  <a:pt x="823338" y="350476"/>
                  <a:pt x="1044636" y="224030"/>
                </a:cubicBezTo>
                <a:cubicBezTo>
                  <a:pt x="1265934" y="97584"/>
                  <a:pt x="1586197" y="0"/>
                  <a:pt x="1720900" y="1374"/>
                </a:cubicBezTo>
                <a:cubicBezTo>
                  <a:pt x="1855603" y="2748"/>
                  <a:pt x="1840483" y="156683"/>
                  <a:pt x="1852854" y="232276"/>
                </a:cubicBezTo>
                <a:cubicBezTo>
                  <a:pt x="1865225" y="307869"/>
                  <a:pt x="1917457" y="328486"/>
                  <a:pt x="1819866" y="421946"/>
                </a:cubicBezTo>
                <a:close/>
              </a:path>
            </a:pathLst>
          </a:custGeom>
          <a:solidFill>
            <a:srgbClr val="AAB9EC">
              <a:alpha val="43000"/>
            </a:srgbClr>
          </a:solidFill>
          <a:ln>
            <a:noFill/>
          </a:ln>
          <a:effectLst>
            <a:outerShdw blurRad="50800" dist="38100" dir="27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722730" y="3636048"/>
            <a:ext cx="404109" cy="362847"/>
          </a:xfrm>
          <a:prstGeom prst="ellipse">
            <a:avLst/>
          </a:prstGeom>
          <a:solidFill>
            <a:srgbClr val="FF160B"/>
          </a:solidFill>
          <a:ln>
            <a:noFill/>
          </a:ln>
          <a:effectLst>
            <a:outerShdw blurRad="50800" dist="38100" dir="27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3419683" y="3372155"/>
            <a:ext cx="643276" cy="387583"/>
          </a:xfrm>
          <a:prstGeom prst="ellipse">
            <a:avLst/>
          </a:prstGeom>
          <a:solidFill>
            <a:schemeClr val="accent6"/>
          </a:solidFill>
          <a:ln>
            <a:noFill/>
          </a:ln>
          <a:effectLst>
            <a:outerShdw blurRad="50800" dist="38100" dir="27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TextBox 139"/>
          <p:cNvSpPr txBox="1"/>
          <p:nvPr/>
        </p:nvSpPr>
        <p:spPr>
          <a:xfrm>
            <a:off x="891333" y="178931"/>
            <a:ext cx="4611358" cy="461665"/>
          </a:xfrm>
          <a:prstGeom prst="rect">
            <a:avLst/>
          </a:prstGeom>
          <a:solidFill>
            <a:srgbClr val="FFFFFF"/>
          </a:solidFill>
          <a:effectLst>
            <a:outerShdw blurRad="50800" dist="38100" dir="2700000">
              <a:srgbClr val="000000">
                <a:alpha val="43000"/>
              </a:srgbClr>
            </a:outerShdw>
          </a:effectLst>
        </p:spPr>
        <p:txBody>
          <a:bodyPr wrap="none" rtlCol="0">
            <a:spAutoFit/>
          </a:bodyPr>
          <a:lstStyle/>
          <a:p>
            <a:r>
              <a:rPr lang="en-US" sz="2400" dirty="0" smtClean="0"/>
              <a:t> The pre-teenage prefrontal system</a:t>
            </a:r>
            <a:endParaRPr lang="en-US" sz="2400" dirty="0"/>
          </a:p>
        </p:txBody>
      </p:sp>
      <p:sp>
        <p:nvSpPr>
          <p:cNvPr id="141" name="TextBox 140"/>
          <p:cNvSpPr txBox="1"/>
          <p:nvPr/>
        </p:nvSpPr>
        <p:spPr>
          <a:xfrm>
            <a:off x="7695133" y="6310033"/>
            <a:ext cx="744051" cy="369332"/>
          </a:xfrm>
          <a:prstGeom prst="rect">
            <a:avLst/>
          </a:prstGeom>
          <a:noFill/>
        </p:spPr>
        <p:txBody>
          <a:bodyPr wrap="none" rtlCol="0">
            <a:spAutoFit/>
          </a:bodyPr>
          <a:lstStyle/>
          <a:p>
            <a:r>
              <a:rPr lang="en-US" dirty="0" smtClean="0"/>
              <a:t>Fallon</a:t>
            </a:r>
            <a:endParaRPr lang="en-US" dirty="0"/>
          </a:p>
        </p:txBody>
      </p:sp>
      <p:sp>
        <p:nvSpPr>
          <p:cNvPr id="142" name="Rectangle 141"/>
          <p:cNvSpPr/>
          <p:nvPr/>
        </p:nvSpPr>
        <p:spPr>
          <a:xfrm>
            <a:off x="8191544" y="5133082"/>
            <a:ext cx="247640" cy="1823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1072302" y="3127094"/>
            <a:ext cx="4272386" cy="2196634"/>
          </a:xfrm>
          <a:custGeom>
            <a:avLst/>
            <a:gdLst>
              <a:gd name="connsiteX0" fmla="*/ 3931772 w 4272386"/>
              <a:gd name="connsiteY0" fmla="*/ 609786 h 2196634"/>
              <a:gd name="connsiteX1" fmla="*/ 777944 w 4272386"/>
              <a:gd name="connsiteY1" fmla="*/ 113546 h 2196634"/>
              <a:gd name="connsiteX2" fmla="*/ 222870 w 4272386"/>
              <a:gd name="connsiteY2" fmla="*/ 71492 h 2196634"/>
              <a:gd name="connsiteX3" fmla="*/ 21025 w 4272386"/>
              <a:gd name="connsiteY3" fmla="*/ 542500 h 2196634"/>
              <a:gd name="connsiteX4" fmla="*/ 349023 w 4272386"/>
              <a:gd name="connsiteY4" fmla="*/ 1089205 h 2196634"/>
              <a:gd name="connsiteX5" fmla="*/ 1677836 w 4272386"/>
              <a:gd name="connsiteY5" fmla="*/ 1492926 h 2196634"/>
              <a:gd name="connsiteX6" fmla="*/ 2821625 w 4272386"/>
              <a:gd name="connsiteY6" fmla="*/ 2048042 h 2196634"/>
              <a:gd name="connsiteX7" fmla="*/ 3931772 w 4272386"/>
              <a:gd name="connsiteY7" fmla="*/ 609786 h 219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2386" h="2196634">
                <a:moveTo>
                  <a:pt x="3931772" y="609786"/>
                </a:moveTo>
                <a:cubicBezTo>
                  <a:pt x="3591159" y="287370"/>
                  <a:pt x="1396094" y="203262"/>
                  <a:pt x="777944" y="113546"/>
                </a:cubicBezTo>
                <a:cubicBezTo>
                  <a:pt x="159794" y="23830"/>
                  <a:pt x="349023" y="0"/>
                  <a:pt x="222870" y="71492"/>
                </a:cubicBezTo>
                <a:cubicBezTo>
                  <a:pt x="96717" y="142984"/>
                  <a:pt x="0" y="372881"/>
                  <a:pt x="21025" y="542500"/>
                </a:cubicBezTo>
                <a:cubicBezTo>
                  <a:pt x="42050" y="712119"/>
                  <a:pt x="72888" y="930801"/>
                  <a:pt x="349023" y="1089205"/>
                </a:cubicBezTo>
                <a:cubicBezTo>
                  <a:pt x="625158" y="1247609"/>
                  <a:pt x="1265736" y="1333120"/>
                  <a:pt x="1677836" y="1492926"/>
                </a:cubicBezTo>
                <a:cubicBezTo>
                  <a:pt x="2089936" y="1652732"/>
                  <a:pt x="2447371" y="2196634"/>
                  <a:pt x="2821625" y="2048042"/>
                </a:cubicBezTo>
                <a:cubicBezTo>
                  <a:pt x="3195879" y="1899450"/>
                  <a:pt x="4272386" y="932202"/>
                  <a:pt x="3931772" y="609786"/>
                </a:cubicBezTo>
                <a:close/>
              </a:path>
            </a:pathLst>
          </a:custGeom>
          <a:solidFill>
            <a:srgbClr val="FF0D02">
              <a:alpha val="53000"/>
            </a:srgbClr>
          </a:solidFill>
          <a:effectLst>
            <a:outerShdw blurRad="40000" dist="23000" dir="5400000" rotWithShape="0">
              <a:srgbClr val="000000">
                <a:alpha val="4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1145190" y="1317358"/>
            <a:ext cx="3964013" cy="2488211"/>
          </a:xfrm>
          <a:custGeom>
            <a:avLst/>
            <a:gdLst>
              <a:gd name="connsiteX0" fmla="*/ 3900936 w 3964013"/>
              <a:gd name="connsiteY0" fmla="*/ 2394290 h 2488211"/>
              <a:gd name="connsiteX1" fmla="*/ 3236529 w 3964013"/>
              <a:gd name="connsiteY1" fmla="*/ 1704600 h 2488211"/>
              <a:gd name="connsiteX2" fmla="*/ 2580533 w 3964013"/>
              <a:gd name="connsiteY2" fmla="*/ 972856 h 2488211"/>
              <a:gd name="connsiteX3" fmla="*/ 1504026 w 3964013"/>
              <a:gd name="connsiteY3" fmla="*/ 64483 h 2488211"/>
              <a:gd name="connsiteX4" fmla="*/ 377058 w 3964013"/>
              <a:gd name="connsiteY4" fmla="*/ 585956 h 2488211"/>
              <a:gd name="connsiteX5" fmla="*/ 32239 w 3964013"/>
              <a:gd name="connsiteY5" fmla="*/ 1250414 h 2488211"/>
              <a:gd name="connsiteX6" fmla="*/ 183623 w 3964013"/>
              <a:gd name="connsiteY6" fmla="*/ 1620491 h 2488211"/>
              <a:gd name="connsiteX7" fmla="*/ 663005 w 3964013"/>
              <a:gd name="connsiteY7" fmla="*/ 1839174 h 2488211"/>
              <a:gd name="connsiteX8" fmla="*/ 1646999 w 3964013"/>
              <a:gd name="connsiteY8" fmla="*/ 1940104 h 2488211"/>
              <a:gd name="connsiteX9" fmla="*/ 2521661 w 3964013"/>
              <a:gd name="connsiteY9" fmla="*/ 2057856 h 2488211"/>
              <a:gd name="connsiteX10" fmla="*/ 3051504 w 3964013"/>
              <a:gd name="connsiteY10" fmla="*/ 2141964 h 2488211"/>
              <a:gd name="connsiteX11" fmla="*/ 3614988 w 3964013"/>
              <a:gd name="connsiteY11" fmla="*/ 2268127 h 2488211"/>
              <a:gd name="connsiteX12" fmla="*/ 3900936 w 3964013"/>
              <a:gd name="connsiteY12" fmla="*/ 2394290 h 248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4013" h="2488211">
                <a:moveTo>
                  <a:pt x="3900936" y="2394290"/>
                </a:moveTo>
                <a:cubicBezTo>
                  <a:pt x="3837860" y="2300369"/>
                  <a:pt x="3456596" y="1941506"/>
                  <a:pt x="3236529" y="1704600"/>
                </a:cubicBezTo>
                <a:cubicBezTo>
                  <a:pt x="3016462" y="1467694"/>
                  <a:pt x="2869283" y="1246209"/>
                  <a:pt x="2580533" y="972856"/>
                </a:cubicBezTo>
                <a:cubicBezTo>
                  <a:pt x="2291783" y="699503"/>
                  <a:pt x="1871272" y="128966"/>
                  <a:pt x="1504026" y="64483"/>
                </a:cubicBezTo>
                <a:cubicBezTo>
                  <a:pt x="1136780" y="0"/>
                  <a:pt x="622356" y="388301"/>
                  <a:pt x="377058" y="585956"/>
                </a:cubicBezTo>
                <a:cubicBezTo>
                  <a:pt x="131760" y="783611"/>
                  <a:pt x="64478" y="1077992"/>
                  <a:pt x="32239" y="1250414"/>
                </a:cubicBezTo>
                <a:cubicBezTo>
                  <a:pt x="0" y="1422837"/>
                  <a:pt x="78495" y="1522364"/>
                  <a:pt x="183623" y="1620491"/>
                </a:cubicBezTo>
                <a:cubicBezTo>
                  <a:pt x="288751" y="1718618"/>
                  <a:pt x="419109" y="1785905"/>
                  <a:pt x="663005" y="1839174"/>
                </a:cubicBezTo>
                <a:cubicBezTo>
                  <a:pt x="906901" y="1892443"/>
                  <a:pt x="1337223" y="1903657"/>
                  <a:pt x="1646999" y="1940104"/>
                </a:cubicBezTo>
                <a:cubicBezTo>
                  <a:pt x="1956775" y="1976551"/>
                  <a:pt x="2287577" y="2024213"/>
                  <a:pt x="2521661" y="2057856"/>
                </a:cubicBezTo>
                <a:cubicBezTo>
                  <a:pt x="2755745" y="2091499"/>
                  <a:pt x="2869283" y="2106919"/>
                  <a:pt x="3051504" y="2141964"/>
                </a:cubicBezTo>
                <a:cubicBezTo>
                  <a:pt x="3233725" y="2177009"/>
                  <a:pt x="3473416" y="2228876"/>
                  <a:pt x="3614988" y="2268127"/>
                </a:cubicBezTo>
                <a:cubicBezTo>
                  <a:pt x="3756560" y="2307378"/>
                  <a:pt x="3964013" y="2488211"/>
                  <a:pt x="3900936" y="2394290"/>
                </a:cubicBezTo>
                <a:close/>
              </a:path>
            </a:pathLst>
          </a:custGeom>
          <a:solidFill>
            <a:srgbClr val="AAB9EC">
              <a:alpha val="43000"/>
            </a:srgbClr>
          </a:solidFill>
          <a:ln>
            <a:solidFill>
              <a:schemeClr val="accent1">
                <a:shade val="95000"/>
                <a:satMod val="105000"/>
                <a:alpha val="6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1293093" y="3513181"/>
            <a:ext cx="3013365" cy="584776"/>
          </a:xfrm>
          <a:prstGeom prst="rect">
            <a:avLst/>
          </a:prstGeom>
          <a:noFill/>
          <a:effectLst>
            <a:outerShdw blurRad="50800" dist="38100" dir="2700000">
              <a:srgbClr val="000000">
                <a:alpha val="43000"/>
              </a:srgbClr>
            </a:outerShdw>
          </a:effectLst>
        </p:spPr>
        <p:txBody>
          <a:bodyPr wrap="none" rtlCol="0">
            <a:spAutoFit/>
          </a:bodyPr>
          <a:lstStyle/>
          <a:p>
            <a:r>
              <a:rPr lang="en-US" sz="3200" b="1" dirty="0" smtClean="0">
                <a:solidFill>
                  <a:srgbClr val="FF0000"/>
                </a:solidFill>
              </a:rPr>
              <a:t>HOT COGNITION</a:t>
            </a:r>
            <a:endParaRPr lang="en-US" sz="3200" b="1" dirty="0">
              <a:solidFill>
                <a:srgbClr val="FF0000"/>
              </a:solidFill>
            </a:endParaRPr>
          </a:p>
        </p:txBody>
      </p:sp>
      <p:sp>
        <p:nvSpPr>
          <p:cNvPr id="20" name="TextBox 19"/>
          <p:cNvSpPr txBox="1"/>
          <p:nvPr/>
        </p:nvSpPr>
        <p:spPr>
          <a:xfrm>
            <a:off x="1402819" y="2257502"/>
            <a:ext cx="2442195" cy="461665"/>
          </a:xfrm>
          <a:prstGeom prst="rect">
            <a:avLst/>
          </a:prstGeom>
          <a:noFill/>
          <a:effectLst>
            <a:outerShdw blurRad="50800" dist="38100" dir="2700000">
              <a:srgbClr val="000000">
                <a:alpha val="43000"/>
              </a:srgbClr>
            </a:outerShdw>
          </a:effectLst>
        </p:spPr>
        <p:txBody>
          <a:bodyPr wrap="none" rtlCol="0">
            <a:spAutoFit/>
          </a:bodyPr>
          <a:lstStyle/>
          <a:p>
            <a:r>
              <a:rPr lang="en-US" sz="2400" dirty="0" smtClean="0">
                <a:solidFill>
                  <a:srgbClr val="857AFF"/>
                </a:solidFill>
              </a:rPr>
              <a:t>COLD COGNITION</a:t>
            </a:r>
            <a:endParaRPr lang="en-US" sz="2400" dirty="0">
              <a:solidFill>
                <a:srgbClr val="857AFF"/>
              </a:solidFill>
            </a:endParaRPr>
          </a:p>
        </p:txBody>
      </p:sp>
      <p:sp>
        <p:nvSpPr>
          <p:cNvPr id="2" name="Footer Placeholder 1"/>
          <p:cNvSpPr>
            <a:spLocks noGrp="1"/>
          </p:cNvSpPr>
          <p:nvPr>
            <p:ph type="ftr" sz="quarter" idx="11"/>
          </p:nvPr>
        </p:nvSpPr>
        <p:spPr/>
        <p:txBody>
          <a:bodyPr/>
          <a:lstStyle/>
          <a:p>
            <a:r>
              <a:rPr lang="en-US" smtClean="0"/>
              <a:t>FALLON</a:t>
            </a:r>
            <a:endParaRPr lang="en-US"/>
          </a:p>
        </p:txBody>
      </p:sp>
    </p:spTree>
    <p:extLst>
      <p:ext uri="{BB962C8B-B14F-4D97-AF65-F5344CB8AC3E}">
        <p14:creationId xmlns:p14="http://schemas.microsoft.com/office/powerpoint/2010/main" val="291036221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446424" y="308801"/>
            <a:ext cx="8991600" cy="6842125"/>
          </a:xfrm>
          <a:prstGeom prst="rect">
            <a:avLst/>
          </a:prstGeom>
          <a:noFill/>
          <a:ln w="9525">
            <a:noFill/>
            <a:miter lim="800000"/>
            <a:headEnd/>
            <a:tailEnd/>
          </a:ln>
        </p:spPr>
      </p:pic>
      <p:sp>
        <p:nvSpPr>
          <p:cNvPr id="44035" name="Freeform 3" descr="Wide upward diagonal"/>
          <p:cNvSpPr>
            <a:spLocks/>
          </p:cNvSpPr>
          <p:nvPr/>
        </p:nvSpPr>
        <p:spPr bwMode="auto">
          <a:xfrm>
            <a:off x="1044512" y="3454625"/>
            <a:ext cx="2037040" cy="1128305"/>
          </a:xfrm>
          <a:custGeom>
            <a:avLst/>
            <a:gdLst>
              <a:gd name="T0" fmla="*/ 2147483647 w 1880"/>
              <a:gd name="T1" fmla="*/ 2147483647 h 1216"/>
              <a:gd name="T2" fmla="*/ 2147483647 w 1880"/>
              <a:gd name="T3" fmla="*/ 2147483647 h 1216"/>
              <a:gd name="T4" fmla="*/ 2147483647 w 1880"/>
              <a:gd name="T5" fmla="*/ 2147483647 h 1216"/>
              <a:gd name="T6" fmla="*/ 2147483647 w 1880"/>
              <a:gd name="T7" fmla="*/ 2147483647 h 1216"/>
              <a:gd name="T8" fmla="*/ 2147483647 w 1880"/>
              <a:gd name="T9" fmla="*/ 2147483647 h 1216"/>
              <a:gd name="T10" fmla="*/ 2147483647 w 1880"/>
              <a:gd name="T11" fmla="*/ 2147483647 h 1216"/>
              <a:gd name="T12" fmla="*/ 2147483647 w 1880"/>
              <a:gd name="T13" fmla="*/ 2147483647 h 1216"/>
              <a:gd name="T14" fmla="*/ 2147483647 w 1880"/>
              <a:gd name="T15" fmla="*/ 2147483647 h 1216"/>
              <a:gd name="T16" fmla="*/ 2147483647 w 1880"/>
              <a:gd name="T17" fmla="*/ 2147483647 h 1216"/>
              <a:gd name="T18" fmla="*/ 2147483647 w 1880"/>
              <a:gd name="T19" fmla="*/ 2147483647 h 1216"/>
              <a:gd name="T20" fmla="*/ 2147483647 w 1880"/>
              <a:gd name="T21" fmla="*/ 2147483647 h 1216"/>
              <a:gd name="T22" fmla="*/ 2147483647 w 1880"/>
              <a:gd name="T23" fmla="*/ 2147483647 h 1216"/>
              <a:gd name="T24" fmla="*/ 2147483647 w 1880"/>
              <a:gd name="T25" fmla="*/ 2147483647 h 1216"/>
              <a:gd name="T26" fmla="*/ 2147483647 w 1880"/>
              <a:gd name="T27" fmla="*/ 2147483647 h 1216"/>
              <a:gd name="T28" fmla="*/ 2147483647 w 1880"/>
              <a:gd name="T29" fmla="*/ 2147483647 h 1216"/>
              <a:gd name="T30" fmla="*/ 2147483647 w 1880"/>
              <a:gd name="T31" fmla="*/ 2147483647 h 1216"/>
              <a:gd name="T32" fmla="*/ 2147483647 w 1880"/>
              <a:gd name="T33" fmla="*/ 2147483647 h 12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0"/>
              <a:gd name="T52" fmla="*/ 0 h 1216"/>
              <a:gd name="T53" fmla="*/ 1880 w 1880"/>
              <a:gd name="T54" fmla="*/ 1216 h 12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0" h="1216">
                <a:moveTo>
                  <a:pt x="256" y="16"/>
                </a:moveTo>
                <a:cubicBezTo>
                  <a:pt x="304" y="60"/>
                  <a:pt x="352" y="104"/>
                  <a:pt x="448" y="160"/>
                </a:cubicBezTo>
                <a:cubicBezTo>
                  <a:pt x="544" y="216"/>
                  <a:pt x="712" y="296"/>
                  <a:pt x="832" y="352"/>
                </a:cubicBezTo>
                <a:cubicBezTo>
                  <a:pt x="952" y="408"/>
                  <a:pt x="1016" y="464"/>
                  <a:pt x="1168" y="496"/>
                </a:cubicBezTo>
                <a:cubicBezTo>
                  <a:pt x="1320" y="528"/>
                  <a:pt x="1632" y="488"/>
                  <a:pt x="1744" y="544"/>
                </a:cubicBezTo>
                <a:cubicBezTo>
                  <a:pt x="1856" y="600"/>
                  <a:pt x="1880" y="744"/>
                  <a:pt x="1840" y="832"/>
                </a:cubicBezTo>
                <a:cubicBezTo>
                  <a:pt x="1800" y="920"/>
                  <a:pt x="1648" y="1008"/>
                  <a:pt x="1504" y="1072"/>
                </a:cubicBezTo>
                <a:cubicBezTo>
                  <a:pt x="1360" y="1136"/>
                  <a:pt x="1168" y="1216"/>
                  <a:pt x="976" y="1216"/>
                </a:cubicBezTo>
                <a:cubicBezTo>
                  <a:pt x="784" y="1216"/>
                  <a:pt x="496" y="1136"/>
                  <a:pt x="352" y="1072"/>
                </a:cubicBezTo>
                <a:cubicBezTo>
                  <a:pt x="208" y="1008"/>
                  <a:pt x="168" y="928"/>
                  <a:pt x="112" y="832"/>
                </a:cubicBezTo>
                <a:cubicBezTo>
                  <a:pt x="56" y="736"/>
                  <a:pt x="32" y="576"/>
                  <a:pt x="16" y="496"/>
                </a:cubicBezTo>
                <a:cubicBezTo>
                  <a:pt x="0" y="416"/>
                  <a:pt x="0" y="384"/>
                  <a:pt x="16" y="352"/>
                </a:cubicBezTo>
                <a:cubicBezTo>
                  <a:pt x="32" y="320"/>
                  <a:pt x="88" y="312"/>
                  <a:pt x="112" y="304"/>
                </a:cubicBezTo>
                <a:cubicBezTo>
                  <a:pt x="136" y="296"/>
                  <a:pt x="168" y="328"/>
                  <a:pt x="160" y="304"/>
                </a:cubicBezTo>
                <a:cubicBezTo>
                  <a:pt x="152" y="280"/>
                  <a:pt x="64" y="208"/>
                  <a:pt x="64" y="160"/>
                </a:cubicBezTo>
                <a:cubicBezTo>
                  <a:pt x="64" y="112"/>
                  <a:pt x="128" y="32"/>
                  <a:pt x="160" y="16"/>
                </a:cubicBezTo>
                <a:cubicBezTo>
                  <a:pt x="192" y="0"/>
                  <a:pt x="224" y="32"/>
                  <a:pt x="256" y="64"/>
                </a:cubicBezTo>
              </a:path>
            </a:pathLst>
          </a:custGeom>
          <a:solidFill>
            <a:schemeClr val="tx2">
              <a:lumMod val="60000"/>
              <a:lumOff val="40000"/>
            </a:schemeClr>
          </a:solidFill>
          <a:ln w="9525">
            <a:no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44036" name="Freeform 4" descr="Solid diamond"/>
          <p:cNvSpPr>
            <a:spLocks/>
          </p:cNvSpPr>
          <p:nvPr/>
        </p:nvSpPr>
        <p:spPr bwMode="auto">
          <a:xfrm>
            <a:off x="3197012" y="4261315"/>
            <a:ext cx="964914" cy="1054101"/>
          </a:xfrm>
          <a:custGeom>
            <a:avLst/>
            <a:gdLst>
              <a:gd name="T0" fmla="*/ 2147483647 w 1128"/>
              <a:gd name="T1" fmla="*/ 2147483647 h 1112"/>
              <a:gd name="T2" fmla="*/ 2147483647 w 1128"/>
              <a:gd name="T3" fmla="*/ 2147483647 h 1112"/>
              <a:gd name="T4" fmla="*/ 2147483647 w 1128"/>
              <a:gd name="T5" fmla="*/ 2147483647 h 1112"/>
              <a:gd name="T6" fmla="*/ 2147483647 w 1128"/>
              <a:gd name="T7" fmla="*/ 2147483647 h 1112"/>
              <a:gd name="T8" fmla="*/ 2147483647 w 1128"/>
              <a:gd name="T9" fmla="*/ 2147483647 h 1112"/>
              <a:gd name="T10" fmla="*/ 2147483647 w 1128"/>
              <a:gd name="T11" fmla="*/ 2147483647 h 1112"/>
              <a:gd name="T12" fmla="*/ 2147483647 w 1128"/>
              <a:gd name="T13" fmla="*/ 2147483647 h 1112"/>
              <a:gd name="T14" fmla="*/ 2147483647 w 1128"/>
              <a:gd name="T15" fmla="*/ 2147483647 h 1112"/>
              <a:gd name="T16" fmla="*/ 2147483647 w 1128"/>
              <a:gd name="T17" fmla="*/ 2147483647 h 1112"/>
              <a:gd name="T18" fmla="*/ 2147483647 w 1128"/>
              <a:gd name="T19" fmla="*/ 2147483647 h 1112"/>
              <a:gd name="T20" fmla="*/ 2147483647 w 1128"/>
              <a:gd name="T21" fmla="*/ 2147483647 h 1112"/>
              <a:gd name="T22" fmla="*/ 2147483647 w 1128"/>
              <a:gd name="T23" fmla="*/ 2147483647 h 1112"/>
              <a:gd name="T24" fmla="*/ 2147483647 w 1128"/>
              <a:gd name="T25" fmla="*/ 2147483647 h 1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8"/>
              <a:gd name="T40" fmla="*/ 0 h 1112"/>
              <a:gd name="T41" fmla="*/ 1128 w 1128"/>
              <a:gd name="T42" fmla="*/ 1112 h 1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8" h="1112">
                <a:moveTo>
                  <a:pt x="96" y="400"/>
                </a:moveTo>
                <a:cubicBezTo>
                  <a:pt x="152" y="376"/>
                  <a:pt x="296" y="360"/>
                  <a:pt x="384" y="304"/>
                </a:cubicBezTo>
                <a:cubicBezTo>
                  <a:pt x="472" y="248"/>
                  <a:pt x="544" y="112"/>
                  <a:pt x="624" y="64"/>
                </a:cubicBezTo>
                <a:cubicBezTo>
                  <a:pt x="704" y="16"/>
                  <a:pt x="792" y="0"/>
                  <a:pt x="864" y="16"/>
                </a:cubicBezTo>
                <a:cubicBezTo>
                  <a:pt x="936" y="32"/>
                  <a:pt x="1016" y="72"/>
                  <a:pt x="1056" y="160"/>
                </a:cubicBezTo>
                <a:cubicBezTo>
                  <a:pt x="1096" y="248"/>
                  <a:pt x="1096" y="400"/>
                  <a:pt x="1104" y="544"/>
                </a:cubicBezTo>
                <a:cubicBezTo>
                  <a:pt x="1112" y="688"/>
                  <a:pt x="1128" y="936"/>
                  <a:pt x="1104" y="1024"/>
                </a:cubicBezTo>
                <a:cubicBezTo>
                  <a:pt x="1080" y="1112"/>
                  <a:pt x="1040" y="1080"/>
                  <a:pt x="960" y="1072"/>
                </a:cubicBezTo>
                <a:cubicBezTo>
                  <a:pt x="880" y="1064"/>
                  <a:pt x="728" y="1000"/>
                  <a:pt x="624" y="976"/>
                </a:cubicBezTo>
                <a:cubicBezTo>
                  <a:pt x="520" y="952"/>
                  <a:pt x="432" y="976"/>
                  <a:pt x="336" y="928"/>
                </a:cubicBezTo>
                <a:cubicBezTo>
                  <a:pt x="240" y="880"/>
                  <a:pt x="96" y="768"/>
                  <a:pt x="48" y="688"/>
                </a:cubicBezTo>
                <a:cubicBezTo>
                  <a:pt x="0" y="608"/>
                  <a:pt x="40" y="496"/>
                  <a:pt x="48" y="448"/>
                </a:cubicBezTo>
                <a:cubicBezTo>
                  <a:pt x="56" y="400"/>
                  <a:pt x="40" y="424"/>
                  <a:pt x="96" y="400"/>
                </a:cubicBezTo>
                <a:close/>
              </a:path>
            </a:pathLst>
          </a:custGeom>
          <a:solidFill>
            <a:schemeClr val="tx2">
              <a:lumMod val="60000"/>
              <a:lumOff val="40000"/>
            </a:schemeClr>
          </a:solidFill>
          <a:ln w="9525">
            <a:no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dirty="0">
              <a:solidFill>
                <a:srgbClr val="FF0000"/>
              </a:solidFill>
            </a:endParaRPr>
          </a:p>
        </p:txBody>
      </p:sp>
      <p:sp>
        <p:nvSpPr>
          <p:cNvPr id="41" name="Freeform 40"/>
          <p:cNvSpPr/>
          <p:nvPr/>
        </p:nvSpPr>
        <p:spPr>
          <a:xfrm>
            <a:off x="1044512" y="1391625"/>
            <a:ext cx="1755264" cy="1526977"/>
          </a:xfrm>
          <a:custGeom>
            <a:avLst/>
            <a:gdLst>
              <a:gd name="connsiteX0" fmla="*/ 1819866 w 1917457"/>
              <a:gd name="connsiteY0" fmla="*/ 421946 h 1760628"/>
              <a:gd name="connsiteX1" fmla="*/ 1267308 w 1917457"/>
              <a:gd name="connsiteY1" fmla="*/ 793039 h 1760628"/>
              <a:gd name="connsiteX2" fmla="*/ 475584 w 1917457"/>
              <a:gd name="connsiteY2" fmla="*/ 1617689 h 1760628"/>
              <a:gd name="connsiteX3" fmla="*/ 13745 w 1917457"/>
              <a:gd name="connsiteY3" fmla="*/ 1617689 h 1760628"/>
              <a:gd name="connsiteX4" fmla="*/ 393113 w 1917457"/>
              <a:gd name="connsiteY4" fmla="*/ 760052 h 1760628"/>
              <a:gd name="connsiteX5" fmla="*/ 1044636 w 1917457"/>
              <a:gd name="connsiteY5" fmla="*/ 224030 h 1760628"/>
              <a:gd name="connsiteX6" fmla="*/ 1720900 w 1917457"/>
              <a:gd name="connsiteY6" fmla="*/ 1374 h 1760628"/>
              <a:gd name="connsiteX7" fmla="*/ 1852854 w 1917457"/>
              <a:gd name="connsiteY7" fmla="*/ 232276 h 1760628"/>
              <a:gd name="connsiteX8" fmla="*/ 1819866 w 1917457"/>
              <a:gd name="connsiteY8" fmla="*/ 421946 h 17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7457" h="1760628">
                <a:moveTo>
                  <a:pt x="1819866" y="421946"/>
                </a:moveTo>
                <a:cubicBezTo>
                  <a:pt x="1722275" y="515407"/>
                  <a:pt x="1491355" y="593748"/>
                  <a:pt x="1267308" y="793039"/>
                </a:cubicBezTo>
                <a:cubicBezTo>
                  <a:pt x="1043261" y="992330"/>
                  <a:pt x="684511" y="1480247"/>
                  <a:pt x="475584" y="1617689"/>
                </a:cubicBezTo>
                <a:cubicBezTo>
                  <a:pt x="266657" y="1755131"/>
                  <a:pt x="27490" y="1760628"/>
                  <a:pt x="13745" y="1617689"/>
                </a:cubicBezTo>
                <a:cubicBezTo>
                  <a:pt x="0" y="1474750"/>
                  <a:pt x="221298" y="992328"/>
                  <a:pt x="393113" y="760052"/>
                </a:cubicBezTo>
                <a:cubicBezTo>
                  <a:pt x="564928" y="527776"/>
                  <a:pt x="823338" y="350476"/>
                  <a:pt x="1044636" y="224030"/>
                </a:cubicBezTo>
                <a:cubicBezTo>
                  <a:pt x="1265934" y="97584"/>
                  <a:pt x="1586197" y="0"/>
                  <a:pt x="1720900" y="1374"/>
                </a:cubicBezTo>
                <a:cubicBezTo>
                  <a:pt x="1855603" y="2748"/>
                  <a:pt x="1840483" y="156683"/>
                  <a:pt x="1852854" y="232276"/>
                </a:cubicBezTo>
                <a:cubicBezTo>
                  <a:pt x="1865225" y="307869"/>
                  <a:pt x="1917457" y="328486"/>
                  <a:pt x="1819866" y="421946"/>
                </a:cubicBezTo>
                <a:close/>
              </a:path>
            </a:pathLst>
          </a:custGeom>
          <a:solidFill>
            <a:srgbClr val="AAB9EC">
              <a:alpha val="43000"/>
            </a:srgbClr>
          </a:solidFill>
          <a:ln>
            <a:noFill/>
          </a:ln>
          <a:effectLst>
            <a:outerShdw blurRad="50800" dist="38100" dir="27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722730" y="3636048"/>
            <a:ext cx="404109" cy="362847"/>
          </a:xfrm>
          <a:prstGeom prst="ellipse">
            <a:avLst/>
          </a:prstGeom>
          <a:solidFill>
            <a:srgbClr val="FF160B"/>
          </a:solidFill>
          <a:ln>
            <a:noFill/>
          </a:ln>
          <a:effectLst>
            <a:outerShdw blurRad="50800" dist="38100" dir="27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3419683" y="3372155"/>
            <a:ext cx="643276" cy="387583"/>
          </a:xfrm>
          <a:prstGeom prst="ellipse">
            <a:avLst/>
          </a:prstGeom>
          <a:solidFill>
            <a:schemeClr val="accent6"/>
          </a:solidFill>
          <a:ln>
            <a:noFill/>
          </a:ln>
          <a:effectLst>
            <a:outerShdw blurRad="50800" dist="38100" dir="27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TextBox 139"/>
          <p:cNvSpPr txBox="1"/>
          <p:nvPr/>
        </p:nvSpPr>
        <p:spPr>
          <a:xfrm>
            <a:off x="260063" y="208965"/>
            <a:ext cx="7169901" cy="461665"/>
          </a:xfrm>
          <a:prstGeom prst="rect">
            <a:avLst/>
          </a:prstGeom>
          <a:solidFill>
            <a:srgbClr val="FFFFFF"/>
          </a:solidFill>
          <a:effectLst>
            <a:outerShdw blurRad="50800" dist="38100" dir="2700000">
              <a:srgbClr val="000000">
                <a:alpha val="43000"/>
              </a:srgbClr>
            </a:outerShdw>
          </a:effectLst>
        </p:spPr>
        <p:txBody>
          <a:bodyPr wrap="none" rtlCol="0">
            <a:spAutoFit/>
          </a:bodyPr>
          <a:lstStyle/>
          <a:p>
            <a:r>
              <a:rPr lang="en-US" sz="2400" dirty="0" smtClean="0"/>
              <a:t>The maturing (and switching) teenage prefrontal system</a:t>
            </a:r>
            <a:endParaRPr lang="en-US" sz="2400" dirty="0"/>
          </a:p>
        </p:txBody>
      </p:sp>
      <p:sp>
        <p:nvSpPr>
          <p:cNvPr id="141" name="TextBox 140"/>
          <p:cNvSpPr txBox="1"/>
          <p:nvPr/>
        </p:nvSpPr>
        <p:spPr>
          <a:xfrm>
            <a:off x="7695133" y="6310033"/>
            <a:ext cx="744051" cy="369332"/>
          </a:xfrm>
          <a:prstGeom prst="rect">
            <a:avLst/>
          </a:prstGeom>
          <a:noFill/>
        </p:spPr>
        <p:txBody>
          <a:bodyPr wrap="none" rtlCol="0">
            <a:spAutoFit/>
          </a:bodyPr>
          <a:lstStyle/>
          <a:p>
            <a:r>
              <a:rPr lang="en-US" dirty="0" smtClean="0"/>
              <a:t>Fallon</a:t>
            </a:r>
            <a:endParaRPr lang="en-US" dirty="0"/>
          </a:p>
        </p:txBody>
      </p:sp>
      <p:sp>
        <p:nvSpPr>
          <p:cNvPr id="142" name="Rectangle 141"/>
          <p:cNvSpPr/>
          <p:nvPr/>
        </p:nvSpPr>
        <p:spPr>
          <a:xfrm>
            <a:off x="8191544" y="5133082"/>
            <a:ext cx="247640" cy="1823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1072302" y="3127094"/>
            <a:ext cx="4272386" cy="2196634"/>
          </a:xfrm>
          <a:custGeom>
            <a:avLst/>
            <a:gdLst>
              <a:gd name="connsiteX0" fmla="*/ 3931772 w 4272386"/>
              <a:gd name="connsiteY0" fmla="*/ 609786 h 2196634"/>
              <a:gd name="connsiteX1" fmla="*/ 777944 w 4272386"/>
              <a:gd name="connsiteY1" fmla="*/ 113546 h 2196634"/>
              <a:gd name="connsiteX2" fmla="*/ 222870 w 4272386"/>
              <a:gd name="connsiteY2" fmla="*/ 71492 h 2196634"/>
              <a:gd name="connsiteX3" fmla="*/ 21025 w 4272386"/>
              <a:gd name="connsiteY3" fmla="*/ 542500 h 2196634"/>
              <a:gd name="connsiteX4" fmla="*/ 349023 w 4272386"/>
              <a:gd name="connsiteY4" fmla="*/ 1089205 h 2196634"/>
              <a:gd name="connsiteX5" fmla="*/ 1677836 w 4272386"/>
              <a:gd name="connsiteY5" fmla="*/ 1492926 h 2196634"/>
              <a:gd name="connsiteX6" fmla="*/ 2821625 w 4272386"/>
              <a:gd name="connsiteY6" fmla="*/ 2048042 h 2196634"/>
              <a:gd name="connsiteX7" fmla="*/ 3931772 w 4272386"/>
              <a:gd name="connsiteY7" fmla="*/ 609786 h 219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2386" h="2196634">
                <a:moveTo>
                  <a:pt x="3931772" y="609786"/>
                </a:moveTo>
                <a:cubicBezTo>
                  <a:pt x="3591159" y="287370"/>
                  <a:pt x="1396094" y="203262"/>
                  <a:pt x="777944" y="113546"/>
                </a:cubicBezTo>
                <a:cubicBezTo>
                  <a:pt x="159794" y="23830"/>
                  <a:pt x="349023" y="0"/>
                  <a:pt x="222870" y="71492"/>
                </a:cubicBezTo>
                <a:cubicBezTo>
                  <a:pt x="96717" y="142984"/>
                  <a:pt x="0" y="372881"/>
                  <a:pt x="21025" y="542500"/>
                </a:cubicBezTo>
                <a:cubicBezTo>
                  <a:pt x="42050" y="712119"/>
                  <a:pt x="72888" y="930801"/>
                  <a:pt x="349023" y="1089205"/>
                </a:cubicBezTo>
                <a:cubicBezTo>
                  <a:pt x="625158" y="1247609"/>
                  <a:pt x="1265736" y="1333120"/>
                  <a:pt x="1677836" y="1492926"/>
                </a:cubicBezTo>
                <a:cubicBezTo>
                  <a:pt x="2089936" y="1652732"/>
                  <a:pt x="2447371" y="2196634"/>
                  <a:pt x="2821625" y="2048042"/>
                </a:cubicBezTo>
                <a:cubicBezTo>
                  <a:pt x="3195879" y="1899450"/>
                  <a:pt x="4272386" y="932202"/>
                  <a:pt x="3931772" y="609786"/>
                </a:cubicBezTo>
                <a:close/>
              </a:path>
            </a:pathLst>
          </a:custGeom>
          <a:solidFill>
            <a:srgbClr val="FF0D02">
              <a:alpha val="53000"/>
            </a:srgbClr>
          </a:solidFill>
          <a:effectLst>
            <a:outerShdw blurRad="40000" dist="23000" dir="5400000" rotWithShape="0">
              <a:srgbClr val="000000">
                <a:alpha val="4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1145190" y="1317358"/>
            <a:ext cx="3964013" cy="2488211"/>
          </a:xfrm>
          <a:custGeom>
            <a:avLst/>
            <a:gdLst>
              <a:gd name="connsiteX0" fmla="*/ 3900936 w 3964013"/>
              <a:gd name="connsiteY0" fmla="*/ 2394290 h 2488211"/>
              <a:gd name="connsiteX1" fmla="*/ 3236529 w 3964013"/>
              <a:gd name="connsiteY1" fmla="*/ 1704600 h 2488211"/>
              <a:gd name="connsiteX2" fmla="*/ 2580533 w 3964013"/>
              <a:gd name="connsiteY2" fmla="*/ 972856 h 2488211"/>
              <a:gd name="connsiteX3" fmla="*/ 1504026 w 3964013"/>
              <a:gd name="connsiteY3" fmla="*/ 64483 h 2488211"/>
              <a:gd name="connsiteX4" fmla="*/ 377058 w 3964013"/>
              <a:gd name="connsiteY4" fmla="*/ 585956 h 2488211"/>
              <a:gd name="connsiteX5" fmla="*/ 32239 w 3964013"/>
              <a:gd name="connsiteY5" fmla="*/ 1250414 h 2488211"/>
              <a:gd name="connsiteX6" fmla="*/ 183623 w 3964013"/>
              <a:gd name="connsiteY6" fmla="*/ 1620491 h 2488211"/>
              <a:gd name="connsiteX7" fmla="*/ 663005 w 3964013"/>
              <a:gd name="connsiteY7" fmla="*/ 1839174 h 2488211"/>
              <a:gd name="connsiteX8" fmla="*/ 1646999 w 3964013"/>
              <a:gd name="connsiteY8" fmla="*/ 1940104 h 2488211"/>
              <a:gd name="connsiteX9" fmla="*/ 2521661 w 3964013"/>
              <a:gd name="connsiteY9" fmla="*/ 2057856 h 2488211"/>
              <a:gd name="connsiteX10" fmla="*/ 3051504 w 3964013"/>
              <a:gd name="connsiteY10" fmla="*/ 2141964 h 2488211"/>
              <a:gd name="connsiteX11" fmla="*/ 3614988 w 3964013"/>
              <a:gd name="connsiteY11" fmla="*/ 2268127 h 2488211"/>
              <a:gd name="connsiteX12" fmla="*/ 3900936 w 3964013"/>
              <a:gd name="connsiteY12" fmla="*/ 2394290 h 248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4013" h="2488211">
                <a:moveTo>
                  <a:pt x="3900936" y="2394290"/>
                </a:moveTo>
                <a:cubicBezTo>
                  <a:pt x="3837860" y="2300369"/>
                  <a:pt x="3456596" y="1941506"/>
                  <a:pt x="3236529" y="1704600"/>
                </a:cubicBezTo>
                <a:cubicBezTo>
                  <a:pt x="3016462" y="1467694"/>
                  <a:pt x="2869283" y="1246209"/>
                  <a:pt x="2580533" y="972856"/>
                </a:cubicBezTo>
                <a:cubicBezTo>
                  <a:pt x="2291783" y="699503"/>
                  <a:pt x="1871272" y="128966"/>
                  <a:pt x="1504026" y="64483"/>
                </a:cubicBezTo>
                <a:cubicBezTo>
                  <a:pt x="1136780" y="0"/>
                  <a:pt x="622356" y="388301"/>
                  <a:pt x="377058" y="585956"/>
                </a:cubicBezTo>
                <a:cubicBezTo>
                  <a:pt x="131760" y="783611"/>
                  <a:pt x="64478" y="1077992"/>
                  <a:pt x="32239" y="1250414"/>
                </a:cubicBezTo>
                <a:cubicBezTo>
                  <a:pt x="0" y="1422837"/>
                  <a:pt x="78495" y="1522364"/>
                  <a:pt x="183623" y="1620491"/>
                </a:cubicBezTo>
                <a:cubicBezTo>
                  <a:pt x="288751" y="1718618"/>
                  <a:pt x="419109" y="1785905"/>
                  <a:pt x="663005" y="1839174"/>
                </a:cubicBezTo>
                <a:cubicBezTo>
                  <a:pt x="906901" y="1892443"/>
                  <a:pt x="1337223" y="1903657"/>
                  <a:pt x="1646999" y="1940104"/>
                </a:cubicBezTo>
                <a:cubicBezTo>
                  <a:pt x="1956775" y="1976551"/>
                  <a:pt x="2287577" y="2024213"/>
                  <a:pt x="2521661" y="2057856"/>
                </a:cubicBezTo>
                <a:cubicBezTo>
                  <a:pt x="2755745" y="2091499"/>
                  <a:pt x="2869283" y="2106919"/>
                  <a:pt x="3051504" y="2141964"/>
                </a:cubicBezTo>
                <a:cubicBezTo>
                  <a:pt x="3233725" y="2177009"/>
                  <a:pt x="3473416" y="2228876"/>
                  <a:pt x="3614988" y="2268127"/>
                </a:cubicBezTo>
                <a:cubicBezTo>
                  <a:pt x="3756560" y="2307378"/>
                  <a:pt x="3964013" y="2488211"/>
                  <a:pt x="3900936" y="2394290"/>
                </a:cubicBezTo>
                <a:close/>
              </a:path>
            </a:pathLst>
          </a:custGeom>
          <a:solidFill>
            <a:srgbClr val="AAB9EC">
              <a:alpha val="43000"/>
            </a:srgbClr>
          </a:solidFill>
          <a:ln>
            <a:solidFill>
              <a:schemeClr val="accent1">
                <a:shade val="95000"/>
                <a:satMod val="105000"/>
                <a:alpha val="6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1547841" y="3636048"/>
            <a:ext cx="2297173" cy="461665"/>
          </a:xfrm>
          <a:prstGeom prst="rect">
            <a:avLst/>
          </a:prstGeom>
          <a:noFill/>
          <a:effectLst>
            <a:outerShdw blurRad="50800" dist="38100" dir="2700000">
              <a:srgbClr val="000000">
                <a:alpha val="43000"/>
              </a:srgbClr>
            </a:outerShdw>
          </a:effectLst>
        </p:spPr>
        <p:txBody>
          <a:bodyPr wrap="none" rtlCol="0">
            <a:spAutoFit/>
          </a:bodyPr>
          <a:lstStyle/>
          <a:p>
            <a:r>
              <a:rPr lang="en-US" sz="2400" b="1" dirty="0" smtClean="0">
                <a:solidFill>
                  <a:srgbClr val="FF0000"/>
                </a:solidFill>
              </a:rPr>
              <a:t>HOT COGNITION</a:t>
            </a:r>
            <a:endParaRPr lang="en-US" sz="2400" b="1" dirty="0">
              <a:solidFill>
                <a:srgbClr val="FF0000"/>
              </a:solidFill>
            </a:endParaRPr>
          </a:p>
        </p:txBody>
      </p:sp>
      <p:sp>
        <p:nvSpPr>
          <p:cNvPr id="20" name="TextBox 19"/>
          <p:cNvSpPr txBox="1"/>
          <p:nvPr/>
        </p:nvSpPr>
        <p:spPr>
          <a:xfrm>
            <a:off x="1402819" y="2257502"/>
            <a:ext cx="2442195" cy="461665"/>
          </a:xfrm>
          <a:prstGeom prst="rect">
            <a:avLst/>
          </a:prstGeom>
          <a:noFill/>
          <a:effectLst>
            <a:outerShdw blurRad="50800" dist="38100" dir="2700000">
              <a:srgbClr val="000000">
                <a:alpha val="43000"/>
              </a:srgbClr>
            </a:outerShdw>
          </a:effectLst>
        </p:spPr>
        <p:txBody>
          <a:bodyPr wrap="none" rtlCol="0">
            <a:spAutoFit/>
          </a:bodyPr>
          <a:lstStyle/>
          <a:p>
            <a:r>
              <a:rPr lang="en-US" sz="2400" b="1" dirty="0" smtClean="0">
                <a:solidFill>
                  <a:srgbClr val="0000FF"/>
                </a:solidFill>
              </a:rPr>
              <a:t>COLD COGNITION</a:t>
            </a:r>
            <a:endParaRPr lang="en-US" sz="2400" b="1" dirty="0">
              <a:solidFill>
                <a:srgbClr val="0000FF"/>
              </a:solidFill>
            </a:endParaRPr>
          </a:p>
        </p:txBody>
      </p:sp>
      <p:sp>
        <p:nvSpPr>
          <p:cNvPr id="22" name="Curved Left Arrow 21"/>
          <p:cNvSpPr/>
          <p:nvPr/>
        </p:nvSpPr>
        <p:spPr>
          <a:xfrm flipH="1" flipV="1">
            <a:off x="1079844" y="1842326"/>
            <a:ext cx="1004356" cy="1917411"/>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en-US" smtClean="0"/>
              <a:t>FALLON</a:t>
            </a:r>
            <a:endParaRPr lang="en-US"/>
          </a:p>
        </p:txBody>
      </p:sp>
    </p:spTree>
    <p:extLst>
      <p:ext uri="{BB962C8B-B14F-4D97-AF65-F5344CB8AC3E}">
        <p14:creationId xmlns:p14="http://schemas.microsoft.com/office/powerpoint/2010/main" val="197118088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446424" y="447341"/>
            <a:ext cx="8991600" cy="6842125"/>
          </a:xfrm>
          <a:prstGeom prst="rect">
            <a:avLst/>
          </a:prstGeom>
          <a:noFill/>
          <a:ln w="9525">
            <a:noFill/>
            <a:miter lim="800000"/>
            <a:headEnd/>
            <a:tailEnd/>
          </a:ln>
        </p:spPr>
      </p:pic>
      <p:sp>
        <p:nvSpPr>
          <p:cNvPr id="44035" name="Freeform 3" descr="Wide upward diagonal"/>
          <p:cNvSpPr>
            <a:spLocks/>
          </p:cNvSpPr>
          <p:nvPr/>
        </p:nvSpPr>
        <p:spPr bwMode="auto">
          <a:xfrm>
            <a:off x="1044512" y="3662435"/>
            <a:ext cx="2037040" cy="1128305"/>
          </a:xfrm>
          <a:custGeom>
            <a:avLst/>
            <a:gdLst>
              <a:gd name="T0" fmla="*/ 2147483647 w 1880"/>
              <a:gd name="T1" fmla="*/ 2147483647 h 1216"/>
              <a:gd name="T2" fmla="*/ 2147483647 w 1880"/>
              <a:gd name="T3" fmla="*/ 2147483647 h 1216"/>
              <a:gd name="T4" fmla="*/ 2147483647 w 1880"/>
              <a:gd name="T5" fmla="*/ 2147483647 h 1216"/>
              <a:gd name="T6" fmla="*/ 2147483647 w 1880"/>
              <a:gd name="T7" fmla="*/ 2147483647 h 1216"/>
              <a:gd name="T8" fmla="*/ 2147483647 w 1880"/>
              <a:gd name="T9" fmla="*/ 2147483647 h 1216"/>
              <a:gd name="T10" fmla="*/ 2147483647 w 1880"/>
              <a:gd name="T11" fmla="*/ 2147483647 h 1216"/>
              <a:gd name="T12" fmla="*/ 2147483647 w 1880"/>
              <a:gd name="T13" fmla="*/ 2147483647 h 1216"/>
              <a:gd name="T14" fmla="*/ 2147483647 w 1880"/>
              <a:gd name="T15" fmla="*/ 2147483647 h 1216"/>
              <a:gd name="T16" fmla="*/ 2147483647 w 1880"/>
              <a:gd name="T17" fmla="*/ 2147483647 h 1216"/>
              <a:gd name="T18" fmla="*/ 2147483647 w 1880"/>
              <a:gd name="T19" fmla="*/ 2147483647 h 1216"/>
              <a:gd name="T20" fmla="*/ 2147483647 w 1880"/>
              <a:gd name="T21" fmla="*/ 2147483647 h 1216"/>
              <a:gd name="T22" fmla="*/ 2147483647 w 1880"/>
              <a:gd name="T23" fmla="*/ 2147483647 h 1216"/>
              <a:gd name="T24" fmla="*/ 2147483647 w 1880"/>
              <a:gd name="T25" fmla="*/ 2147483647 h 1216"/>
              <a:gd name="T26" fmla="*/ 2147483647 w 1880"/>
              <a:gd name="T27" fmla="*/ 2147483647 h 1216"/>
              <a:gd name="T28" fmla="*/ 2147483647 w 1880"/>
              <a:gd name="T29" fmla="*/ 2147483647 h 1216"/>
              <a:gd name="T30" fmla="*/ 2147483647 w 1880"/>
              <a:gd name="T31" fmla="*/ 2147483647 h 1216"/>
              <a:gd name="T32" fmla="*/ 2147483647 w 1880"/>
              <a:gd name="T33" fmla="*/ 2147483647 h 12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0"/>
              <a:gd name="T52" fmla="*/ 0 h 1216"/>
              <a:gd name="T53" fmla="*/ 1880 w 1880"/>
              <a:gd name="T54" fmla="*/ 1216 h 12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0" h="1216">
                <a:moveTo>
                  <a:pt x="256" y="16"/>
                </a:moveTo>
                <a:cubicBezTo>
                  <a:pt x="304" y="60"/>
                  <a:pt x="352" y="104"/>
                  <a:pt x="448" y="160"/>
                </a:cubicBezTo>
                <a:cubicBezTo>
                  <a:pt x="544" y="216"/>
                  <a:pt x="712" y="296"/>
                  <a:pt x="832" y="352"/>
                </a:cubicBezTo>
                <a:cubicBezTo>
                  <a:pt x="952" y="408"/>
                  <a:pt x="1016" y="464"/>
                  <a:pt x="1168" y="496"/>
                </a:cubicBezTo>
                <a:cubicBezTo>
                  <a:pt x="1320" y="528"/>
                  <a:pt x="1632" y="488"/>
                  <a:pt x="1744" y="544"/>
                </a:cubicBezTo>
                <a:cubicBezTo>
                  <a:pt x="1856" y="600"/>
                  <a:pt x="1880" y="744"/>
                  <a:pt x="1840" y="832"/>
                </a:cubicBezTo>
                <a:cubicBezTo>
                  <a:pt x="1800" y="920"/>
                  <a:pt x="1648" y="1008"/>
                  <a:pt x="1504" y="1072"/>
                </a:cubicBezTo>
                <a:cubicBezTo>
                  <a:pt x="1360" y="1136"/>
                  <a:pt x="1168" y="1216"/>
                  <a:pt x="976" y="1216"/>
                </a:cubicBezTo>
                <a:cubicBezTo>
                  <a:pt x="784" y="1216"/>
                  <a:pt x="496" y="1136"/>
                  <a:pt x="352" y="1072"/>
                </a:cubicBezTo>
                <a:cubicBezTo>
                  <a:pt x="208" y="1008"/>
                  <a:pt x="168" y="928"/>
                  <a:pt x="112" y="832"/>
                </a:cubicBezTo>
                <a:cubicBezTo>
                  <a:pt x="56" y="736"/>
                  <a:pt x="32" y="576"/>
                  <a:pt x="16" y="496"/>
                </a:cubicBezTo>
                <a:cubicBezTo>
                  <a:pt x="0" y="416"/>
                  <a:pt x="0" y="384"/>
                  <a:pt x="16" y="352"/>
                </a:cubicBezTo>
                <a:cubicBezTo>
                  <a:pt x="32" y="320"/>
                  <a:pt x="88" y="312"/>
                  <a:pt x="112" y="304"/>
                </a:cubicBezTo>
                <a:cubicBezTo>
                  <a:pt x="136" y="296"/>
                  <a:pt x="168" y="328"/>
                  <a:pt x="160" y="304"/>
                </a:cubicBezTo>
                <a:cubicBezTo>
                  <a:pt x="152" y="280"/>
                  <a:pt x="64" y="208"/>
                  <a:pt x="64" y="160"/>
                </a:cubicBezTo>
                <a:cubicBezTo>
                  <a:pt x="64" y="112"/>
                  <a:pt x="128" y="32"/>
                  <a:pt x="160" y="16"/>
                </a:cubicBezTo>
                <a:cubicBezTo>
                  <a:pt x="192" y="0"/>
                  <a:pt x="224" y="32"/>
                  <a:pt x="256" y="64"/>
                </a:cubicBezTo>
              </a:path>
            </a:pathLst>
          </a:custGeom>
          <a:solidFill>
            <a:schemeClr val="tx2">
              <a:lumMod val="60000"/>
              <a:lumOff val="40000"/>
            </a:schemeClr>
          </a:solidFill>
          <a:ln w="9525">
            <a:no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44036" name="Freeform 4" descr="Solid diamond"/>
          <p:cNvSpPr>
            <a:spLocks/>
          </p:cNvSpPr>
          <p:nvPr/>
        </p:nvSpPr>
        <p:spPr bwMode="auto">
          <a:xfrm>
            <a:off x="3197012" y="4469125"/>
            <a:ext cx="964914" cy="1054101"/>
          </a:xfrm>
          <a:custGeom>
            <a:avLst/>
            <a:gdLst>
              <a:gd name="T0" fmla="*/ 2147483647 w 1128"/>
              <a:gd name="T1" fmla="*/ 2147483647 h 1112"/>
              <a:gd name="T2" fmla="*/ 2147483647 w 1128"/>
              <a:gd name="T3" fmla="*/ 2147483647 h 1112"/>
              <a:gd name="T4" fmla="*/ 2147483647 w 1128"/>
              <a:gd name="T5" fmla="*/ 2147483647 h 1112"/>
              <a:gd name="T6" fmla="*/ 2147483647 w 1128"/>
              <a:gd name="T7" fmla="*/ 2147483647 h 1112"/>
              <a:gd name="T8" fmla="*/ 2147483647 w 1128"/>
              <a:gd name="T9" fmla="*/ 2147483647 h 1112"/>
              <a:gd name="T10" fmla="*/ 2147483647 w 1128"/>
              <a:gd name="T11" fmla="*/ 2147483647 h 1112"/>
              <a:gd name="T12" fmla="*/ 2147483647 w 1128"/>
              <a:gd name="T13" fmla="*/ 2147483647 h 1112"/>
              <a:gd name="T14" fmla="*/ 2147483647 w 1128"/>
              <a:gd name="T15" fmla="*/ 2147483647 h 1112"/>
              <a:gd name="T16" fmla="*/ 2147483647 w 1128"/>
              <a:gd name="T17" fmla="*/ 2147483647 h 1112"/>
              <a:gd name="T18" fmla="*/ 2147483647 w 1128"/>
              <a:gd name="T19" fmla="*/ 2147483647 h 1112"/>
              <a:gd name="T20" fmla="*/ 2147483647 w 1128"/>
              <a:gd name="T21" fmla="*/ 2147483647 h 1112"/>
              <a:gd name="T22" fmla="*/ 2147483647 w 1128"/>
              <a:gd name="T23" fmla="*/ 2147483647 h 1112"/>
              <a:gd name="T24" fmla="*/ 2147483647 w 1128"/>
              <a:gd name="T25" fmla="*/ 2147483647 h 1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8"/>
              <a:gd name="T40" fmla="*/ 0 h 1112"/>
              <a:gd name="T41" fmla="*/ 1128 w 1128"/>
              <a:gd name="T42" fmla="*/ 1112 h 1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8" h="1112">
                <a:moveTo>
                  <a:pt x="96" y="400"/>
                </a:moveTo>
                <a:cubicBezTo>
                  <a:pt x="152" y="376"/>
                  <a:pt x="296" y="360"/>
                  <a:pt x="384" y="304"/>
                </a:cubicBezTo>
                <a:cubicBezTo>
                  <a:pt x="472" y="248"/>
                  <a:pt x="544" y="112"/>
                  <a:pt x="624" y="64"/>
                </a:cubicBezTo>
                <a:cubicBezTo>
                  <a:pt x="704" y="16"/>
                  <a:pt x="792" y="0"/>
                  <a:pt x="864" y="16"/>
                </a:cubicBezTo>
                <a:cubicBezTo>
                  <a:pt x="936" y="32"/>
                  <a:pt x="1016" y="72"/>
                  <a:pt x="1056" y="160"/>
                </a:cubicBezTo>
                <a:cubicBezTo>
                  <a:pt x="1096" y="248"/>
                  <a:pt x="1096" y="400"/>
                  <a:pt x="1104" y="544"/>
                </a:cubicBezTo>
                <a:cubicBezTo>
                  <a:pt x="1112" y="688"/>
                  <a:pt x="1128" y="936"/>
                  <a:pt x="1104" y="1024"/>
                </a:cubicBezTo>
                <a:cubicBezTo>
                  <a:pt x="1080" y="1112"/>
                  <a:pt x="1040" y="1080"/>
                  <a:pt x="960" y="1072"/>
                </a:cubicBezTo>
                <a:cubicBezTo>
                  <a:pt x="880" y="1064"/>
                  <a:pt x="728" y="1000"/>
                  <a:pt x="624" y="976"/>
                </a:cubicBezTo>
                <a:cubicBezTo>
                  <a:pt x="520" y="952"/>
                  <a:pt x="432" y="976"/>
                  <a:pt x="336" y="928"/>
                </a:cubicBezTo>
                <a:cubicBezTo>
                  <a:pt x="240" y="880"/>
                  <a:pt x="96" y="768"/>
                  <a:pt x="48" y="688"/>
                </a:cubicBezTo>
                <a:cubicBezTo>
                  <a:pt x="0" y="608"/>
                  <a:pt x="40" y="496"/>
                  <a:pt x="48" y="448"/>
                </a:cubicBezTo>
                <a:cubicBezTo>
                  <a:pt x="56" y="400"/>
                  <a:pt x="40" y="424"/>
                  <a:pt x="96" y="400"/>
                </a:cubicBezTo>
                <a:close/>
              </a:path>
            </a:pathLst>
          </a:custGeom>
          <a:solidFill>
            <a:schemeClr val="tx2">
              <a:lumMod val="60000"/>
              <a:lumOff val="40000"/>
            </a:schemeClr>
          </a:solidFill>
          <a:ln w="9525">
            <a:no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dirty="0">
              <a:solidFill>
                <a:srgbClr val="FF0000"/>
              </a:solidFill>
            </a:endParaRPr>
          </a:p>
        </p:txBody>
      </p:sp>
      <p:sp>
        <p:nvSpPr>
          <p:cNvPr id="41" name="Freeform 40"/>
          <p:cNvSpPr/>
          <p:nvPr/>
        </p:nvSpPr>
        <p:spPr>
          <a:xfrm>
            <a:off x="1044512" y="1599435"/>
            <a:ext cx="1755264" cy="1526977"/>
          </a:xfrm>
          <a:custGeom>
            <a:avLst/>
            <a:gdLst>
              <a:gd name="connsiteX0" fmla="*/ 1819866 w 1917457"/>
              <a:gd name="connsiteY0" fmla="*/ 421946 h 1760628"/>
              <a:gd name="connsiteX1" fmla="*/ 1267308 w 1917457"/>
              <a:gd name="connsiteY1" fmla="*/ 793039 h 1760628"/>
              <a:gd name="connsiteX2" fmla="*/ 475584 w 1917457"/>
              <a:gd name="connsiteY2" fmla="*/ 1617689 h 1760628"/>
              <a:gd name="connsiteX3" fmla="*/ 13745 w 1917457"/>
              <a:gd name="connsiteY3" fmla="*/ 1617689 h 1760628"/>
              <a:gd name="connsiteX4" fmla="*/ 393113 w 1917457"/>
              <a:gd name="connsiteY4" fmla="*/ 760052 h 1760628"/>
              <a:gd name="connsiteX5" fmla="*/ 1044636 w 1917457"/>
              <a:gd name="connsiteY5" fmla="*/ 224030 h 1760628"/>
              <a:gd name="connsiteX6" fmla="*/ 1720900 w 1917457"/>
              <a:gd name="connsiteY6" fmla="*/ 1374 h 1760628"/>
              <a:gd name="connsiteX7" fmla="*/ 1852854 w 1917457"/>
              <a:gd name="connsiteY7" fmla="*/ 232276 h 1760628"/>
              <a:gd name="connsiteX8" fmla="*/ 1819866 w 1917457"/>
              <a:gd name="connsiteY8" fmla="*/ 421946 h 17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7457" h="1760628">
                <a:moveTo>
                  <a:pt x="1819866" y="421946"/>
                </a:moveTo>
                <a:cubicBezTo>
                  <a:pt x="1722275" y="515407"/>
                  <a:pt x="1491355" y="593748"/>
                  <a:pt x="1267308" y="793039"/>
                </a:cubicBezTo>
                <a:cubicBezTo>
                  <a:pt x="1043261" y="992330"/>
                  <a:pt x="684511" y="1480247"/>
                  <a:pt x="475584" y="1617689"/>
                </a:cubicBezTo>
                <a:cubicBezTo>
                  <a:pt x="266657" y="1755131"/>
                  <a:pt x="27490" y="1760628"/>
                  <a:pt x="13745" y="1617689"/>
                </a:cubicBezTo>
                <a:cubicBezTo>
                  <a:pt x="0" y="1474750"/>
                  <a:pt x="221298" y="992328"/>
                  <a:pt x="393113" y="760052"/>
                </a:cubicBezTo>
                <a:cubicBezTo>
                  <a:pt x="564928" y="527776"/>
                  <a:pt x="823338" y="350476"/>
                  <a:pt x="1044636" y="224030"/>
                </a:cubicBezTo>
                <a:cubicBezTo>
                  <a:pt x="1265934" y="97584"/>
                  <a:pt x="1586197" y="0"/>
                  <a:pt x="1720900" y="1374"/>
                </a:cubicBezTo>
                <a:cubicBezTo>
                  <a:pt x="1855603" y="2748"/>
                  <a:pt x="1840483" y="156683"/>
                  <a:pt x="1852854" y="232276"/>
                </a:cubicBezTo>
                <a:cubicBezTo>
                  <a:pt x="1865225" y="307869"/>
                  <a:pt x="1917457" y="328486"/>
                  <a:pt x="1819866" y="421946"/>
                </a:cubicBezTo>
                <a:close/>
              </a:path>
            </a:pathLst>
          </a:custGeom>
          <a:solidFill>
            <a:schemeClr val="tx2">
              <a:lumMod val="60000"/>
              <a:lumOff val="40000"/>
            </a:schemeClr>
          </a:solidFill>
          <a:ln>
            <a:noFill/>
          </a:ln>
          <a:effectLst>
            <a:outerShdw blurRad="50800" dist="38100" dir="27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722730" y="3843858"/>
            <a:ext cx="404109" cy="362847"/>
          </a:xfrm>
          <a:prstGeom prst="ellipse">
            <a:avLst/>
          </a:prstGeom>
          <a:solidFill>
            <a:srgbClr val="FF160B"/>
          </a:solidFill>
          <a:ln>
            <a:noFill/>
          </a:ln>
          <a:effectLst>
            <a:outerShdw blurRad="50800" dist="38100" dir="27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3419683" y="3579965"/>
            <a:ext cx="643276" cy="387583"/>
          </a:xfrm>
          <a:prstGeom prst="ellipse">
            <a:avLst/>
          </a:prstGeom>
          <a:solidFill>
            <a:schemeClr val="accent6"/>
          </a:solidFill>
          <a:ln>
            <a:noFill/>
          </a:ln>
          <a:effectLst>
            <a:outerShdw blurRad="50800" dist="38100" dir="27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TextBox 139"/>
          <p:cNvSpPr txBox="1"/>
          <p:nvPr/>
        </p:nvSpPr>
        <p:spPr>
          <a:xfrm>
            <a:off x="1750327" y="216508"/>
            <a:ext cx="5944806" cy="461665"/>
          </a:xfrm>
          <a:prstGeom prst="rect">
            <a:avLst/>
          </a:prstGeom>
          <a:solidFill>
            <a:srgbClr val="FFFFFF"/>
          </a:solidFill>
          <a:effectLst>
            <a:outerShdw blurRad="50800" dist="38100" dir="2700000">
              <a:srgbClr val="000000">
                <a:alpha val="43000"/>
              </a:srgbClr>
            </a:outerShdw>
          </a:effectLst>
        </p:spPr>
        <p:txBody>
          <a:bodyPr wrap="none" rtlCol="0">
            <a:spAutoFit/>
          </a:bodyPr>
          <a:lstStyle/>
          <a:p>
            <a:r>
              <a:rPr lang="en-US" sz="2400" dirty="0" smtClean="0"/>
              <a:t>The mature adult prefrontal system in balance</a:t>
            </a:r>
            <a:endParaRPr lang="en-US" sz="2400" dirty="0"/>
          </a:p>
        </p:txBody>
      </p:sp>
      <p:sp>
        <p:nvSpPr>
          <p:cNvPr id="141" name="TextBox 140"/>
          <p:cNvSpPr txBox="1"/>
          <p:nvPr/>
        </p:nvSpPr>
        <p:spPr>
          <a:xfrm>
            <a:off x="7695133" y="6517843"/>
            <a:ext cx="744051" cy="369332"/>
          </a:xfrm>
          <a:prstGeom prst="rect">
            <a:avLst/>
          </a:prstGeom>
          <a:noFill/>
        </p:spPr>
        <p:txBody>
          <a:bodyPr wrap="none" rtlCol="0">
            <a:spAutoFit/>
          </a:bodyPr>
          <a:lstStyle/>
          <a:p>
            <a:r>
              <a:rPr lang="en-US" dirty="0" smtClean="0"/>
              <a:t>Fallon</a:t>
            </a:r>
            <a:endParaRPr lang="en-US" dirty="0"/>
          </a:p>
        </p:txBody>
      </p:sp>
      <p:sp>
        <p:nvSpPr>
          <p:cNvPr id="142" name="Rectangle 141"/>
          <p:cNvSpPr/>
          <p:nvPr/>
        </p:nvSpPr>
        <p:spPr>
          <a:xfrm>
            <a:off x="8191544" y="5340892"/>
            <a:ext cx="247640" cy="1823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1072302" y="3334904"/>
            <a:ext cx="4272386" cy="2196634"/>
          </a:xfrm>
          <a:custGeom>
            <a:avLst/>
            <a:gdLst>
              <a:gd name="connsiteX0" fmla="*/ 3931772 w 4272386"/>
              <a:gd name="connsiteY0" fmla="*/ 609786 h 2196634"/>
              <a:gd name="connsiteX1" fmla="*/ 777944 w 4272386"/>
              <a:gd name="connsiteY1" fmla="*/ 113546 h 2196634"/>
              <a:gd name="connsiteX2" fmla="*/ 222870 w 4272386"/>
              <a:gd name="connsiteY2" fmla="*/ 71492 h 2196634"/>
              <a:gd name="connsiteX3" fmla="*/ 21025 w 4272386"/>
              <a:gd name="connsiteY3" fmla="*/ 542500 h 2196634"/>
              <a:gd name="connsiteX4" fmla="*/ 349023 w 4272386"/>
              <a:gd name="connsiteY4" fmla="*/ 1089205 h 2196634"/>
              <a:gd name="connsiteX5" fmla="*/ 1677836 w 4272386"/>
              <a:gd name="connsiteY5" fmla="*/ 1492926 h 2196634"/>
              <a:gd name="connsiteX6" fmla="*/ 2821625 w 4272386"/>
              <a:gd name="connsiteY6" fmla="*/ 2048042 h 2196634"/>
              <a:gd name="connsiteX7" fmla="*/ 3931772 w 4272386"/>
              <a:gd name="connsiteY7" fmla="*/ 609786 h 219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2386" h="2196634">
                <a:moveTo>
                  <a:pt x="3931772" y="609786"/>
                </a:moveTo>
                <a:cubicBezTo>
                  <a:pt x="3591159" y="287370"/>
                  <a:pt x="1396094" y="203262"/>
                  <a:pt x="777944" y="113546"/>
                </a:cubicBezTo>
                <a:cubicBezTo>
                  <a:pt x="159794" y="23830"/>
                  <a:pt x="349023" y="0"/>
                  <a:pt x="222870" y="71492"/>
                </a:cubicBezTo>
                <a:cubicBezTo>
                  <a:pt x="96717" y="142984"/>
                  <a:pt x="0" y="372881"/>
                  <a:pt x="21025" y="542500"/>
                </a:cubicBezTo>
                <a:cubicBezTo>
                  <a:pt x="42050" y="712119"/>
                  <a:pt x="72888" y="930801"/>
                  <a:pt x="349023" y="1089205"/>
                </a:cubicBezTo>
                <a:cubicBezTo>
                  <a:pt x="625158" y="1247609"/>
                  <a:pt x="1265736" y="1333120"/>
                  <a:pt x="1677836" y="1492926"/>
                </a:cubicBezTo>
                <a:cubicBezTo>
                  <a:pt x="2089936" y="1652732"/>
                  <a:pt x="2447371" y="2196634"/>
                  <a:pt x="2821625" y="2048042"/>
                </a:cubicBezTo>
                <a:cubicBezTo>
                  <a:pt x="3195879" y="1899450"/>
                  <a:pt x="4272386" y="932202"/>
                  <a:pt x="3931772" y="609786"/>
                </a:cubicBezTo>
                <a:close/>
              </a:path>
            </a:pathLst>
          </a:custGeom>
          <a:solidFill>
            <a:srgbClr val="FF0000">
              <a:alpha val="53000"/>
            </a:srgbClr>
          </a:solidFill>
          <a:effectLst>
            <a:outerShdw blurRad="40000" dist="23000" dir="5400000" rotWithShape="0">
              <a:srgbClr val="000000">
                <a:alpha val="4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1145190" y="1525168"/>
            <a:ext cx="3964013" cy="2488211"/>
          </a:xfrm>
          <a:custGeom>
            <a:avLst/>
            <a:gdLst>
              <a:gd name="connsiteX0" fmla="*/ 3900936 w 3964013"/>
              <a:gd name="connsiteY0" fmla="*/ 2394290 h 2488211"/>
              <a:gd name="connsiteX1" fmla="*/ 3236529 w 3964013"/>
              <a:gd name="connsiteY1" fmla="*/ 1704600 h 2488211"/>
              <a:gd name="connsiteX2" fmla="*/ 2580533 w 3964013"/>
              <a:gd name="connsiteY2" fmla="*/ 972856 h 2488211"/>
              <a:gd name="connsiteX3" fmla="*/ 1504026 w 3964013"/>
              <a:gd name="connsiteY3" fmla="*/ 64483 h 2488211"/>
              <a:gd name="connsiteX4" fmla="*/ 377058 w 3964013"/>
              <a:gd name="connsiteY4" fmla="*/ 585956 h 2488211"/>
              <a:gd name="connsiteX5" fmla="*/ 32239 w 3964013"/>
              <a:gd name="connsiteY5" fmla="*/ 1250414 h 2488211"/>
              <a:gd name="connsiteX6" fmla="*/ 183623 w 3964013"/>
              <a:gd name="connsiteY6" fmla="*/ 1620491 h 2488211"/>
              <a:gd name="connsiteX7" fmla="*/ 663005 w 3964013"/>
              <a:gd name="connsiteY7" fmla="*/ 1839174 h 2488211"/>
              <a:gd name="connsiteX8" fmla="*/ 1646999 w 3964013"/>
              <a:gd name="connsiteY8" fmla="*/ 1940104 h 2488211"/>
              <a:gd name="connsiteX9" fmla="*/ 2521661 w 3964013"/>
              <a:gd name="connsiteY9" fmla="*/ 2057856 h 2488211"/>
              <a:gd name="connsiteX10" fmla="*/ 3051504 w 3964013"/>
              <a:gd name="connsiteY10" fmla="*/ 2141964 h 2488211"/>
              <a:gd name="connsiteX11" fmla="*/ 3614988 w 3964013"/>
              <a:gd name="connsiteY11" fmla="*/ 2268127 h 2488211"/>
              <a:gd name="connsiteX12" fmla="*/ 3900936 w 3964013"/>
              <a:gd name="connsiteY12" fmla="*/ 2394290 h 248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4013" h="2488211">
                <a:moveTo>
                  <a:pt x="3900936" y="2394290"/>
                </a:moveTo>
                <a:cubicBezTo>
                  <a:pt x="3837860" y="2300369"/>
                  <a:pt x="3456596" y="1941506"/>
                  <a:pt x="3236529" y="1704600"/>
                </a:cubicBezTo>
                <a:cubicBezTo>
                  <a:pt x="3016462" y="1467694"/>
                  <a:pt x="2869283" y="1246209"/>
                  <a:pt x="2580533" y="972856"/>
                </a:cubicBezTo>
                <a:cubicBezTo>
                  <a:pt x="2291783" y="699503"/>
                  <a:pt x="1871272" y="128966"/>
                  <a:pt x="1504026" y="64483"/>
                </a:cubicBezTo>
                <a:cubicBezTo>
                  <a:pt x="1136780" y="0"/>
                  <a:pt x="622356" y="388301"/>
                  <a:pt x="377058" y="585956"/>
                </a:cubicBezTo>
                <a:cubicBezTo>
                  <a:pt x="131760" y="783611"/>
                  <a:pt x="64478" y="1077992"/>
                  <a:pt x="32239" y="1250414"/>
                </a:cubicBezTo>
                <a:cubicBezTo>
                  <a:pt x="0" y="1422837"/>
                  <a:pt x="78495" y="1522364"/>
                  <a:pt x="183623" y="1620491"/>
                </a:cubicBezTo>
                <a:cubicBezTo>
                  <a:pt x="288751" y="1718618"/>
                  <a:pt x="419109" y="1785905"/>
                  <a:pt x="663005" y="1839174"/>
                </a:cubicBezTo>
                <a:cubicBezTo>
                  <a:pt x="906901" y="1892443"/>
                  <a:pt x="1337223" y="1903657"/>
                  <a:pt x="1646999" y="1940104"/>
                </a:cubicBezTo>
                <a:cubicBezTo>
                  <a:pt x="1956775" y="1976551"/>
                  <a:pt x="2287577" y="2024213"/>
                  <a:pt x="2521661" y="2057856"/>
                </a:cubicBezTo>
                <a:cubicBezTo>
                  <a:pt x="2755745" y="2091499"/>
                  <a:pt x="2869283" y="2106919"/>
                  <a:pt x="3051504" y="2141964"/>
                </a:cubicBezTo>
                <a:cubicBezTo>
                  <a:pt x="3233725" y="2177009"/>
                  <a:pt x="3473416" y="2228876"/>
                  <a:pt x="3614988" y="2268127"/>
                </a:cubicBezTo>
                <a:cubicBezTo>
                  <a:pt x="3756560" y="2307378"/>
                  <a:pt x="3964013" y="2488211"/>
                  <a:pt x="3900936" y="2394290"/>
                </a:cubicBezTo>
                <a:close/>
              </a:path>
            </a:pathLst>
          </a:custGeom>
          <a:solidFill>
            <a:srgbClr val="0000FF">
              <a:alpha val="53000"/>
            </a:srgbClr>
          </a:solidFill>
          <a:ln>
            <a:solidFill>
              <a:schemeClr val="accent1">
                <a:shade val="95000"/>
                <a:satMod val="105000"/>
                <a:alpha val="6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1547841" y="3843858"/>
            <a:ext cx="2297173" cy="461665"/>
          </a:xfrm>
          <a:prstGeom prst="rect">
            <a:avLst/>
          </a:prstGeom>
          <a:noFill/>
          <a:effectLst>
            <a:outerShdw blurRad="50800" dist="38100" dir="2700000">
              <a:srgbClr val="000000">
                <a:alpha val="43000"/>
              </a:srgbClr>
            </a:outerShdw>
          </a:effectLst>
        </p:spPr>
        <p:txBody>
          <a:bodyPr wrap="none" rtlCol="0">
            <a:spAutoFit/>
          </a:bodyPr>
          <a:lstStyle/>
          <a:p>
            <a:r>
              <a:rPr lang="en-US" sz="2400" b="1" dirty="0" smtClean="0">
                <a:solidFill>
                  <a:srgbClr val="FF0000"/>
                </a:solidFill>
              </a:rPr>
              <a:t>HOT COGNITION</a:t>
            </a:r>
            <a:endParaRPr lang="en-US" sz="2400" b="1" dirty="0">
              <a:solidFill>
                <a:srgbClr val="FF0000"/>
              </a:solidFill>
            </a:endParaRPr>
          </a:p>
        </p:txBody>
      </p:sp>
      <p:sp>
        <p:nvSpPr>
          <p:cNvPr id="20" name="TextBox 19"/>
          <p:cNvSpPr txBox="1"/>
          <p:nvPr/>
        </p:nvSpPr>
        <p:spPr>
          <a:xfrm>
            <a:off x="1402819" y="2465312"/>
            <a:ext cx="2442195" cy="461665"/>
          </a:xfrm>
          <a:prstGeom prst="rect">
            <a:avLst/>
          </a:prstGeom>
          <a:noFill/>
          <a:effectLst>
            <a:outerShdw blurRad="50800" dist="38100" dir="2700000">
              <a:srgbClr val="000000">
                <a:alpha val="43000"/>
              </a:srgbClr>
            </a:outerShdw>
          </a:effectLst>
        </p:spPr>
        <p:txBody>
          <a:bodyPr wrap="none" rtlCol="0">
            <a:spAutoFit/>
          </a:bodyPr>
          <a:lstStyle/>
          <a:p>
            <a:r>
              <a:rPr lang="en-US" sz="2400" b="1" dirty="0" smtClean="0">
                <a:solidFill>
                  <a:srgbClr val="0000FF"/>
                </a:solidFill>
              </a:rPr>
              <a:t>COLD COGNITION</a:t>
            </a:r>
            <a:endParaRPr lang="en-US" sz="2400" b="1" dirty="0">
              <a:solidFill>
                <a:srgbClr val="0000FF"/>
              </a:solidFill>
            </a:endParaRPr>
          </a:p>
        </p:txBody>
      </p:sp>
      <p:sp>
        <p:nvSpPr>
          <p:cNvPr id="21" name="TextBox 20"/>
          <p:cNvSpPr txBox="1"/>
          <p:nvPr/>
        </p:nvSpPr>
        <p:spPr>
          <a:xfrm>
            <a:off x="2397665" y="2926977"/>
            <a:ext cx="1159292" cy="369332"/>
          </a:xfrm>
          <a:prstGeom prst="rect">
            <a:avLst/>
          </a:prstGeom>
          <a:noFill/>
        </p:spPr>
        <p:txBody>
          <a:bodyPr wrap="none" rtlCol="0">
            <a:spAutoFit/>
          </a:bodyPr>
          <a:lstStyle/>
          <a:p>
            <a:r>
              <a:rPr lang="en-US" dirty="0" err="1" smtClean="0">
                <a:solidFill>
                  <a:srgbClr val="0000FF"/>
                </a:solidFill>
              </a:rPr>
              <a:t>mens</a:t>
            </a:r>
            <a:r>
              <a:rPr lang="en-US" dirty="0" smtClean="0">
                <a:solidFill>
                  <a:srgbClr val="0000FF"/>
                </a:solidFill>
              </a:rPr>
              <a:t> </a:t>
            </a:r>
            <a:r>
              <a:rPr lang="en-US" dirty="0" err="1" smtClean="0">
                <a:solidFill>
                  <a:srgbClr val="0000FF"/>
                </a:solidFill>
              </a:rPr>
              <a:t>rea</a:t>
            </a:r>
            <a:r>
              <a:rPr lang="en-US" dirty="0" smtClean="0">
                <a:solidFill>
                  <a:srgbClr val="0000FF"/>
                </a:solidFill>
              </a:rPr>
              <a:t>?</a:t>
            </a:r>
            <a:endParaRPr lang="en-US" dirty="0">
              <a:solidFill>
                <a:srgbClr val="0000FF"/>
              </a:solidFill>
            </a:endParaRPr>
          </a:p>
        </p:txBody>
      </p:sp>
      <p:sp>
        <p:nvSpPr>
          <p:cNvPr id="2" name="Footer Placeholder 1"/>
          <p:cNvSpPr>
            <a:spLocks noGrp="1"/>
          </p:cNvSpPr>
          <p:nvPr>
            <p:ph type="ftr" sz="quarter" idx="11"/>
          </p:nvPr>
        </p:nvSpPr>
        <p:spPr/>
        <p:txBody>
          <a:bodyPr/>
          <a:lstStyle/>
          <a:p>
            <a:r>
              <a:rPr lang="en-US" smtClean="0"/>
              <a:t>FALLON</a:t>
            </a:r>
            <a:endParaRPr lang="en-US"/>
          </a:p>
        </p:txBody>
      </p:sp>
    </p:spTree>
    <p:extLst>
      <p:ext uri="{BB962C8B-B14F-4D97-AF65-F5344CB8AC3E}">
        <p14:creationId xmlns:p14="http://schemas.microsoft.com/office/powerpoint/2010/main" val="406525220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446424" y="447341"/>
            <a:ext cx="8991600" cy="6842125"/>
          </a:xfrm>
          <a:prstGeom prst="rect">
            <a:avLst/>
          </a:prstGeom>
          <a:noFill/>
          <a:ln w="9525">
            <a:noFill/>
            <a:miter lim="800000"/>
            <a:headEnd/>
            <a:tailEnd/>
          </a:ln>
        </p:spPr>
      </p:pic>
      <p:sp>
        <p:nvSpPr>
          <p:cNvPr id="44035" name="Freeform 3" descr="Wide upward diagonal"/>
          <p:cNvSpPr>
            <a:spLocks/>
          </p:cNvSpPr>
          <p:nvPr/>
        </p:nvSpPr>
        <p:spPr bwMode="auto">
          <a:xfrm>
            <a:off x="1044512" y="3662435"/>
            <a:ext cx="2037040" cy="1128305"/>
          </a:xfrm>
          <a:custGeom>
            <a:avLst/>
            <a:gdLst>
              <a:gd name="T0" fmla="*/ 2147483647 w 1880"/>
              <a:gd name="T1" fmla="*/ 2147483647 h 1216"/>
              <a:gd name="T2" fmla="*/ 2147483647 w 1880"/>
              <a:gd name="T3" fmla="*/ 2147483647 h 1216"/>
              <a:gd name="T4" fmla="*/ 2147483647 w 1880"/>
              <a:gd name="T5" fmla="*/ 2147483647 h 1216"/>
              <a:gd name="T6" fmla="*/ 2147483647 w 1880"/>
              <a:gd name="T7" fmla="*/ 2147483647 h 1216"/>
              <a:gd name="T8" fmla="*/ 2147483647 w 1880"/>
              <a:gd name="T9" fmla="*/ 2147483647 h 1216"/>
              <a:gd name="T10" fmla="*/ 2147483647 w 1880"/>
              <a:gd name="T11" fmla="*/ 2147483647 h 1216"/>
              <a:gd name="T12" fmla="*/ 2147483647 w 1880"/>
              <a:gd name="T13" fmla="*/ 2147483647 h 1216"/>
              <a:gd name="T14" fmla="*/ 2147483647 w 1880"/>
              <a:gd name="T15" fmla="*/ 2147483647 h 1216"/>
              <a:gd name="T16" fmla="*/ 2147483647 w 1880"/>
              <a:gd name="T17" fmla="*/ 2147483647 h 1216"/>
              <a:gd name="T18" fmla="*/ 2147483647 w 1880"/>
              <a:gd name="T19" fmla="*/ 2147483647 h 1216"/>
              <a:gd name="T20" fmla="*/ 2147483647 w 1880"/>
              <a:gd name="T21" fmla="*/ 2147483647 h 1216"/>
              <a:gd name="T22" fmla="*/ 2147483647 w 1880"/>
              <a:gd name="T23" fmla="*/ 2147483647 h 1216"/>
              <a:gd name="T24" fmla="*/ 2147483647 w 1880"/>
              <a:gd name="T25" fmla="*/ 2147483647 h 1216"/>
              <a:gd name="T26" fmla="*/ 2147483647 w 1880"/>
              <a:gd name="T27" fmla="*/ 2147483647 h 1216"/>
              <a:gd name="T28" fmla="*/ 2147483647 w 1880"/>
              <a:gd name="T29" fmla="*/ 2147483647 h 1216"/>
              <a:gd name="T30" fmla="*/ 2147483647 w 1880"/>
              <a:gd name="T31" fmla="*/ 2147483647 h 1216"/>
              <a:gd name="T32" fmla="*/ 2147483647 w 1880"/>
              <a:gd name="T33" fmla="*/ 2147483647 h 12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0"/>
              <a:gd name="T52" fmla="*/ 0 h 1216"/>
              <a:gd name="T53" fmla="*/ 1880 w 1880"/>
              <a:gd name="T54" fmla="*/ 1216 h 12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0" h="1216">
                <a:moveTo>
                  <a:pt x="256" y="16"/>
                </a:moveTo>
                <a:cubicBezTo>
                  <a:pt x="304" y="60"/>
                  <a:pt x="352" y="104"/>
                  <a:pt x="448" y="160"/>
                </a:cubicBezTo>
                <a:cubicBezTo>
                  <a:pt x="544" y="216"/>
                  <a:pt x="712" y="296"/>
                  <a:pt x="832" y="352"/>
                </a:cubicBezTo>
                <a:cubicBezTo>
                  <a:pt x="952" y="408"/>
                  <a:pt x="1016" y="464"/>
                  <a:pt x="1168" y="496"/>
                </a:cubicBezTo>
                <a:cubicBezTo>
                  <a:pt x="1320" y="528"/>
                  <a:pt x="1632" y="488"/>
                  <a:pt x="1744" y="544"/>
                </a:cubicBezTo>
                <a:cubicBezTo>
                  <a:pt x="1856" y="600"/>
                  <a:pt x="1880" y="744"/>
                  <a:pt x="1840" y="832"/>
                </a:cubicBezTo>
                <a:cubicBezTo>
                  <a:pt x="1800" y="920"/>
                  <a:pt x="1648" y="1008"/>
                  <a:pt x="1504" y="1072"/>
                </a:cubicBezTo>
                <a:cubicBezTo>
                  <a:pt x="1360" y="1136"/>
                  <a:pt x="1168" y="1216"/>
                  <a:pt x="976" y="1216"/>
                </a:cubicBezTo>
                <a:cubicBezTo>
                  <a:pt x="784" y="1216"/>
                  <a:pt x="496" y="1136"/>
                  <a:pt x="352" y="1072"/>
                </a:cubicBezTo>
                <a:cubicBezTo>
                  <a:pt x="208" y="1008"/>
                  <a:pt x="168" y="928"/>
                  <a:pt x="112" y="832"/>
                </a:cubicBezTo>
                <a:cubicBezTo>
                  <a:pt x="56" y="736"/>
                  <a:pt x="32" y="576"/>
                  <a:pt x="16" y="496"/>
                </a:cubicBezTo>
                <a:cubicBezTo>
                  <a:pt x="0" y="416"/>
                  <a:pt x="0" y="384"/>
                  <a:pt x="16" y="352"/>
                </a:cubicBezTo>
                <a:cubicBezTo>
                  <a:pt x="32" y="320"/>
                  <a:pt x="88" y="312"/>
                  <a:pt x="112" y="304"/>
                </a:cubicBezTo>
                <a:cubicBezTo>
                  <a:pt x="136" y="296"/>
                  <a:pt x="168" y="328"/>
                  <a:pt x="160" y="304"/>
                </a:cubicBezTo>
                <a:cubicBezTo>
                  <a:pt x="152" y="280"/>
                  <a:pt x="64" y="208"/>
                  <a:pt x="64" y="160"/>
                </a:cubicBezTo>
                <a:cubicBezTo>
                  <a:pt x="64" y="112"/>
                  <a:pt x="128" y="32"/>
                  <a:pt x="160" y="16"/>
                </a:cubicBezTo>
                <a:cubicBezTo>
                  <a:pt x="192" y="0"/>
                  <a:pt x="224" y="32"/>
                  <a:pt x="256" y="64"/>
                </a:cubicBezTo>
              </a:path>
            </a:pathLst>
          </a:custGeom>
          <a:solidFill>
            <a:schemeClr val="tx2">
              <a:lumMod val="60000"/>
              <a:lumOff val="40000"/>
            </a:schemeClr>
          </a:solidFill>
          <a:ln w="9525">
            <a:no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44036" name="Freeform 4" descr="Solid diamond"/>
          <p:cNvSpPr>
            <a:spLocks/>
          </p:cNvSpPr>
          <p:nvPr/>
        </p:nvSpPr>
        <p:spPr bwMode="auto">
          <a:xfrm>
            <a:off x="3197012" y="4469125"/>
            <a:ext cx="964914" cy="1054101"/>
          </a:xfrm>
          <a:custGeom>
            <a:avLst/>
            <a:gdLst>
              <a:gd name="T0" fmla="*/ 2147483647 w 1128"/>
              <a:gd name="T1" fmla="*/ 2147483647 h 1112"/>
              <a:gd name="T2" fmla="*/ 2147483647 w 1128"/>
              <a:gd name="T3" fmla="*/ 2147483647 h 1112"/>
              <a:gd name="T4" fmla="*/ 2147483647 w 1128"/>
              <a:gd name="T5" fmla="*/ 2147483647 h 1112"/>
              <a:gd name="T6" fmla="*/ 2147483647 w 1128"/>
              <a:gd name="T7" fmla="*/ 2147483647 h 1112"/>
              <a:gd name="T8" fmla="*/ 2147483647 w 1128"/>
              <a:gd name="T9" fmla="*/ 2147483647 h 1112"/>
              <a:gd name="T10" fmla="*/ 2147483647 w 1128"/>
              <a:gd name="T11" fmla="*/ 2147483647 h 1112"/>
              <a:gd name="T12" fmla="*/ 2147483647 w 1128"/>
              <a:gd name="T13" fmla="*/ 2147483647 h 1112"/>
              <a:gd name="T14" fmla="*/ 2147483647 w 1128"/>
              <a:gd name="T15" fmla="*/ 2147483647 h 1112"/>
              <a:gd name="T16" fmla="*/ 2147483647 w 1128"/>
              <a:gd name="T17" fmla="*/ 2147483647 h 1112"/>
              <a:gd name="T18" fmla="*/ 2147483647 w 1128"/>
              <a:gd name="T19" fmla="*/ 2147483647 h 1112"/>
              <a:gd name="T20" fmla="*/ 2147483647 w 1128"/>
              <a:gd name="T21" fmla="*/ 2147483647 h 1112"/>
              <a:gd name="T22" fmla="*/ 2147483647 w 1128"/>
              <a:gd name="T23" fmla="*/ 2147483647 h 1112"/>
              <a:gd name="T24" fmla="*/ 2147483647 w 1128"/>
              <a:gd name="T25" fmla="*/ 2147483647 h 1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8"/>
              <a:gd name="T40" fmla="*/ 0 h 1112"/>
              <a:gd name="T41" fmla="*/ 1128 w 1128"/>
              <a:gd name="T42" fmla="*/ 1112 h 1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8" h="1112">
                <a:moveTo>
                  <a:pt x="96" y="400"/>
                </a:moveTo>
                <a:cubicBezTo>
                  <a:pt x="152" y="376"/>
                  <a:pt x="296" y="360"/>
                  <a:pt x="384" y="304"/>
                </a:cubicBezTo>
                <a:cubicBezTo>
                  <a:pt x="472" y="248"/>
                  <a:pt x="544" y="112"/>
                  <a:pt x="624" y="64"/>
                </a:cubicBezTo>
                <a:cubicBezTo>
                  <a:pt x="704" y="16"/>
                  <a:pt x="792" y="0"/>
                  <a:pt x="864" y="16"/>
                </a:cubicBezTo>
                <a:cubicBezTo>
                  <a:pt x="936" y="32"/>
                  <a:pt x="1016" y="72"/>
                  <a:pt x="1056" y="160"/>
                </a:cubicBezTo>
                <a:cubicBezTo>
                  <a:pt x="1096" y="248"/>
                  <a:pt x="1096" y="400"/>
                  <a:pt x="1104" y="544"/>
                </a:cubicBezTo>
                <a:cubicBezTo>
                  <a:pt x="1112" y="688"/>
                  <a:pt x="1128" y="936"/>
                  <a:pt x="1104" y="1024"/>
                </a:cubicBezTo>
                <a:cubicBezTo>
                  <a:pt x="1080" y="1112"/>
                  <a:pt x="1040" y="1080"/>
                  <a:pt x="960" y="1072"/>
                </a:cubicBezTo>
                <a:cubicBezTo>
                  <a:pt x="880" y="1064"/>
                  <a:pt x="728" y="1000"/>
                  <a:pt x="624" y="976"/>
                </a:cubicBezTo>
                <a:cubicBezTo>
                  <a:pt x="520" y="952"/>
                  <a:pt x="432" y="976"/>
                  <a:pt x="336" y="928"/>
                </a:cubicBezTo>
                <a:cubicBezTo>
                  <a:pt x="240" y="880"/>
                  <a:pt x="96" y="768"/>
                  <a:pt x="48" y="688"/>
                </a:cubicBezTo>
                <a:cubicBezTo>
                  <a:pt x="0" y="608"/>
                  <a:pt x="40" y="496"/>
                  <a:pt x="48" y="448"/>
                </a:cubicBezTo>
                <a:cubicBezTo>
                  <a:pt x="56" y="400"/>
                  <a:pt x="40" y="424"/>
                  <a:pt x="96" y="400"/>
                </a:cubicBezTo>
                <a:close/>
              </a:path>
            </a:pathLst>
          </a:custGeom>
          <a:solidFill>
            <a:schemeClr val="tx2">
              <a:lumMod val="60000"/>
              <a:lumOff val="40000"/>
            </a:schemeClr>
          </a:solidFill>
          <a:ln w="9525">
            <a:noFill/>
            <a:round/>
            <a:headEnd/>
            <a:tailEnd/>
          </a:ln>
          <a:effectLst>
            <a:outerShdw blurRad="50800" dist="38100" dir="2700000">
              <a:srgbClr val="000000">
                <a:alpha val="43000"/>
              </a:srgbClr>
            </a:outerShdw>
          </a:effectLst>
        </p:spPr>
        <p:txBody>
          <a:bodyPr wrap="none" anchor="ctr">
            <a:prstTxWarp prst="textNoShape">
              <a:avLst/>
            </a:prstTxWarp>
          </a:bodyPr>
          <a:lstStyle/>
          <a:p>
            <a:endParaRPr lang="en-US" dirty="0">
              <a:solidFill>
                <a:srgbClr val="FF0000"/>
              </a:solidFill>
            </a:endParaRPr>
          </a:p>
        </p:txBody>
      </p:sp>
      <p:sp>
        <p:nvSpPr>
          <p:cNvPr id="41" name="Freeform 40"/>
          <p:cNvSpPr/>
          <p:nvPr/>
        </p:nvSpPr>
        <p:spPr>
          <a:xfrm>
            <a:off x="1044512" y="1599435"/>
            <a:ext cx="1755264" cy="1526977"/>
          </a:xfrm>
          <a:custGeom>
            <a:avLst/>
            <a:gdLst>
              <a:gd name="connsiteX0" fmla="*/ 1819866 w 1917457"/>
              <a:gd name="connsiteY0" fmla="*/ 421946 h 1760628"/>
              <a:gd name="connsiteX1" fmla="*/ 1267308 w 1917457"/>
              <a:gd name="connsiteY1" fmla="*/ 793039 h 1760628"/>
              <a:gd name="connsiteX2" fmla="*/ 475584 w 1917457"/>
              <a:gd name="connsiteY2" fmla="*/ 1617689 h 1760628"/>
              <a:gd name="connsiteX3" fmla="*/ 13745 w 1917457"/>
              <a:gd name="connsiteY3" fmla="*/ 1617689 h 1760628"/>
              <a:gd name="connsiteX4" fmla="*/ 393113 w 1917457"/>
              <a:gd name="connsiteY4" fmla="*/ 760052 h 1760628"/>
              <a:gd name="connsiteX5" fmla="*/ 1044636 w 1917457"/>
              <a:gd name="connsiteY5" fmla="*/ 224030 h 1760628"/>
              <a:gd name="connsiteX6" fmla="*/ 1720900 w 1917457"/>
              <a:gd name="connsiteY6" fmla="*/ 1374 h 1760628"/>
              <a:gd name="connsiteX7" fmla="*/ 1852854 w 1917457"/>
              <a:gd name="connsiteY7" fmla="*/ 232276 h 1760628"/>
              <a:gd name="connsiteX8" fmla="*/ 1819866 w 1917457"/>
              <a:gd name="connsiteY8" fmla="*/ 421946 h 17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7457" h="1760628">
                <a:moveTo>
                  <a:pt x="1819866" y="421946"/>
                </a:moveTo>
                <a:cubicBezTo>
                  <a:pt x="1722275" y="515407"/>
                  <a:pt x="1491355" y="593748"/>
                  <a:pt x="1267308" y="793039"/>
                </a:cubicBezTo>
                <a:cubicBezTo>
                  <a:pt x="1043261" y="992330"/>
                  <a:pt x="684511" y="1480247"/>
                  <a:pt x="475584" y="1617689"/>
                </a:cubicBezTo>
                <a:cubicBezTo>
                  <a:pt x="266657" y="1755131"/>
                  <a:pt x="27490" y="1760628"/>
                  <a:pt x="13745" y="1617689"/>
                </a:cubicBezTo>
                <a:cubicBezTo>
                  <a:pt x="0" y="1474750"/>
                  <a:pt x="221298" y="992328"/>
                  <a:pt x="393113" y="760052"/>
                </a:cubicBezTo>
                <a:cubicBezTo>
                  <a:pt x="564928" y="527776"/>
                  <a:pt x="823338" y="350476"/>
                  <a:pt x="1044636" y="224030"/>
                </a:cubicBezTo>
                <a:cubicBezTo>
                  <a:pt x="1265934" y="97584"/>
                  <a:pt x="1586197" y="0"/>
                  <a:pt x="1720900" y="1374"/>
                </a:cubicBezTo>
                <a:cubicBezTo>
                  <a:pt x="1855603" y="2748"/>
                  <a:pt x="1840483" y="156683"/>
                  <a:pt x="1852854" y="232276"/>
                </a:cubicBezTo>
                <a:cubicBezTo>
                  <a:pt x="1865225" y="307869"/>
                  <a:pt x="1917457" y="328486"/>
                  <a:pt x="1819866" y="421946"/>
                </a:cubicBezTo>
                <a:close/>
              </a:path>
            </a:pathLst>
          </a:custGeom>
          <a:solidFill>
            <a:schemeClr val="tx2">
              <a:lumMod val="60000"/>
              <a:lumOff val="40000"/>
            </a:schemeClr>
          </a:solidFill>
          <a:ln>
            <a:noFill/>
          </a:ln>
          <a:effectLst>
            <a:outerShdw blurRad="50800" dist="38100" dir="27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722730" y="3843858"/>
            <a:ext cx="404109" cy="362847"/>
          </a:xfrm>
          <a:prstGeom prst="ellipse">
            <a:avLst/>
          </a:prstGeom>
          <a:solidFill>
            <a:srgbClr val="FF160B"/>
          </a:solidFill>
          <a:ln>
            <a:noFill/>
          </a:ln>
          <a:effectLst>
            <a:outerShdw blurRad="50800" dist="38100" dir="27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3419683" y="3579965"/>
            <a:ext cx="643276" cy="387583"/>
          </a:xfrm>
          <a:prstGeom prst="ellipse">
            <a:avLst/>
          </a:prstGeom>
          <a:solidFill>
            <a:schemeClr val="accent6"/>
          </a:solidFill>
          <a:ln>
            <a:noFill/>
          </a:ln>
          <a:effectLst>
            <a:outerShdw blurRad="50800" dist="38100" dir="27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TextBox 139"/>
          <p:cNvSpPr txBox="1"/>
          <p:nvPr/>
        </p:nvSpPr>
        <p:spPr>
          <a:xfrm>
            <a:off x="1750327" y="216508"/>
            <a:ext cx="5944806" cy="461665"/>
          </a:xfrm>
          <a:prstGeom prst="rect">
            <a:avLst/>
          </a:prstGeom>
          <a:solidFill>
            <a:srgbClr val="FFFFFF"/>
          </a:solidFill>
          <a:effectLst>
            <a:outerShdw blurRad="50800" dist="38100" dir="2700000">
              <a:srgbClr val="000000">
                <a:alpha val="43000"/>
              </a:srgbClr>
            </a:outerShdw>
          </a:effectLst>
        </p:spPr>
        <p:txBody>
          <a:bodyPr wrap="none" rtlCol="0">
            <a:spAutoFit/>
          </a:bodyPr>
          <a:lstStyle/>
          <a:p>
            <a:r>
              <a:rPr lang="en-US" sz="2400" dirty="0" smtClean="0"/>
              <a:t>The mature adult prefrontal system in balance</a:t>
            </a:r>
            <a:endParaRPr lang="en-US" sz="2400" dirty="0"/>
          </a:p>
        </p:txBody>
      </p:sp>
      <p:sp>
        <p:nvSpPr>
          <p:cNvPr id="141" name="TextBox 140"/>
          <p:cNvSpPr txBox="1"/>
          <p:nvPr/>
        </p:nvSpPr>
        <p:spPr>
          <a:xfrm>
            <a:off x="7695133" y="6517843"/>
            <a:ext cx="744051" cy="369332"/>
          </a:xfrm>
          <a:prstGeom prst="rect">
            <a:avLst/>
          </a:prstGeom>
          <a:noFill/>
        </p:spPr>
        <p:txBody>
          <a:bodyPr wrap="none" rtlCol="0">
            <a:spAutoFit/>
          </a:bodyPr>
          <a:lstStyle/>
          <a:p>
            <a:r>
              <a:rPr lang="en-US" dirty="0" smtClean="0"/>
              <a:t>Fallon</a:t>
            </a:r>
            <a:endParaRPr lang="en-US" dirty="0"/>
          </a:p>
        </p:txBody>
      </p:sp>
      <p:sp>
        <p:nvSpPr>
          <p:cNvPr id="142" name="Rectangle 141"/>
          <p:cNvSpPr/>
          <p:nvPr/>
        </p:nvSpPr>
        <p:spPr>
          <a:xfrm>
            <a:off x="8191544" y="5340892"/>
            <a:ext cx="247640" cy="1823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1072302" y="3334904"/>
            <a:ext cx="4272386" cy="2196634"/>
          </a:xfrm>
          <a:custGeom>
            <a:avLst/>
            <a:gdLst>
              <a:gd name="connsiteX0" fmla="*/ 3931772 w 4272386"/>
              <a:gd name="connsiteY0" fmla="*/ 609786 h 2196634"/>
              <a:gd name="connsiteX1" fmla="*/ 777944 w 4272386"/>
              <a:gd name="connsiteY1" fmla="*/ 113546 h 2196634"/>
              <a:gd name="connsiteX2" fmla="*/ 222870 w 4272386"/>
              <a:gd name="connsiteY2" fmla="*/ 71492 h 2196634"/>
              <a:gd name="connsiteX3" fmla="*/ 21025 w 4272386"/>
              <a:gd name="connsiteY3" fmla="*/ 542500 h 2196634"/>
              <a:gd name="connsiteX4" fmla="*/ 349023 w 4272386"/>
              <a:gd name="connsiteY4" fmla="*/ 1089205 h 2196634"/>
              <a:gd name="connsiteX5" fmla="*/ 1677836 w 4272386"/>
              <a:gd name="connsiteY5" fmla="*/ 1492926 h 2196634"/>
              <a:gd name="connsiteX6" fmla="*/ 2821625 w 4272386"/>
              <a:gd name="connsiteY6" fmla="*/ 2048042 h 2196634"/>
              <a:gd name="connsiteX7" fmla="*/ 3931772 w 4272386"/>
              <a:gd name="connsiteY7" fmla="*/ 609786 h 219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2386" h="2196634">
                <a:moveTo>
                  <a:pt x="3931772" y="609786"/>
                </a:moveTo>
                <a:cubicBezTo>
                  <a:pt x="3591159" y="287370"/>
                  <a:pt x="1396094" y="203262"/>
                  <a:pt x="777944" y="113546"/>
                </a:cubicBezTo>
                <a:cubicBezTo>
                  <a:pt x="159794" y="23830"/>
                  <a:pt x="349023" y="0"/>
                  <a:pt x="222870" y="71492"/>
                </a:cubicBezTo>
                <a:cubicBezTo>
                  <a:pt x="96717" y="142984"/>
                  <a:pt x="0" y="372881"/>
                  <a:pt x="21025" y="542500"/>
                </a:cubicBezTo>
                <a:cubicBezTo>
                  <a:pt x="42050" y="712119"/>
                  <a:pt x="72888" y="930801"/>
                  <a:pt x="349023" y="1089205"/>
                </a:cubicBezTo>
                <a:cubicBezTo>
                  <a:pt x="625158" y="1247609"/>
                  <a:pt x="1265736" y="1333120"/>
                  <a:pt x="1677836" y="1492926"/>
                </a:cubicBezTo>
                <a:cubicBezTo>
                  <a:pt x="2089936" y="1652732"/>
                  <a:pt x="2447371" y="2196634"/>
                  <a:pt x="2821625" y="2048042"/>
                </a:cubicBezTo>
                <a:cubicBezTo>
                  <a:pt x="3195879" y="1899450"/>
                  <a:pt x="4272386" y="932202"/>
                  <a:pt x="3931772" y="609786"/>
                </a:cubicBezTo>
                <a:close/>
              </a:path>
            </a:pathLst>
          </a:custGeom>
          <a:solidFill>
            <a:srgbClr val="FF0000">
              <a:alpha val="53000"/>
            </a:srgbClr>
          </a:solidFill>
          <a:effectLst>
            <a:outerShdw blurRad="40000" dist="23000" dir="5400000" rotWithShape="0">
              <a:srgbClr val="000000">
                <a:alpha val="4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1145190" y="1525168"/>
            <a:ext cx="3964013" cy="2488211"/>
          </a:xfrm>
          <a:custGeom>
            <a:avLst/>
            <a:gdLst>
              <a:gd name="connsiteX0" fmla="*/ 3900936 w 3964013"/>
              <a:gd name="connsiteY0" fmla="*/ 2394290 h 2488211"/>
              <a:gd name="connsiteX1" fmla="*/ 3236529 w 3964013"/>
              <a:gd name="connsiteY1" fmla="*/ 1704600 h 2488211"/>
              <a:gd name="connsiteX2" fmla="*/ 2580533 w 3964013"/>
              <a:gd name="connsiteY2" fmla="*/ 972856 h 2488211"/>
              <a:gd name="connsiteX3" fmla="*/ 1504026 w 3964013"/>
              <a:gd name="connsiteY3" fmla="*/ 64483 h 2488211"/>
              <a:gd name="connsiteX4" fmla="*/ 377058 w 3964013"/>
              <a:gd name="connsiteY4" fmla="*/ 585956 h 2488211"/>
              <a:gd name="connsiteX5" fmla="*/ 32239 w 3964013"/>
              <a:gd name="connsiteY5" fmla="*/ 1250414 h 2488211"/>
              <a:gd name="connsiteX6" fmla="*/ 183623 w 3964013"/>
              <a:gd name="connsiteY6" fmla="*/ 1620491 h 2488211"/>
              <a:gd name="connsiteX7" fmla="*/ 663005 w 3964013"/>
              <a:gd name="connsiteY7" fmla="*/ 1839174 h 2488211"/>
              <a:gd name="connsiteX8" fmla="*/ 1646999 w 3964013"/>
              <a:gd name="connsiteY8" fmla="*/ 1940104 h 2488211"/>
              <a:gd name="connsiteX9" fmla="*/ 2521661 w 3964013"/>
              <a:gd name="connsiteY9" fmla="*/ 2057856 h 2488211"/>
              <a:gd name="connsiteX10" fmla="*/ 3051504 w 3964013"/>
              <a:gd name="connsiteY10" fmla="*/ 2141964 h 2488211"/>
              <a:gd name="connsiteX11" fmla="*/ 3614988 w 3964013"/>
              <a:gd name="connsiteY11" fmla="*/ 2268127 h 2488211"/>
              <a:gd name="connsiteX12" fmla="*/ 3900936 w 3964013"/>
              <a:gd name="connsiteY12" fmla="*/ 2394290 h 248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4013" h="2488211">
                <a:moveTo>
                  <a:pt x="3900936" y="2394290"/>
                </a:moveTo>
                <a:cubicBezTo>
                  <a:pt x="3837860" y="2300369"/>
                  <a:pt x="3456596" y="1941506"/>
                  <a:pt x="3236529" y="1704600"/>
                </a:cubicBezTo>
                <a:cubicBezTo>
                  <a:pt x="3016462" y="1467694"/>
                  <a:pt x="2869283" y="1246209"/>
                  <a:pt x="2580533" y="972856"/>
                </a:cubicBezTo>
                <a:cubicBezTo>
                  <a:pt x="2291783" y="699503"/>
                  <a:pt x="1871272" y="128966"/>
                  <a:pt x="1504026" y="64483"/>
                </a:cubicBezTo>
                <a:cubicBezTo>
                  <a:pt x="1136780" y="0"/>
                  <a:pt x="622356" y="388301"/>
                  <a:pt x="377058" y="585956"/>
                </a:cubicBezTo>
                <a:cubicBezTo>
                  <a:pt x="131760" y="783611"/>
                  <a:pt x="64478" y="1077992"/>
                  <a:pt x="32239" y="1250414"/>
                </a:cubicBezTo>
                <a:cubicBezTo>
                  <a:pt x="0" y="1422837"/>
                  <a:pt x="78495" y="1522364"/>
                  <a:pt x="183623" y="1620491"/>
                </a:cubicBezTo>
                <a:cubicBezTo>
                  <a:pt x="288751" y="1718618"/>
                  <a:pt x="419109" y="1785905"/>
                  <a:pt x="663005" y="1839174"/>
                </a:cubicBezTo>
                <a:cubicBezTo>
                  <a:pt x="906901" y="1892443"/>
                  <a:pt x="1337223" y="1903657"/>
                  <a:pt x="1646999" y="1940104"/>
                </a:cubicBezTo>
                <a:cubicBezTo>
                  <a:pt x="1956775" y="1976551"/>
                  <a:pt x="2287577" y="2024213"/>
                  <a:pt x="2521661" y="2057856"/>
                </a:cubicBezTo>
                <a:cubicBezTo>
                  <a:pt x="2755745" y="2091499"/>
                  <a:pt x="2869283" y="2106919"/>
                  <a:pt x="3051504" y="2141964"/>
                </a:cubicBezTo>
                <a:cubicBezTo>
                  <a:pt x="3233725" y="2177009"/>
                  <a:pt x="3473416" y="2228876"/>
                  <a:pt x="3614988" y="2268127"/>
                </a:cubicBezTo>
                <a:cubicBezTo>
                  <a:pt x="3756560" y="2307378"/>
                  <a:pt x="3964013" y="2488211"/>
                  <a:pt x="3900936" y="2394290"/>
                </a:cubicBezTo>
                <a:close/>
              </a:path>
            </a:pathLst>
          </a:custGeom>
          <a:solidFill>
            <a:srgbClr val="0000FF">
              <a:alpha val="53000"/>
            </a:srgbClr>
          </a:solidFill>
          <a:ln>
            <a:solidFill>
              <a:schemeClr val="accent1">
                <a:shade val="95000"/>
                <a:satMod val="105000"/>
                <a:alpha val="6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1547841" y="3843858"/>
            <a:ext cx="2297173" cy="461665"/>
          </a:xfrm>
          <a:prstGeom prst="rect">
            <a:avLst/>
          </a:prstGeom>
          <a:noFill/>
          <a:effectLst>
            <a:outerShdw blurRad="50800" dist="38100" dir="2700000">
              <a:srgbClr val="000000">
                <a:alpha val="43000"/>
              </a:srgbClr>
            </a:outerShdw>
          </a:effectLst>
        </p:spPr>
        <p:txBody>
          <a:bodyPr wrap="none" rtlCol="0">
            <a:spAutoFit/>
          </a:bodyPr>
          <a:lstStyle/>
          <a:p>
            <a:r>
              <a:rPr lang="en-US" sz="2400" b="1" dirty="0" smtClean="0">
                <a:solidFill>
                  <a:srgbClr val="FF0000"/>
                </a:solidFill>
              </a:rPr>
              <a:t>HOT COGNITION</a:t>
            </a:r>
            <a:endParaRPr lang="en-US" sz="2400" b="1" dirty="0">
              <a:solidFill>
                <a:srgbClr val="FF0000"/>
              </a:solidFill>
            </a:endParaRPr>
          </a:p>
        </p:txBody>
      </p:sp>
      <p:sp>
        <p:nvSpPr>
          <p:cNvPr id="20" name="TextBox 19"/>
          <p:cNvSpPr txBox="1"/>
          <p:nvPr/>
        </p:nvSpPr>
        <p:spPr>
          <a:xfrm>
            <a:off x="1402819" y="2465312"/>
            <a:ext cx="2442195" cy="461665"/>
          </a:xfrm>
          <a:prstGeom prst="rect">
            <a:avLst/>
          </a:prstGeom>
          <a:noFill/>
          <a:effectLst>
            <a:outerShdw blurRad="50800" dist="38100" dir="2700000">
              <a:srgbClr val="000000">
                <a:alpha val="43000"/>
              </a:srgbClr>
            </a:outerShdw>
          </a:effectLst>
        </p:spPr>
        <p:txBody>
          <a:bodyPr wrap="none" rtlCol="0">
            <a:spAutoFit/>
          </a:bodyPr>
          <a:lstStyle/>
          <a:p>
            <a:r>
              <a:rPr lang="en-US" sz="2400" b="1" dirty="0" smtClean="0">
                <a:solidFill>
                  <a:srgbClr val="0000FF"/>
                </a:solidFill>
              </a:rPr>
              <a:t>COLD COGNITION</a:t>
            </a:r>
            <a:endParaRPr lang="en-US" sz="2400" b="1" dirty="0">
              <a:solidFill>
                <a:srgbClr val="0000FF"/>
              </a:solidFill>
            </a:endParaRPr>
          </a:p>
        </p:txBody>
      </p:sp>
      <p:sp>
        <p:nvSpPr>
          <p:cNvPr id="21" name="TextBox 20"/>
          <p:cNvSpPr txBox="1"/>
          <p:nvPr/>
        </p:nvSpPr>
        <p:spPr>
          <a:xfrm>
            <a:off x="2397665" y="2926977"/>
            <a:ext cx="1159292" cy="369332"/>
          </a:xfrm>
          <a:prstGeom prst="rect">
            <a:avLst/>
          </a:prstGeom>
          <a:noFill/>
        </p:spPr>
        <p:txBody>
          <a:bodyPr wrap="none" rtlCol="0">
            <a:spAutoFit/>
          </a:bodyPr>
          <a:lstStyle/>
          <a:p>
            <a:r>
              <a:rPr lang="en-US" dirty="0" err="1" smtClean="0">
                <a:solidFill>
                  <a:srgbClr val="0000FF"/>
                </a:solidFill>
              </a:rPr>
              <a:t>mens</a:t>
            </a:r>
            <a:r>
              <a:rPr lang="en-US" dirty="0" smtClean="0">
                <a:solidFill>
                  <a:srgbClr val="0000FF"/>
                </a:solidFill>
              </a:rPr>
              <a:t> </a:t>
            </a:r>
            <a:r>
              <a:rPr lang="en-US" dirty="0" err="1" smtClean="0">
                <a:solidFill>
                  <a:srgbClr val="0000FF"/>
                </a:solidFill>
              </a:rPr>
              <a:t>rea</a:t>
            </a:r>
            <a:r>
              <a:rPr lang="en-US" dirty="0" smtClean="0">
                <a:solidFill>
                  <a:srgbClr val="0000FF"/>
                </a:solidFill>
              </a:rPr>
              <a:t>?</a:t>
            </a:r>
            <a:endParaRPr lang="en-US" dirty="0">
              <a:solidFill>
                <a:srgbClr val="0000FF"/>
              </a:solidFill>
            </a:endParaRPr>
          </a:p>
        </p:txBody>
      </p:sp>
      <p:sp>
        <p:nvSpPr>
          <p:cNvPr id="2" name="Footer Placeholder 1"/>
          <p:cNvSpPr>
            <a:spLocks noGrp="1"/>
          </p:cNvSpPr>
          <p:nvPr>
            <p:ph type="ftr" sz="quarter" idx="11"/>
          </p:nvPr>
        </p:nvSpPr>
        <p:spPr/>
        <p:txBody>
          <a:bodyPr/>
          <a:lstStyle/>
          <a:p>
            <a:r>
              <a:rPr lang="en-US" smtClean="0"/>
              <a:t>FALLON</a:t>
            </a:r>
            <a:endParaRPr lang="en-US"/>
          </a:p>
        </p:txBody>
      </p:sp>
      <p:sp>
        <p:nvSpPr>
          <p:cNvPr id="17" name="Text Box 7"/>
          <p:cNvSpPr txBox="1">
            <a:spLocks noChangeArrowheads="1"/>
          </p:cNvSpPr>
          <p:nvPr/>
        </p:nvSpPr>
        <p:spPr bwMode="auto">
          <a:xfrm>
            <a:off x="2438400" y="4659660"/>
            <a:ext cx="1878013" cy="457200"/>
          </a:xfrm>
          <a:prstGeom prst="rect">
            <a:avLst/>
          </a:prstGeom>
          <a:solidFill>
            <a:srgbClr val="FFFF66"/>
          </a:solidFill>
          <a:ln w="9525">
            <a:noFill/>
            <a:miter lim="800000"/>
            <a:headEnd/>
            <a:tailEnd/>
          </a:ln>
        </p:spPr>
        <p:txBody>
          <a:bodyPr wrap="none">
            <a:prstTxWarp prst="textNoShape">
              <a:avLst/>
            </a:prstTxWarp>
            <a:spAutoFit/>
          </a:bodyPr>
          <a:lstStyle/>
          <a:p>
            <a:r>
              <a:rPr lang="en-US"/>
              <a:t>AMYGDALA</a:t>
            </a:r>
          </a:p>
        </p:txBody>
      </p:sp>
      <p:sp>
        <p:nvSpPr>
          <p:cNvPr id="22" name="Text Box 8"/>
          <p:cNvSpPr txBox="1">
            <a:spLocks noChangeArrowheads="1"/>
          </p:cNvSpPr>
          <p:nvPr/>
        </p:nvSpPr>
        <p:spPr bwMode="auto">
          <a:xfrm>
            <a:off x="746125" y="4354860"/>
            <a:ext cx="1489075" cy="822325"/>
          </a:xfrm>
          <a:prstGeom prst="rect">
            <a:avLst/>
          </a:prstGeom>
          <a:solidFill>
            <a:srgbClr val="FFFF66"/>
          </a:solidFill>
          <a:ln w="9525">
            <a:noFill/>
            <a:miter lim="800000"/>
            <a:headEnd/>
            <a:tailEnd/>
          </a:ln>
        </p:spPr>
        <p:txBody>
          <a:bodyPr>
            <a:prstTxWarp prst="textNoShape">
              <a:avLst/>
            </a:prstTxWarp>
            <a:spAutoFit/>
          </a:bodyPr>
          <a:lstStyle/>
          <a:p>
            <a:r>
              <a:rPr lang="en-US" dirty="0"/>
              <a:t>ORBITAL</a:t>
            </a:r>
          </a:p>
          <a:p>
            <a:r>
              <a:rPr lang="en-US" dirty="0"/>
              <a:t>CORTEX</a:t>
            </a:r>
          </a:p>
        </p:txBody>
      </p:sp>
    </p:spTree>
    <p:extLst>
      <p:ext uri="{BB962C8B-B14F-4D97-AF65-F5344CB8AC3E}">
        <p14:creationId xmlns:p14="http://schemas.microsoft.com/office/powerpoint/2010/main" val="213462398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152400" y="517260"/>
            <a:ext cx="8839200" cy="6829425"/>
          </a:xfrm>
          <a:prstGeom prst="rect">
            <a:avLst/>
          </a:prstGeom>
          <a:noFill/>
          <a:ln w="9525">
            <a:noFill/>
            <a:miter lim="800000"/>
            <a:headEnd/>
            <a:tailEnd/>
          </a:ln>
        </p:spPr>
      </p:pic>
      <p:sp>
        <p:nvSpPr>
          <p:cNvPr id="54275" name="Text Box 3"/>
          <p:cNvSpPr txBox="1">
            <a:spLocks noChangeArrowheads="1"/>
          </p:cNvSpPr>
          <p:nvPr/>
        </p:nvSpPr>
        <p:spPr bwMode="auto">
          <a:xfrm>
            <a:off x="7239000" y="5791200"/>
            <a:ext cx="1727200" cy="366713"/>
          </a:xfrm>
          <a:prstGeom prst="rect">
            <a:avLst/>
          </a:prstGeom>
          <a:noFill/>
          <a:ln w="9525">
            <a:noFill/>
            <a:miter lim="800000"/>
            <a:headEnd/>
            <a:tailEnd/>
          </a:ln>
        </p:spPr>
        <p:txBody>
          <a:bodyPr wrap="none">
            <a:prstTxWarp prst="textNoShape">
              <a:avLst/>
            </a:prstTxWarp>
            <a:spAutoFit/>
          </a:bodyPr>
          <a:lstStyle/>
          <a:p>
            <a:r>
              <a:rPr lang="en-US" sz="1800" dirty="0">
                <a:latin typeface="Times" charset="0"/>
              </a:rPr>
              <a:t>Fallon et al 2003</a:t>
            </a:r>
          </a:p>
        </p:txBody>
      </p:sp>
      <p:sp>
        <p:nvSpPr>
          <p:cNvPr id="54276" name="Text Box 7"/>
          <p:cNvSpPr txBox="1">
            <a:spLocks noChangeArrowheads="1"/>
          </p:cNvSpPr>
          <p:nvPr/>
        </p:nvSpPr>
        <p:spPr bwMode="auto">
          <a:xfrm>
            <a:off x="2438400" y="4659660"/>
            <a:ext cx="1878013" cy="457200"/>
          </a:xfrm>
          <a:prstGeom prst="rect">
            <a:avLst/>
          </a:prstGeom>
          <a:solidFill>
            <a:srgbClr val="FFFF66"/>
          </a:solidFill>
          <a:ln w="9525">
            <a:noFill/>
            <a:miter lim="800000"/>
            <a:headEnd/>
            <a:tailEnd/>
          </a:ln>
        </p:spPr>
        <p:txBody>
          <a:bodyPr wrap="none">
            <a:prstTxWarp prst="textNoShape">
              <a:avLst/>
            </a:prstTxWarp>
            <a:spAutoFit/>
          </a:bodyPr>
          <a:lstStyle/>
          <a:p>
            <a:r>
              <a:rPr lang="en-US"/>
              <a:t>AMYGDALA</a:t>
            </a:r>
          </a:p>
        </p:txBody>
      </p:sp>
      <p:sp>
        <p:nvSpPr>
          <p:cNvPr id="54277" name="Text Box 8"/>
          <p:cNvSpPr txBox="1">
            <a:spLocks noChangeArrowheads="1"/>
          </p:cNvSpPr>
          <p:nvPr/>
        </p:nvSpPr>
        <p:spPr bwMode="auto">
          <a:xfrm>
            <a:off x="746125" y="4354860"/>
            <a:ext cx="1489075" cy="822325"/>
          </a:xfrm>
          <a:prstGeom prst="rect">
            <a:avLst/>
          </a:prstGeom>
          <a:solidFill>
            <a:srgbClr val="FFFF66"/>
          </a:solidFill>
          <a:ln w="9525">
            <a:noFill/>
            <a:miter lim="800000"/>
            <a:headEnd/>
            <a:tailEnd/>
          </a:ln>
        </p:spPr>
        <p:txBody>
          <a:bodyPr>
            <a:prstTxWarp prst="textNoShape">
              <a:avLst/>
            </a:prstTxWarp>
            <a:spAutoFit/>
          </a:bodyPr>
          <a:lstStyle/>
          <a:p>
            <a:r>
              <a:rPr lang="en-US" dirty="0"/>
              <a:t>ORBITAL</a:t>
            </a:r>
          </a:p>
          <a:p>
            <a:r>
              <a:rPr lang="en-US" dirty="0"/>
              <a:t>CORTEX</a:t>
            </a:r>
          </a:p>
        </p:txBody>
      </p:sp>
      <p:sp>
        <p:nvSpPr>
          <p:cNvPr id="54278" name="Text Box 9"/>
          <p:cNvSpPr txBox="1">
            <a:spLocks noChangeArrowheads="1"/>
          </p:cNvSpPr>
          <p:nvPr/>
        </p:nvSpPr>
        <p:spPr bwMode="auto">
          <a:xfrm>
            <a:off x="2438400" y="3505200"/>
            <a:ext cx="2132013" cy="457200"/>
          </a:xfrm>
          <a:prstGeom prst="rect">
            <a:avLst/>
          </a:prstGeom>
          <a:solidFill>
            <a:srgbClr val="FFFF66"/>
          </a:solidFill>
          <a:ln w="9525">
            <a:noFill/>
            <a:miter lim="800000"/>
            <a:headEnd/>
            <a:tailEnd/>
          </a:ln>
        </p:spPr>
        <p:txBody>
          <a:bodyPr wrap="none">
            <a:prstTxWarp prst="textNoShape">
              <a:avLst/>
            </a:prstTxWarp>
            <a:spAutoFit/>
          </a:bodyPr>
          <a:lstStyle/>
          <a:p>
            <a:r>
              <a:rPr lang="en-US"/>
              <a:t>ACCUMBENS</a:t>
            </a:r>
          </a:p>
        </p:txBody>
      </p:sp>
      <p:sp>
        <p:nvSpPr>
          <p:cNvPr id="460810" name="Line 10"/>
          <p:cNvSpPr>
            <a:spLocks noChangeShapeType="1"/>
          </p:cNvSpPr>
          <p:nvPr/>
        </p:nvSpPr>
        <p:spPr bwMode="auto">
          <a:xfrm flipV="1">
            <a:off x="3249986" y="3962400"/>
            <a:ext cx="102814" cy="697260"/>
          </a:xfrm>
          <a:prstGeom prst="line">
            <a:avLst/>
          </a:prstGeom>
          <a:noFill/>
          <a:ln w="57150">
            <a:solidFill>
              <a:srgbClr val="00FF00"/>
            </a:solidFill>
            <a:round/>
            <a:headEnd/>
            <a:tailEnd type="triangle" w="med" len="med"/>
          </a:ln>
          <a:effectLst>
            <a:outerShdw blurRad="63500" dist="35921" dir="2700000" algn="ctr" rotWithShape="0">
              <a:srgbClr val="000000">
                <a:alpha val="74998"/>
              </a:srgbClr>
            </a:outerShdw>
          </a:effectLst>
        </p:spPr>
        <p:txBody>
          <a:bodyPr wrap="none" anchor="ctr">
            <a:prstTxWarp prst="textNoShape">
              <a:avLst/>
            </a:prstTxWarp>
          </a:bodyPr>
          <a:lstStyle/>
          <a:p>
            <a:pPr>
              <a:defRPr/>
            </a:pPr>
            <a:endParaRPr lang="en-US">
              <a:latin typeface="Arial" pitchFamily="-110" charset="0"/>
              <a:ea typeface="ＭＳ Ｐゴシック" pitchFamily="-110" charset="-128"/>
              <a:cs typeface="ＭＳ Ｐゴシック" pitchFamily="-110" charset="-128"/>
            </a:endParaRPr>
          </a:p>
        </p:txBody>
      </p:sp>
      <p:sp>
        <p:nvSpPr>
          <p:cNvPr id="460811" name="Line 11"/>
          <p:cNvSpPr>
            <a:spLocks noChangeShapeType="1"/>
          </p:cNvSpPr>
          <p:nvPr/>
        </p:nvSpPr>
        <p:spPr bwMode="auto">
          <a:xfrm flipV="1">
            <a:off x="1884446" y="3886200"/>
            <a:ext cx="858754" cy="468660"/>
          </a:xfrm>
          <a:prstGeom prst="line">
            <a:avLst/>
          </a:prstGeom>
          <a:noFill/>
          <a:ln w="57150">
            <a:solidFill>
              <a:srgbClr val="FF0000"/>
            </a:solidFill>
            <a:round/>
            <a:headEnd/>
            <a:tailEnd type="triangle" w="med" len="med"/>
          </a:ln>
          <a:effectLst>
            <a:outerShdw blurRad="63500" dist="35921" dir="2700000" algn="ctr" rotWithShape="0">
              <a:srgbClr val="000000">
                <a:alpha val="74998"/>
              </a:srgbClr>
            </a:outerShdw>
          </a:effectLst>
        </p:spPr>
        <p:txBody>
          <a:bodyPr wrap="none" anchor="ctr">
            <a:prstTxWarp prst="textNoShape">
              <a:avLst/>
            </a:prstTxWarp>
          </a:bodyPr>
          <a:lstStyle/>
          <a:p>
            <a:pPr>
              <a:defRPr/>
            </a:pPr>
            <a:endParaRPr lang="en-US">
              <a:latin typeface="Arial" pitchFamily="-110" charset="0"/>
              <a:ea typeface="ＭＳ Ｐゴシック" pitchFamily="-110" charset="-128"/>
              <a:cs typeface="ＭＳ Ｐゴシック" pitchFamily="-110" charset="-128"/>
            </a:endParaRPr>
          </a:p>
        </p:txBody>
      </p:sp>
      <p:sp>
        <p:nvSpPr>
          <p:cNvPr id="54281" name="Rectangle 12"/>
          <p:cNvSpPr>
            <a:spLocks noChangeArrowheads="1"/>
          </p:cNvSpPr>
          <p:nvPr/>
        </p:nvSpPr>
        <p:spPr bwMode="auto">
          <a:xfrm>
            <a:off x="304800" y="6601000"/>
            <a:ext cx="5562600" cy="990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54282" name="Text Box 13"/>
          <p:cNvSpPr txBox="1">
            <a:spLocks noChangeArrowheads="1"/>
          </p:cNvSpPr>
          <p:nvPr/>
        </p:nvSpPr>
        <p:spPr bwMode="auto">
          <a:xfrm>
            <a:off x="304800" y="152400"/>
            <a:ext cx="8305800" cy="954107"/>
          </a:xfrm>
          <a:prstGeom prst="rect">
            <a:avLst/>
          </a:prstGeom>
          <a:solidFill>
            <a:schemeClr val="bg1"/>
          </a:solidFill>
          <a:ln w="9525">
            <a:noFill/>
            <a:miter lim="800000"/>
            <a:headEnd/>
            <a:tailEnd/>
          </a:ln>
        </p:spPr>
        <p:txBody>
          <a:bodyPr>
            <a:prstTxWarp prst="textNoShape">
              <a:avLst/>
            </a:prstTxWarp>
            <a:spAutoFit/>
          </a:bodyPr>
          <a:lstStyle/>
          <a:p>
            <a:r>
              <a:rPr lang="en-US" sz="2800" b="1" dirty="0" smtClean="0"/>
              <a:t>Ventral Stream Areas </a:t>
            </a:r>
            <a:r>
              <a:rPr lang="en-US" sz="2800" b="1" dirty="0"/>
              <a:t>competing for control of behavior</a:t>
            </a:r>
          </a:p>
        </p:txBody>
      </p:sp>
      <p:sp>
        <p:nvSpPr>
          <p:cNvPr id="54283" name="Freeform 14"/>
          <p:cNvSpPr>
            <a:spLocks/>
          </p:cNvSpPr>
          <p:nvPr/>
        </p:nvSpPr>
        <p:spPr bwMode="auto">
          <a:xfrm>
            <a:off x="2235200" y="4851400"/>
            <a:ext cx="2019300" cy="1016000"/>
          </a:xfrm>
          <a:custGeom>
            <a:avLst/>
            <a:gdLst>
              <a:gd name="T0" fmla="*/ 2147483647 w 1272"/>
              <a:gd name="T1" fmla="*/ 2147483647 h 640"/>
              <a:gd name="T2" fmla="*/ 2147483647 w 1272"/>
              <a:gd name="T3" fmla="*/ 2147483647 h 640"/>
              <a:gd name="T4" fmla="*/ 2147483647 w 1272"/>
              <a:gd name="T5" fmla="*/ 2147483647 h 640"/>
              <a:gd name="T6" fmla="*/ 2147483647 w 1272"/>
              <a:gd name="T7" fmla="*/ 2147483647 h 640"/>
              <a:gd name="T8" fmla="*/ 2147483647 w 1272"/>
              <a:gd name="T9" fmla="*/ 2147483647 h 640"/>
              <a:gd name="T10" fmla="*/ 2147483647 w 1272"/>
              <a:gd name="T11" fmla="*/ 2147483647 h 640"/>
              <a:gd name="T12" fmla="*/ 2147483647 w 1272"/>
              <a:gd name="T13" fmla="*/ 2147483647 h 640"/>
              <a:gd name="T14" fmla="*/ 2147483647 w 1272"/>
              <a:gd name="T15" fmla="*/ 2147483647 h 640"/>
              <a:gd name="T16" fmla="*/ 2147483647 w 1272"/>
              <a:gd name="T17" fmla="*/ 2147483647 h 640"/>
              <a:gd name="T18" fmla="*/ 2147483647 w 1272"/>
              <a:gd name="T19" fmla="*/ 2147483647 h 640"/>
              <a:gd name="T20" fmla="*/ 2147483647 w 1272"/>
              <a:gd name="T21" fmla="*/ 2147483647 h 640"/>
              <a:gd name="T22" fmla="*/ 2147483647 w 1272"/>
              <a:gd name="T23" fmla="*/ 2147483647 h 640"/>
              <a:gd name="T24" fmla="*/ 2147483647 w 1272"/>
              <a:gd name="T25" fmla="*/ 2147483647 h 640"/>
              <a:gd name="T26" fmla="*/ 2147483647 w 1272"/>
              <a:gd name="T27" fmla="*/ 2147483647 h 640"/>
              <a:gd name="T28" fmla="*/ 2147483647 w 1272"/>
              <a:gd name="T29" fmla="*/ 0 h 640"/>
              <a:gd name="T30" fmla="*/ 2147483647 w 1272"/>
              <a:gd name="T31" fmla="*/ 2147483647 h 640"/>
              <a:gd name="T32" fmla="*/ 2147483647 w 1272"/>
              <a:gd name="T33" fmla="*/ 2147483647 h 6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72"/>
              <a:gd name="T52" fmla="*/ 0 h 640"/>
              <a:gd name="T53" fmla="*/ 1272 w 1272"/>
              <a:gd name="T54" fmla="*/ 640 h 6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72" h="640">
                <a:moveTo>
                  <a:pt x="32" y="96"/>
                </a:moveTo>
                <a:cubicBezTo>
                  <a:pt x="64" y="144"/>
                  <a:pt x="160" y="256"/>
                  <a:pt x="272" y="336"/>
                </a:cubicBezTo>
                <a:cubicBezTo>
                  <a:pt x="384" y="416"/>
                  <a:pt x="552" y="528"/>
                  <a:pt x="704" y="576"/>
                </a:cubicBezTo>
                <a:cubicBezTo>
                  <a:pt x="856" y="624"/>
                  <a:pt x="1096" y="640"/>
                  <a:pt x="1184" y="624"/>
                </a:cubicBezTo>
                <a:cubicBezTo>
                  <a:pt x="1272" y="608"/>
                  <a:pt x="1224" y="520"/>
                  <a:pt x="1232" y="480"/>
                </a:cubicBezTo>
                <a:cubicBezTo>
                  <a:pt x="1240" y="440"/>
                  <a:pt x="1256" y="400"/>
                  <a:pt x="1232" y="384"/>
                </a:cubicBezTo>
                <a:cubicBezTo>
                  <a:pt x="1208" y="368"/>
                  <a:pt x="1136" y="384"/>
                  <a:pt x="1088" y="384"/>
                </a:cubicBezTo>
                <a:cubicBezTo>
                  <a:pt x="1040" y="384"/>
                  <a:pt x="1000" y="392"/>
                  <a:pt x="944" y="384"/>
                </a:cubicBezTo>
                <a:cubicBezTo>
                  <a:pt x="888" y="376"/>
                  <a:pt x="808" y="352"/>
                  <a:pt x="752" y="336"/>
                </a:cubicBezTo>
                <a:cubicBezTo>
                  <a:pt x="696" y="320"/>
                  <a:pt x="648" y="304"/>
                  <a:pt x="608" y="288"/>
                </a:cubicBezTo>
                <a:cubicBezTo>
                  <a:pt x="568" y="272"/>
                  <a:pt x="552" y="256"/>
                  <a:pt x="512" y="240"/>
                </a:cubicBezTo>
                <a:cubicBezTo>
                  <a:pt x="472" y="224"/>
                  <a:pt x="416" y="216"/>
                  <a:pt x="368" y="192"/>
                </a:cubicBezTo>
                <a:cubicBezTo>
                  <a:pt x="320" y="168"/>
                  <a:pt x="256" y="120"/>
                  <a:pt x="224" y="96"/>
                </a:cubicBezTo>
                <a:cubicBezTo>
                  <a:pt x="192" y="72"/>
                  <a:pt x="192" y="64"/>
                  <a:pt x="176" y="48"/>
                </a:cubicBezTo>
                <a:cubicBezTo>
                  <a:pt x="160" y="32"/>
                  <a:pt x="144" y="0"/>
                  <a:pt x="128" y="0"/>
                </a:cubicBezTo>
                <a:cubicBezTo>
                  <a:pt x="112" y="0"/>
                  <a:pt x="96" y="32"/>
                  <a:pt x="80" y="48"/>
                </a:cubicBezTo>
                <a:cubicBezTo>
                  <a:pt x="64" y="64"/>
                  <a:pt x="0" y="48"/>
                  <a:pt x="32" y="96"/>
                </a:cubicBezTo>
                <a:close/>
              </a:path>
            </a:pathLst>
          </a:custGeom>
          <a:solidFill>
            <a:schemeClr val="bg1"/>
          </a:solidFill>
          <a:ln w="9525">
            <a:noFill/>
            <a:round/>
            <a:headEnd/>
            <a:tailEnd/>
          </a:ln>
        </p:spPr>
        <p:txBody>
          <a:bodyPr wrap="none" anchor="ctr">
            <a:prstTxWarp prst="textNoShape">
              <a:avLst/>
            </a:prstTxWarp>
          </a:bodyPr>
          <a:lstStyle/>
          <a:p>
            <a:endParaRPr lang="en-US"/>
          </a:p>
        </p:txBody>
      </p:sp>
      <p:sp>
        <p:nvSpPr>
          <p:cNvPr id="54284" name="Rectangle 15"/>
          <p:cNvSpPr>
            <a:spLocks noChangeArrowheads="1"/>
          </p:cNvSpPr>
          <p:nvPr/>
        </p:nvSpPr>
        <p:spPr bwMode="auto">
          <a:xfrm>
            <a:off x="3505200" y="3886200"/>
            <a:ext cx="381000" cy="3048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54285" name="Freeform 16"/>
          <p:cNvSpPr>
            <a:spLocks/>
          </p:cNvSpPr>
          <p:nvPr/>
        </p:nvSpPr>
        <p:spPr bwMode="auto">
          <a:xfrm>
            <a:off x="2997200" y="4953000"/>
            <a:ext cx="1257300" cy="457200"/>
          </a:xfrm>
          <a:custGeom>
            <a:avLst/>
            <a:gdLst>
              <a:gd name="T0" fmla="*/ 2147483647 w 792"/>
              <a:gd name="T1" fmla="*/ 2147483647 h 288"/>
              <a:gd name="T2" fmla="*/ 2147483647 w 792"/>
              <a:gd name="T3" fmla="*/ 2147483647 h 288"/>
              <a:gd name="T4" fmla="*/ 2147483647 w 792"/>
              <a:gd name="T5" fmla="*/ 2147483647 h 288"/>
              <a:gd name="T6" fmla="*/ 2147483647 w 792"/>
              <a:gd name="T7" fmla="*/ 2147483647 h 288"/>
              <a:gd name="T8" fmla="*/ 2147483647 w 792"/>
              <a:gd name="T9" fmla="*/ 2147483647 h 288"/>
              <a:gd name="T10" fmla="*/ 2147483647 w 792"/>
              <a:gd name="T11" fmla="*/ 2147483647 h 288"/>
              <a:gd name="T12" fmla="*/ 2147483647 w 792"/>
              <a:gd name="T13" fmla="*/ 2147483647 h 288"/>
              <a:gd name="T14" fmla="*/ 2147483647 w 792"/>
              <a:gd name="T15" fmla="*/ 2147483647 h 288"/>
              <a:gd name="T16" fmla="*/ 2147483647 w 792"/>
              <a:gd name="T17" fmla="*/ 2147483647 h 288"/>
              <a:gd name="T18" fmla="*/ 2147483647 w 792"/>
              <a:gd name="T19" fmla="*/ 2147483647 h 288"/>
              <a:gd name="T20" fmla="*/ 2147483647 w 792"/>
              <a:gd name="T21" fmla="*/ 2147483647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2"/>
              <a:gd name="T34" fmla="*/ 0 h 288"/>
              <a:gd name="T35" fmla="*/ 792 w 79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2" h="288">
                <a:moveTo>
                  <a:pt x="32" y="32"/>
                </a:moveTo>
                <a:cubicBezTo>
                  <a:pt x="64" y="16"/>
                  <a:pt x="112" y="32"/>
                  <a:pt x="224" y="32"/>
                </a:cubicBezTo>
                <a:cubicBezTo>
                  <a:pt x="336" y="32"/>
                  <a:pt x="616" y="0"/>
                  <a:pt x="704" y="32"/>
                </a:cubicBezTo>
                <a:cubicBezTo>
                  <a:pt x="792" y="64"/>
                  <a:pt x="760" y="184"/>
                  <a:pt x="752" y="224"/>
                </a:cubicBezTo>
                <a:cubicBezTo>
                  <a:pt x="744" y="264"/>
                  <a:pt x="696" y="264"/>
                  <a:pt x="656" y="272"/>
                </a:cubicBezTo>
                <a:cubicBezTo>
                  <a:pt x="616" y="280"/>
                  <a:pt x="568" y="288"/>
                  <a:pt x="512" y="272"/>
                </a:cubicBezTo>
                <a:cubicBezTo>
                  <a:pt x="456" y="256"/>
                  <a:pt x="376" y="192"/>
                  <a:pt x="320" y="176"/>
                </a:cubicBezTo>
                <a:cubicBezTo>
                  <a:pt x="264" y="160"/>
                  <a:pt x="216" y="176"/>
                  <a:pt x="176" y="176"/>
                </a:cubicBezTo>
                <a:cubicBezTo>
                  <a:pt x="136" y="176"/>
                  <a:pt x="104" y="184"/>
                  <a:pt x="80" y="176"/>
                </a:cubicBezTo>
                <a:cubicBezTo>
                  <a:pt x="56" y="168"/>
                  <a:pt x="40" y="152"/>
                  <a:pt x="32" y="128"/>
                </a:cubicBezTo>
                <a:cubicBezTo>
                  <a:pt x="24" y="104"/>
                  <a:pt x="0" y="48"/>
                  <a:pt x="32" y="32"/>
                </a:cubicBezTo>
                <a:close/>
              </a:path>
            </a:pathLst>
          </a:custGeom>
          <a:solidFill>
            <a:schemeClr val="bg1"/>
          </a:solidFill>
          <a:ln w="9525">
            <a:no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61953414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1026"/>
          <p:cNvSpPr>
            <a:spLocks noChangeShapeType="1"/>
          </p:cNvSpPr>
          <p:nvPr/>
        </p:nvSpPr>
        <p:spPr bwMode="auto">
          <a:xfrm flipH="1">
            <a:off x="4267200" y="3902075"/>
            <a:ext cx="0" cy="2133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299" name="Oval 1027"/>
          <p:cNvSpPr>
            <a:spLocks noChangeArrowheads="1"/>
          </p:cNvSpPr>
          <p:nvPr/>
        </p:nvSpPr>
        <p:spPr bwMode="auto">
          <a:xfrm>
            <a:off x="3149600" y="2606675"/>
            <a:ext cx="2057400" cy="1676400"/>
          </a:xfrm>
          <a:prstGeom prst="ellipse">
            <a:avLst/>
          </a:prstGeom>
          <a:solidFill>
            <a:schemeClr val="bg1"/>
          </a:solidFill>
          <a:ln w="38100">
            <a:solidFill>
              <a:schemeClr val="tx1"/>
            </a:solidFill>
            <a:round/>
            <a:headEnd/>
            <a:tailEnd/>
          </a:ln>
        </p:spPr>
        <p:txBody>
          <a:bodyPr wrap="none" anchor="ctr"/>
          <a:lstStyle/>
          <a:p>
            <a:endParaRPr lang="en-US"/>
          </a:p>
        </p:txBody>
      </p:sp>
      <p:sp>
        <p:nvSpPr>
          <p:cNvPr id="55300" name="Oval 1028"/>
          <p:cNvSpPr>
            <a:spLocks noChangeArrowheads="1"/>
          </p:cNvSpPr>
          <p:nvPr/>
        </p:nvSpPr>
        <p:spPr bwMode="auto">
          <a:xfrm>
            <a:off x="6324600" y="609600"/>
            <a:ext cx="1752600" cy="1676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latin typeface="Times" charset="0"/>
              </a:rPr>
              <a:t>Orbital</a:t>
            </a:r>
          </a:p>
          <a:p>
            <a:pPr algn="ctr"/>
            <a:r>
              <a:rPr lang="en-US" sz="2800" b="1">
                <a:latin typeface="Times" charset="0"/>
              </a:rPr>
              <a:t>Cortex</a:t>
            </a:r>
          </a:p>
        </p:txBody>
      </p:sp>
      <p:sp>
        <p:nvSpPr>
          <p:cNvPr id="55301" name="Oval 1029"/>
          <p:cNvSpPr>
            <a:spLocks noChangeArrowheads="1"/>
          </p:cNvSpPr>
          <p:nvPr/>
        </p:nvSpPr>
        <p:spPr bwMode="auto">
          <a:xfrm>
            <a:off x="609600" y="609600"/>
            <a:ext cx="1905000" cy="1676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dirty="0">
                <a:latin typeface="Times" charset="0"/>
              </a:rPr>
              <a:t>Amygdala</a:t>
            </a:r>
          </a:p>
        </p:txBody>
      </p:sp>
      <p:sp>
        <p:nvSpPr>
          <p:cNvPr id="55302" name="Text Box 1030"/>
          <p:cNvSpPr txBox="1">
            <a:spLocks noChangeArrowheads="1"/>
          </p:cNvSpPr>
          <p:nvPr/>
        </p:nvSpPr>
        <p:spPr bwMode="auto">
          <a:xfrm>
            <a:off x="3219450" y="2865438"/>
            <a:ext cx="19431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latin typeface="Times" charset="0"/>
              </a:rPr>
              <a:t>Nucleus</a:t>
            </a:r>
          </a:p>
          <a:p>
            <a:pPr algn="ctr"/>
            <a:r>
              <a:rPr lang="en-US" sz="2800" b="1">
                <a:latin typeface="Times" charset="0"/>
              </a:rPr>
              <a:t>Accumbens</a:t>
            </a:r>
          </a:p>
        </p:txBody>
      </p:sp>
      <p:sp>
        <p:nvSpPr>
          <p:cNvPr id="55303" name="Line 1031"/>
          <p:cNvSpPr>
            <a:spLocks noChangeShapeType="1"/>
          </p:cNvSpPr>
          <p:nvPr/>
        </p:nvSpPr>
        <p:spPr bwMode="auto">
          <a:xfrm>
            <a:off x="2209800" y="2286000"/>
            <a:ext cx="914400" cy="762000"/>
          </a:xfrm>
          <a:prstGeom prst="line">
            <a:avLst/>
          </a:prstGeom>
          <a:noFill/>
          <a:ln w="76200">
            <a:solidFill>
              <a:srgbClr val="00804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4" name="Line 1032"/>
          <p:cNvSpPr>
            <a:spLocks noChangeShapeType="1"/>
          </p:cNvSpPr>
          <p:nvPr/>
        </p:nvSpPr>
        <p:spPr bwMode="auto">
          <a:xfrm flipH="1">
            <a:off x="5257800" y="2209800"/>
            <a:ext cx="914400" cy="762000"/>
          </a:xfrm>
          <a:prstGeom prst="line">
            <a:avLst/>
          </a:prstGeom>
          <a:noFill/>
          <a:ln w="76200">
            <a:solidFill>
              <a:srgbClr val="FF0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5" name="Text Box 1033"/>
          <p:cNvSpPr txBox="1">
            <a:spLocks noChangeArrowheads="1"/>
          </p:cNvSpPr>
          <p:nvPr/>
        </p:nvSpPr>
        <p:spPr bwMode="auto">
          <a:xfrm>
            <a:off x="2828925" y="3505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a:latin typeface="Times" charset="0"/>
            </a:endParaRPr>
          </a:p>
        </p:txBody>
      </p:sp>
      <p:sp>
        <p:nvSpPr>
          <p:cNvPr id="55306" name="Line 1034"/>
          <p:cNvSpPr>
            <a:spLocks noChangeShapeType="1"/>
          </p:cNvSpPr>
          <p:nvPr/>
        </p:nvSpPr>
        <p:spPr bwMode="auto">
          <a:xfrm>
            <a:off x="2362200" y="3124200"/>
            <a:ext cx="0" cy="381000"/>
          </a:xfrm>
          <a:prstGeom prst="line">
            <a:avLst/>
          </a:prstGeom>
          <a:noFill/>
          <a:ln w="57150">
            <a:solidFill>
              <a:srgbClr val="00804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7" name="Line 1035"/>
          <p:cNvSpPr>
            <a:spLocks noChangeShapeType="1"/>
          </p:cNvSpPr>
          <p:nvPr/>
        </p:nvSpPr>
        <p:spPr bwMode="auto">
          <a:xfrm>
            <a:off x="6096000" y="3124200"/>
            <a:ext cx="0" cy="381000"/>
          </a:xfrm>
          <a:prstGeom prst="line">
            <a:avLst/>
          </a:prstGeom>
          <a:noFill/>
          <a:ln w="5715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8" name="Text Box 1036"/>
          <p:cNvSpPr txBox="1">
            <a:spLocks noChangeArrowheads="1"/>
          </p:cNvSpPr>
          <p:nvPr/>
        </p:nvSpPr>
        <p:spPr bwMode="auto">
          <a:xfrm>
            <a:off x="2438400" y="2987675"/>
            <a:ext cx="771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srgbClr val="008040"/>
                </a:solidFill>
                <a:latin typeface="Times" charset="0"/>
              </a:rPr>
              <a:t>DA</a:t>
            </a:r>
          </a:p>
        </p:txBody>
      </p:sp>
      <p:sp>
        <p:nvSpPr>
          <p:cNvPr id="55309" name="Text Box 1037"/>
          <p:cNvSpPr txBox="1">
            <a:spLocks noChangeArrowheads="1"/>
          </p:cNvSpPr>
          <p:nvPr/>
        </p:nvSpPr>
        <p:spPr bwMode="auto">
          <a:xfrm>
            <a:off x="5257800" y="3078163"/>
            <a:ext cx="771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srgbClr val="FF0000"/>
                </a:solidFill>
                <a:latin typeface="Times" charset="0"/>
              </a:rPr>
              <a:t>DA</a:t>
            </a:r>
          </a:p>
        </p:txBody>
      </p:sp>
      <p:sp>
        <p:nvSpPr>
          <p:cNvPr id="55310" name="Text Box 1038"/>
          <p:cNvSpPr txBox="1">
            <a:spLocks noChangeArrowheads="1"/>
          </p:cNvSpPr>
          <p:nvPr/>
        </p:nvSpPr>
        <p:spPr bwMode="auto">
          <a:xfrm>
            <a:off x="6629400" y="2667000"/>
            <a:ext cx="2336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latin typeface="Times" charset="0"/>
              </a:rPr>
              <a:t>Competition among</a:t>
            </a:r>
          </a:p>
          <a:p>
            <a:pPr algn="ctr"/>
            <a:r>
              <a:rPr lang="en-US" sz="1800" b="1">
                <a:latin typeface="Times" charset="0"/>
              </a:rPr>
              <a:t>prefrontal and limbic </a:t>
            </a:r>
          </a:p>
          <a:p>
            <a:pPr algn="ctr"/>
            <a:r>
              <a:rPr lang="en-US" sz="1800" b="1">
                <a:latin typeface="Times" charset="0"/>
              </a:rPr>
              <a:t>cortices for control</a:t>
            </a:r>
          </a:p>
          <a:p>
            <a:pPr algn="ctr"/>
            <a:r>
              <a:rPr lang="en-US" sz="1800" b="1">
                <a:latin typeface="Times" charset="0"/>
              </a:rPr>
              <a:t>of DA influence</a:t>
            </a:r>
          </a:p>
          <a:p>
            <a:pPr algn="ctr"/>
            <a:r>
              <a:rPr lang="en-US" sz="1800" b="1">
                <a:latin typeface="Times" charset="0"/>
              </a:rPr>
              <a:t>in nucleus accumbens</a:t>
            </a:r>
            <a:endParaRPr lang="en-US">
              <a:latin typeface="Times" charset="0"/>
            </a:endParaRPr>
          </a:p>
        </p:txBody>
      </p:sp>
      <p:sp>
        <p:nvSpPr>
          <p:cNvPr id="55311" name="Text Box 1039"/>
          <p:cNvSpPr txBox="1">
            <a:spLocks noChangeArrowheads="1"/>
          </p:cNvSpPr>
          <p:nvPr/>
        </p:nvSpPr>
        <p:spPr bwMode="auto">
          <a:xfrm>
            <a:off x="298450" y="20574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latin typeface="Times" charset="0"/>
              </a:rPr>
              <a:t>CRH</a:t>
            </a:r>
          </a:p>
        </p:txBody>
      </p:sp>
      <p:sp>
        <p:nvSpPr>
          <p:cNvPr id="55312" name="Line 1040"/>
          <p:cNvSpPr>
            <a:spLocks noChangeShapeType="1"/>
          </p:cNvSpPr>
          <p:nvPr/>
        </p:nvSpPr>
        <p:spPr bwMode="auto">
          <a:xfrm>
            <a:off x="228600" y="1981200"/>
            <a:ext cx="0" cy="381000"/>
          </a:xfrm>
          <a:prstGeom prst="line">
            <a:avLst/>
          </a:prstGeom>
          <a:noFill/>
          <a:ln w="57150">
            <a:solidFill>
              <a:schemeClr val="tx1"/>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5313" name="Picture 1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0"/>
            <a:ext cx="22193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4" name="Line 1042"/>
          <p:cNvSpPr>
            <a:spLocks noChangeShapeType="1"/>
          </p:cNvSpPr>
          <p:nvPr/>
        </p:nvSpPr>
        <p:spPr bwMode="auto">
          <a:xfrm>
            <a:off x="4114800" y="4283075"/>
            <a:ext cx="0" cy="1752600"/>
          </a:xfrm>
          <a:prstGeom prst="line">
            <a:avLst/>
          </a:prstGeom>
          <a:noFill/>
          <a:ln w="7620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15" name="Text Box 1043"/>
          <p:cNvSpPr txBox="1">
            <a:spLocks noChangeArrowheads="1"/>
          </p:cNvSpPr>
          <p:nvPr/>
        </p:nvSpPr>
        <p:spPr bwMode="auto">
          <a:xfrm>
            <a:off x="2819400" y="6019800"/>
            <a:ext cx="3062288"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u="sng"/>
              <a:t>Behavior</a:t>
            </a:r>
            <a:r>
              <a:rPr lang="en-US" b="1"/>
              <a:t>:</a:t>
            </a:r>
          </a:p>
          <a:p>
            <a:pPr algn="ctr"/>
            <a:r>
              <a:rPr lang="en-US" b="1"/>
              <a:t>Do it or Don</a:t>
            </a:r>
            <a:r>
              <a:rPr lang="ja-JP" altLang="en-US" b="1"/>
              <a:t>’</a:t>
            </a:r>
            <a:r>
              <a:rPr lang="en-US" b="1"/>
              <a:t>t Do it?</a:t>
            </a:r>
          </a:p>
        </p:txBody>
      </p:sp>
      <p:sp>
        <p:nvSpPr>
          <p:cNvPr id="55316" name="Text Box 1044"/>
          <p:cNvSpPr txBox="1">
            <a:spLocks noChangeArrowheads="1"/>
          </p:cNvSpPr>
          <p:nvPr/>
        </p:nvSpPr>
        <p:spPr bwMode="auto">
          <a:xfrm>
            <a:off x="2590800" y="4933950"/>
            <a:ext cx="1381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solidFill>
                  <a:srgbClr val="008040"/>
                </a:solidFill>
              </a:rPr>
              <a:t>DO IT!</a:t>
            </a:r>
          </a:p>
        </p:txBody>
      </p:sp>
      <p:sp>
        <p:nvSpPr>
          <p:cNvPr id="55317" name="Text Box 1045"/>
          <p:cNvSpPr txBox="1">
            <a:spLocks noChangeArrowheads="1"/>
          </p:cNvSpPr>
          <p:nvPr/>
        </p:nvSpPr>
        <p:spPr bwMode="auto">
          <a:xfrm>
            <a:off x="4419600" y="4933950"/>
            <a:ext cx="27352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solidFill>
                  <a:srgbClr val="FF0000"/>
                </a:solidFill>
              </a:rPr>
              <a:t>DON</a:t>
            </a:r>
            <a:r>
              <a:rPr lang="ja-JP" altLang="en-US" sz="3200">
                <a:solidFill>
                  <a:srgbClr val="FF0000"/>
                </a:solidFill>
              </a:rPr>
              <a:t>’</a:t>
            </a:r>
            <a:r>
              <a:rPr lang="en-US" sz="3200">
                <a:solidFill>
                  <a:srgbClr val="FF0000"/>
                </a:solidFill>
              </a:rPr>
              <a:t>T DO IT!</a:t>
            </a:r>
          </a:p>
        </p:txBody>
      </p:sp>
      <p:sp>
        <p:nvSpPr>
          <p:cNvPr id="55318" name="Freeform 1046"/>
          <p:cNvSpPr>
            <a:spLocks/>
          </p:cNvSpPr>
          <p:nvPr/>
        </p:nvSpPr>
        <p:spPr bwMode="auto">
          <a:xfrm>
            <a:off x="1905000" y="76200"/>
            <a:ext cx="4800600" cy="571500"/>
          </a:xfrm>
          <a:custGeom>
            <a:avLst/>
            <a:gdLst>
              <a:gd name="T0" fmla="*/ 0 w 3024"/>
              <a:gd name="T1" fmla="*/ 544353750 h 360"/>
              <a:gd name="T2" fmla="*/ 725805000 w 3024"/>
              <a:gd name="T3" fmla="*/ 181451250 h 360"/>
              <a:gd name="T4" fmla="*/ 2147483647 w 3024"/>
              <a:gd name="T5" fmla="*/ 60483750 h 360"/>
              <a:gd name="T6" fmla="*/ 2147483647 w 3024"/>
              <a:gd name="T7" fmla="*/ 60483750 h 360"/>
              <a:gd name="T8" fmla="*/ 2147483647 w 3024"/>
              <a:gd name="T9" fmla="*/ 423386250 h 360"/>
              <a:gd name="T10" fmla="*/ 2147483647 w 3024"/>
              <a:gd name="T11" fmla="*/ 907256250 h 360"/>
              <a:gd name="T12" fmla="*/ 0 60000 65536"/>
              <a:gd name="T13" fmla="*/ 0 60000 65536"/>
              <a:gd name="T14" fmla="*/ 0 60000 65536"/>
              <a:gd name="T15" fmla="*/ 0 60000 65536"/>
              <a:gd name="T16" fmla="*/ 0 60000 65536"/>
              <a:gd name="T17" fmla="*/ 0 60000 65536"/>
              <a:gd name="T18" fmla="*/ 0 w 3024"/>
              <a:gd name="T19" fmla="*/ 0 h 360"/>
              <a:gd name="T20" fmla="*/ 3024 w 3024"/>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024" h="360">
                <a:moveTo>
                  <a:pt x="0" y="216"/>
                </a:moveTo>
                <a:cubicBezTo>
                  <a:pt x="72" y="160"/>
                  <a:pt x="144" y="104"/>
                  <a:pt x="288" y="72"/>
                </a:cubicBezTo>
                <a:cubicBezTo>
                  <a:pt x="432" y="40"/>
                  <a:pt x="600" y="32"/>
                  <a:pt x="864" y="24"/>
                </a:cubicBezTo>
                <a:cubicBezTo>
                  <a:pt x="1128" y="16"/>
                  <a:pt x="1584" y="0"/>
                  <a:pt x="1872" y="24"/>
                </a:cubicBezTo>
                <a:cubicBezTo>
                  <a:pt x="2160" y="48"/>
                  <a:pt x="2400" y="112"/>
                  <a:pt x="2592" y="168"/>
                </a:cubicBezTo>
                <a:cubicBezTo>
                  <a:pt x="2784" y="224"/>
                  <a:pt x="2952" y="320"/>
                  <a:pt x="3024" y="360"/>
                </a:cubicBezTo>
              </a:path>
            </a:pathLst>
          </a:custGeom>
          <a:noFill/>
          <a:ln w="38100">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9" name="Text Box 1047"/>
          <p:cNvSpPr txBox="1">
            <a:spLocks noChangeArrowheads="1"/>
          </p:cNvSpPr>
          <p:nvPr/>
        </p:nvSpPr>
        <p:spPr bwMode="auto">
          <a:xfrm>
            <a:off x="2117725" y="90488"/>
            <a:ext cx="3873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4800"/>
              <a:t>-</a:t>
            </a:r>
          </a:p>
        </p:txBody>
      </p:sp>
      <p:sp>
        <p:nvSpPr>
          <p:cNvPr id="55320" name="Text Box 1048"/>
          <p:cNvSpPr txBox="1">
            <a:spLocks noChangeArrowheads="1"/>
          </p:cNvSpPr>
          <p:nvPr/>
        </p:nvSpPr>
        <p:spPr bwMode="auto">
          <a:xfrm>
            <a:off x="6089650" y="166688"/>
            <a:ext cx="3873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4800"/>
              <a:t>-</a:t>
            </a:r>
          </a:p>
        </p:txBody>
      </p:sp>
      <p:sp>
        <p:nvSpPr>
          <p:cNvPr id="2" name="Footer Placeholder 1"/>
          <p:cNvSpPr>
            <a:spLocks noGrp="1"/>
          </p:cNvSpPr>
          <p:nvPr>
            <p:ph type="ftr" sz="quarter" idx="11"/>
          </p:nvPr>
        </p:nvSpPr>
        <p:spPr/>
        <p:txBody>
          <a:bodyPr/>
          <a:lstStyle/>
          <a:p>
            <a:r>
              <a:rPr lang="en-US" smtClean="0"/>
              <a:t>JAMES FALLON</a:t>
            </a:r>
            <a:endParaRPr lang="en-US"/>
          </a:p>
        </p:txBody>
      </p:sp>
    </p:spTree>
    <p:extLst>
      <p:ext uri="{BB962C8B-B14F-4D97-AF65-F5344CB8AC3E}">
        <p14:creationId xmlns:p14="http://schemas.microsoft.com/office/powerpoint/2010/main" val="331607039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network vs heirachical fig 2 swanson.tiff"/>
          <p:cNvPicPr>
            <a:picLocks noChangeAspect="1"/>
          </p:cNvPicPr>
          <p:nvPr/>
        </p:nvPicPr>
        <p:blipFill>
          <a:blip r:embed="rId2"/>
          <a:stretch>
            <a:fillRect/>
          </a:stretch>
        </p:blipFill>
        <p:spPr>
          <a:xfrm>
            <a:off x="0" y="2698689"/>
            <a:ext cx="9144000" cy="5005137"/>
          </a:xfrm>
          <a:prstGeom prst="rect">
            <a:avLst/>
          </a:prstGeom>
        </p:spPr>
      </p:pic>
      <p:sp>
        <p:nvSpPr>
          <p:cNvPr id="4" name="Rounded Rectangle 3"/>
          <p:cNvSpPr/>
          <p:nvPr/>
        </p:nvSpPr>
        <p:spPr>
          <a:xfrm>
            <a:off x="402475" y="3086543"/>
            <a:ext cx="8550350" cy="3408024"/>
          </a:xfrm>
          <a:prstGeom prst="roundRect">
            <a:avLst/>
          </a:prstGeom>
          <a:gradFill flip="none" rotWithShape="1">
            <a:gsLst>
              <a:gs pos="0">
                <a:schemeClr val="accent1">
                  <a:tint val="100000"/>
                  <a:shade val="100000"/>
                  <a:satMod val="130000"/>
                  <a:alpha val="25000"/>
                </a:schemeClr>
              </a:gs>
              <a:gs pos="100000">
                <a:schemeClr val="accent1">
                  <a:tint val="50000"/>
                  <a:shade val="100000"/>
                  <a:satMod val="350000"/>
                  <a:alpha val="2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solidFill>
                  <a:srgbClr val="FF0000"/>
                </a:solidFill>
                <a:effectLst>
                  <a:outerShdw blurRad="50800" dist="38100" dir="21420000">
                    <a:srgbClr val="000000">
                      <a:alpha val="43000"/>
                    </a:srgbClr>
                  </a:outerShdw>
                </a:effectLst>
              </a:rPr>
              <a:t>                        </a:t>
            </a:r>
            <a:r>
              <a:rPr lang="en-US" sz="4000" b="1" dirty="0" smtClean="0">
                <a:solidFill>
                  <a:srgbClr val="3366FF"/>
                </a:solidFill>
                <a:effectLst>
                  <a:outerShdw blurRad="50800" dist="38100" dir="21420000">
                    <a:srgbClr val="000000">
                      <a:alpha val="43000"/>
                    </a:srgbClr>
                  </a:outerShdw>
                </a:effectLst>
              </a:rPr>
              <a:t>OXYTOCIN Receptor</a:t>
            </a:r>
            <a:endParaRPr lang="en-US" sz="4000" b="1" dirty="0">
              <a:solidFill>
                <a:srgbClr val="3366FF"/>
              </a:solidFill>
              <a:effectLst>
                <a:outerShdw blurRad="50800" dist="38100" dir="21420000">
                  <a:srgbClr val="000000">
                    <a:alpha val="43000"/>
                  </a:srgbClr>
                </a:outerShdw>
              </a:effectLst>
            </a:endParaRPr>
          </a:p>
        </p:txBody>
      </p:sp>
      <p:sp>
        <p:nvSpPr>
          <p:cNvPr id="6" name="TextBox 5"/>
          <p:cNvSpPr txBox="1"/>
          <p:nvPr/>
        </p:nvSpPr>
        <p:spPr>
          <a:xfrm>
            <a:off x="1833495" y="4608220"/>
            <a:ext cx="607859" cy="253916"/>
          </a:xfrm>
          <a:prstGeom prst="rect">
            <a:avLst/>
          </a:prstGeom>
          <a:noFill/>
        </p:spPr>
        <p:txBody>
          <a:bodyPr wrap="none" rtlCol="0">
            <a:spAutoFit/>
          </a:bodyPr>
          <a:lstStyle/>
          <a:p>
            <a:r>
              <a:rPr lang="en-US" sz="1050" dirty="0" smtClean="0"/>
              <a:t>Septum</a:t>
            </a:r>
            <a:endParaRPr lang="en-US" sz="1050" dirty="0"/>
          </a:p>
        </p:txBody>
      </p:sp>
      <p:sp>
        <p:nvSpPr>
          <p:cNvPr id="5" name="TextBox 4"/>
          <p:cNvSpPr txBox="1"/>
          <p:nvPr/>
        </p:nvSpPr>
        <p:spPr>
          <a:xfrm>
            <a:off x="3071379" y="5248496"/>
            <a:ext cx="6939460" cy="707886"/>
          </a:xfrm>
          <a:prstGeom prst="rect">
            <a:avLst/>
          </a:prstGeom>
          <a:noFill/>
        </p:spPr>
        <p:txBody>
          <a:bodyPr wrap="square" rtlCol="0">
            <a:spAutoFit/>
          </a:bodyPr>
          <a:lstStyle/>
          <a:p>
            <a:r>
              <a:rPr lang="en-US" sz="4000" b="1" dirty="0" smtClean="0">
                <a:solidFill>
                  <a:srgbClr val="FF0000"/>
                </a:solidFill>
              </a:rPr>
              <a:t>VASOPRESSIN Receptor </a:t>
            </a:r>
            <a:r>
              <a:rPr lang="en-US" sz="2000" b="1" dirty="0" smtClean="0">
                <a:solidFill>
                  <a:srgbClr val="FF0000"/>
                </a:solidFill>
              </a:rPr>
              <a:t>AVPR1a</a:t>
            </a:r>
            <a:endParaRPr lang="en-US" sz="2000" b="1" dirty="0">
              <a:solidFill>
                <a:srgbClr val="FF0000"/>
              </a:solidFill>
            </a:endParaRPr>
          </a:p>
        </p:txBody>
      </p:sp>
      <p:sp>
        <p:nvSpPr>
          <p:cNvPr id="7" name="Oval 6"/>
          <p:cNvSpPr/>
          <p:nvPr/>
        </p:nvSpPr>
        <p:spPr>
          <a:xfrm>
            <a:off x="1850665" y="4280601"/>
            <a:ext cx="1815608" cy="1874302"/>
          </a:xfrm>
          <a:prstGeom prst="ellipse">
            <a:avLst/>
          </a:prstGeom>
          <a:solidFill>
            <a:srgbClr val="FF0000">
              <a:alpha val="2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0" y="330598"/>
            <a:ext cx="5247150" cy="1323439"/>
          </a:xfrm>
          <a:prstGeom prst="rect">
            <a:avLst/>
          </a:prstGeom>
          <a:noFill/>
        </p:spPr>
        <p:txBody>
          <a:bodyPr wrap="none" rtlCol="0">
            <a:spAutoFit/>
          </a:bodyPr>
          <a:lstStyle/>
          <a:p>
            <a:r>
              <a:rPr lang="en-US" sz="4000" b="1" dirty="0" smtClean="0">
                <a:ln>
                  <a:solidFill>
                    <a:srgbClr val="FF0000"/>
                  </a:solidFill>
                </a:ln>
                <a:solidFill>
                  <a:srgbClr val="FF6600"/>
                </a:solidFill>
              </a:rPr>
              <a:t>HEDONIC HOT SPOT</a:t>
            </a:r>
          </a:p>
          <a:p>
            <a:r>
              <a:rPr lang="en-US" sz="4000" b="1" dirty="0" smtClean="0">
                <a:ln>
                  <a:solidFill>
                    <a:srgbClr val="FF0000"/>
                  </a:solidFill>
                </a:ln>
                <a:solidFill>
                  <a:srgbClr val="FF6600"/>
                </a:solidFill>
              </a:rPr>
              <a:t>Nucleus </a:t>
            </a:r>
            <a:r>
              <a:rPr lang="en-US" sz="4000" b="1" dirty="0" err="1" smtClean="0">
                <a:ln>
                  <a:solidFill>
                    <a:srgbClr val="FF0000"/>
                  </a:solidFill>
                </a:ln>
                <a:solidFill>
                  <a:srgbClr val="FF6600"/>
                </a:solidFill>
              </a:rPr>
              <a:t>Accumbens</a:t>
            </a:r>
            <a:r>
              <a:rPr lang="en-US" sz="4000" b="1" dirty="0" smtClean="0">
                <a:ln>
                  <a:solidFill>
                    <a:srgbClr val="FF0000"/>
                  </a:solidFill>
                </a:ln>
                <a:solidFill>
                  <a:srgbClr val="FF6600"/>
                </a:solidFill>
              </a:rPr>
              <a:t> </a:t>
            </a:r>
            <a:r>
              <a:rPr lang="en-US" sz="4000" b="1" dirty="0" err="1" smtClean="0">
                <a:ln>
                  <a:solidFill>
                    <a:srgbClr val="FF0000"/>
                  </a:solidFill>
                </a:ln>
                <a:solidFill>
                  <a:srgbClr val="FF6600"/>
                </a:solidFill>
              </a:rPr>
              <a:t>dm</a:t>
            </a:r>
            <a:r>
              <a:rPr lang="en-US" sz="4000" b="1" dirty="0" smtClean="0">
                <a:ln>
                  <a:solidFill>
                    <a:srgbClr val="FF0000"/>
                  </a:solidFill>
                </a:ln>
                <a:solidFill>
                  <a:srgbClr val="FF6600"/>
                </a:solidFill>
              </a:rPr>
              <a:t> </a:t>
            </a:r>
          </a:p>
        </p:txBody>
      </p:sp>
      <p:pic>
        <p:nvPicPr>
          <p:cNvPr id="9" name="Picture 8" descr="coronal_235.jpg"/>
          <p:cNvPicPr>
            <a:picLocks noChangeAspect="1"/>
          </p:cNvPicPr>
          <p:nvPr/>
        </p:nvPicPr>
        <p:blipFill>
          <a:blip r:embed="rId3"/>
          <a:stretch>
            <a:fillRect/>
          </a:stretch>
        </p:blipFill>
        <p:spPr>
          <a:xfrm>
            <a:off x="6018072" y="18221"/>
            <a:ext cx="2855197" cy="2693921"/>
          </a:xfrm>
          <a:prstGeom prst="rect">
            <a:avLst/>
          </a:prstGeom>
        </p:spPr>
      </p:pic>
      <p:sp>
        <p:nvSpPr>
          <p:cNvPr id="10" name="TextBox 9"/>
          <p:cNvSpPr txBox="1"/>
          <p:nvPr/>
        </p:nvSpPr>
        <p:spPr>
          <a:xfrm>
            <a:off x="4132372" y="5829958"/>
            <a:ext cx="3722043" cy="707886"/>
          </a:xfrm>
          <a:prstGeom prst="rect">
            <a:avLst/>
          </a:prstGeom>
          <a:noFill/>
          <a:ln>
            <a:noFill/>
          </a:ln>
        </p:spPr>
        <p:txBody>
          <a:bodyPr wrap="none" rtlCol="0">
            <a:spAutoFit/>
          </a:bodyPr>
          <a:lstStyle/>
          <a:p>
            <a:r>
              <a:rPr lang="en-US" sz="4000" b="1" dirty="0" smtClean="0">
                <a:solidFill>
                  <a:srgbClr val="FFFF00"/>
                </a:solidFill>
              </a:rPr>
              <a:t>ANDROGEN Rec.</a:t>
            </a:r>
            <a:endParaRPr lang="en-US" sz="4000" b="1" dirty="0">
              <a:solidFill>
                <a:srgbClr val="FFFF00"/>
              </a:solidFill>
            </a:endParaRPr>
          </a:p>
        </p:txBody>
      </p:sp>
      <p:sp>
        <p:nvSpPr>
          <p:cNvPr id="11" name="Oval 10"/>
          <p:cNvSpPr/>
          <p:nvPr/>
        </p:nvSpPr>
        <p:spPr>
          <a:xfrm>
            <a:off x="1622146" y="5042945"/>
            <a:ext cx="1449233" cy="1282148"/>
          </a:xfrm>
          <a:prstGeom prst="ellipse">
            <a:avLst/>
          </a:prstGeom>
          <a:solidFill>
            <a:srgbClr val="FFEA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endParaRPr>
          </a:p>
        </p:txBody>
      </p:sp>
      <p:cxnSp>
        <p:nvCxnSpPr>
          <p:cNvPr id="12" name="Straight Arrow Connector 11"/>
          <p:cNvCxnSpPr/>
          <p:nvPr/>
        </p:nvCxnSpPr>
        <p:spPr>
          <a:xfrm>
            <a:off x="5134432" y="1078710"/>
            <a:ext cx="1894303" cy="575327"/>
          </a:xfrm>
          <a:prstGeom prst="straightConnector1">
            <a:avLst/>
          </a:prstGeom>
          <a:ln w="5715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7191142" y="1654037"/>
            <a:ext cx="147663" cy="132914"/>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43565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Freeform 4"/>
          <p:cNvSpPr/>
          <p:nvPr/>
        </p:nvSpPr>
        <p:spPr>
          <a:xfrm>
            <a:off x="1547472" y="1703531"/>
            <a:ext cx="1279093" cy="1146177"/>
          </a:xfrm>
          <a:custGeom>
            <a:avLst/>
            <a:gdLst>
              <a:gd name="connsiteX0" fmla="*/ 992457 w 1279093"/>
              <a:gd name="connsiteY0" fmla="*/ 41297 h 1146177"/>
              <a:gd name="connsiteX1" fmla="*/ 909857 w 1279093"/>
              <a:gd name="connsiteY1" fmla="*/ 41297 h 1146177"/>
              <a:gd name="connsiteX2" fmla="*/ 238738 w 1279093"/>
              <a:gd name="connsiteY2" fmla="*/ 371679 h 1146177"/>
              <a:gd name="connsiteX3" fmla="*/ 1265 w 1279093"/>
              <a:gd name="connsiteY3" fmla="*/ 815629 h 1146177"/>
              <a:gd name="connsiteX4" fmla="*/ 321337 w 1279093"/>
              <a:gd name="connsiteY4" fmla="*/ 1146011 h 1146177"/>
              <a:gd name="connsiteX5" fmla="*/ 785958 w 1279093"/>
              <a:gd name="connsiteY5" fmla="*/ 774332 h 1146177"/>
              <a:gd name="connsiteX6" fmla="*/ 1260904 w 1279093"/>
              <a:gd name="connsiteY6" fmla="*/ 464599 h 1146177"/>
              <a:gd name="connsiteX7" fmla="*/ 1157655 w 1279093"/>
              <a:gd name="connsiteY7" fmla="*/ 144542 h 1146177"/>
              <a:gd name="connsiteX8" fmla="*/ 940832 w 1279093"/>
              <a:gd name="connsiteY8" fmla="*/ 0 h 1146177"/>
              <a:gd name="connsiteX9" fmla="*/ 940832 w 1279093"/>
              <a:gd name="connsiteY9" fmla="*/ 0 h 11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9093" h="1146177">
                <a:moveTo>
                  <a:pt x="992457" y="41297"/>
                </a:moveTo>
                <a:cubicBezTo>
                  <a:pt x="1013967" y="13765"/>
                  <a:pt x="1035477" y="-13767"/>
                  <a:pt x="909857" y="41297"/>
                </a:cubicBezTo>
                <a:cubicBezTo>
                  <a:pt x="784237" y="96361"/>
                  <a:pt x="390170" y="242624"/>
                  <a:pt x="238738" y="371679"/>
                </a:cubicBezTo>
                <a:cubicBezTo>
                  <a:pt x="87306" y="500734"/>
                  <a:pt x="-12501" y="686574"/>
                  <a:pt x="1265" y="815629"/>
                </a:cubicBezTo>
                <a:cubicBezTo>
                  <a:pt x="15031" y="944684"/>
                  <a:pt x="190555" y="1152894"/>
                  <a:pt x="321337" y="1146011"/>
                </a:cubicBezTo>
                <a:cubicBezTo>
                  <a:pt x="452119" y="1139128"/>
                  <a:pt x="629364" y="887901"/>
                  <a:pt x="785958" y="774332"/>
                </a:cubicBezTo>
                <a:cubicBezTo>
                  <a:pt x="942552" y="660763"/>
                  <a:pt x="1198955" y="569564"/>
                  <a:pt x="1260904" y="464599"/>
                </a:cubicBezTo>
                <a:cubicBezTo>
                  <a:pt x="1322854" y="359634"/>
                  <a:pt x="1211000" y="221975"/>
                  <a:pt x="1157655" y="144542"/>
                </a:cubicBezTo>
                <a:cubicBezTo>
                  <a:pt x="1104310" y="67109"/>
                  <a:pt x="940832" y="0"/>
                  <a:pt x="940832" y="0"/>
                </a:cubicBezTo>
                <a:lnTo>
                  <a:pt x="940832" y="0"/>
                </a:lnTo>
              </a:path>
            </a:pathLst>
          </a:custGeom>
          <a:solidFill>
            <a:srgbClr val="000000"/>
          </a:solidFill>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3417545" y="4160743"/>
            <a:ext cx="1259640" cy="557515"/>
          </a:xfrm>
          <a:custGeom>
            <a:avLst/>
            <a:gdLst>
              <a:gd name="connsiteX0" fmla="*/ 557814 w 1239634"/>
              <a:gd name="connsiteY0" fmla="*/ 14225 h 973094"/>
              <a:gd name="connsiteX1" fmla="*/ 444240 w 1239634"/>
              <a:gd name="connsiteY1" fmla="*/ 14225 h 973094"/>
              <a:gd name="connsiteX2" fmla="*/ 217092 w 1239634"/>
              <a:gd name="connsiteY2" fmla="*/ 138118 h 973094"/>
              <a:gd name="connsiteX3" fmla="*/ 269 w 1239634"/>
              <a:gd name="connsiteY3" fmla="*/ 282660 h 973094"/>
              <a:gd name="connsiteX4" fmla="*/ 196442 w 1239634"/>
              <a:gd name="connsiteY4" fmla="*/ 871152 h 973094"/>
              <a:gd name="connsiteX5" fmla="*/ 1032760 w 1239634"/>
              <a:gd name="connsiteY5" fmla="*/ 933099 h 973094"/>
              <a:gd name="connsiteX6" fmla="*/ 1228934 w 1239634"/>
              <a:gd name="connsiteY6" fmla="*/ 447851 h 973094"/>
              <a:gd name="connsiteX7" fmla="*/ 805612 w 1239634"/>
              <a:gd name="connsiteY7" fmla="*/ 117469 h 973094"/>
              <a:gd name="connsiteX8" fmla="*/ 557814 w 1239634"/>
              <a:gd name="connsiteY8" fmla="*/ 14225 h 97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634" h="973094">
                <a:moveTo>
                  <a:pt x="557814" y="14225"/>
                </a:moveTo>
                <a:cubicBezTo>
                  <a:pt x="497585" y="-2982"/>
                  <a:pt x="501027" y="-6424"/>
                  <a:pt x="444240" y="14225"/>
                </a:cubicBezTo>
                <a:cubicBezTo>
                  <a:pt x="387453" y="34874"/>
                  <a:pt x="291087" y="93379"/>
                  <a:pt x="217092" y="138118"/>
                </a:cubicBezTo>
                <a:cubicBezTo>
                  <a:pt x="143097" y="182857"/>
                  <a:pt x="3711" y="160488"/>
                  <a:pt x="269" y="282660"/>
                </a:cubicBezTo>
                <a:cubicBezTo>
                  <a:pt x="-3173" y="404832"/>
                  <a:pt x="24360" y="762745"/>
                  <a:pt x="196442" y="871152"/>
                </a:cubicBezTo>
                <a:cubicBezTo>
                  <a:pt x="368524" y="979559"/>
                  <a:pt x="860678" y="1003649"/>
                  <a:pt x="1032760" y="933099"/>
                </a:cubicBezTo>
                <a:cubicBezTo>
                  <a:pt x="1204842" y="862549"/>
                  <a:pt x="1266792" y="583789"/>
                  <a:pt x="1228934" y="447851"/>
                </a:cubicBezTo>
                <a:cubicBezTo>
                  <a:pt x="1191076" y="311913"/>
                  <a:pt x="910582" y="188019"/>
                  <a:pt x="805612" y="117469"/>
                </a:cubicBezTo>
                <a:cubicBezTo>
                  <a:pt x="700642" y="46919"/>
                  <a:pt x="618043" y="31432"/>
                  <a:pt x="557814" y="14225"/>
                </a:cubicBezTo>
                <a:close/>
              </a:path>
            </a:pathLst>
          </a:custGeom>
          <a:pattFill prst="solidDmnd">
            <a:fgClr>
              <a:prstClr val="black"/>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1766540" y="3303815"/>
            <a:ext cx="1060025" cy="739148"/>
          </a:xfrm>
          <a:custGeom>
            <a:avLst/>
            <a:gdLst>
              <a:gd name="connsiteX0" fmla="*/ 917936 w 1447790"/>
              <a:gd name="connsiteY0" fmla="*/ 77648 h 934009"/>
              <a:gd name="connsiteX1" fmla="*/ 577214 w 1447790"/>
              <a:gd name="connsiteY1" fmla="*/ 5377 h 934009"/>
              <a:gd name="connsiteX2" fmla="*/ 215842 w 1447790"/>
              <a:gd name="connsiteY2" fmla="*/ 180892 h 934009"/>
              <a:gd name="connsiteX3" fmla="*/ 9344 w 1447790"/>
              <a:gd name="connsiteY3" fmla="*/ 573221 h 934009"/>
              <a:gd name="connsiteX4" fmla="*/ 515265 w 1447790"/>
              <a:gd name="connsiteY4" fmla="*/ 903602 h 934009"/>
              <a:gd name="connsiteX5" fmla="*/ 814687 w 1447790"/>
              <a:gd name="connsiteY5" fmla="*/ 882953 h 934009"/>
              <a:gd name="connsiteX6" fmla="*/ 1238009 w 1447790"/>
              <a:gd name="connsiteY6" fmla="*/ 583545 h 934009"/>
              <a:gd name="connsiteX7" fmla="*/ 1434182 w 1447790"/>
              <a:gd name="connsiteY7" fmla="*/ 397705 h 934009"/>
              <a:gd name="connsiteX8" fmla="*/ 917936 w 1447790"/>
              <a:gd name="connsiteY8" fmla="*/ 77648 h 93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790" h="934009">
                <a:moveTo>
                  <a:pt x="917936" y="77648"/>
                </a:moveTo>
                <a:cubicBezTo>
                  <a:pt x="775108" y="12260"/>
                  <a:pt x="694230" y="-11830"/>
                  <a:pt x="577214" y="5377"/>
                </a:cubicBezTo>
                <a:cubicBezTo>
                  <a:pt x="460198" y="22584"/>
                  <a:pt x="310487" y="86251"/>
                  <a:pt x="215842" y="180892"/>
                </a:cubicBezTo>
                <a:cubicBezTo>
                  <a:pt x="121197" y="275533"/>
                  <a:pt x="-40560" y="452769"/>
                  <a:pt x="9344" y="573221"/>
                </a:cubicBezTo>
                <a:cubicBezTo>
                  <a:pt x="59248" y="693673"/>
                  <a:pt x="381041" y="851980"/>
                  <a:pt x="515265" y="903602"/>
                </a:cubicBezTo>
                <a:cubicBezTo>
                  <a:pt x="649489" y="955224"/>
                  <a:pt x="694230" y="936296"/>
                  <a:pt x="814687" y="882953"/>
                </a:cubicBezTo>
                <a:cubicBezTo>
                  <a:pt x="935144" y="829610"/>
                  <a:pt x="1134760" y="664420"/>
                  <a:pt x="1238009" y="583545"/>
                </a:cubicBezTo>
                <a:cubicBezTo>
                  <a:pt x="1341258" y="502670"/>
                  <a:pt x="1494411" y="478580"/>
                  <a:pt x="1434182" y="397705"/>
                </a:cubicBezTo>
                <a:cubicBezTo>
                  <a:pt x="1373953" y="316830"/>
                  <a:pt x="1060764" y="143036"/>
                  <a:pt x="917936" y="77648"/>
                </a:cubicBezTo>
                <a:close/>
              </a:path>
            </a:pathLst>
          </a:custGeom>
          <a:pattFill prst="wdUpDiag">
            <a:fgClr>
              <a:prstClr val="black"/>
            </a:fgClr>
            <a:bgClr>
              <a:prstClr val="white"/>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endCxn id="6" idx="1"/>
          </p:cNvCxnSpPr>
          <p:nvPr/>
        </p:nvCxnSpPr>
        <p:spPr>
          <a:xfrm>
            <a:off x="2374730" y="2457215"/>
            <a:ext cx="1494224" cy="1711678"/>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5"/>
            <a:endCxn id="7" idx="1"/>
          </p:cNvCxnSpPr>
          <p:nvPr/>
        </p:nvCxnSpPr>
        <p:spPr>
          <a:xfrm flipH="1">
            <a:off x="2189157" y="2477863"/>
            <a:ext cx="144273" cy="830207"/>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591553" y="3840683"/>
            <a:ext cx="869764" cy="381436"/>
          </a:xfrm>
          <a:prstGeom prst="straightConnector1">
            <a:avLst/>
          </a:prstGeom>
          <a:ln w="57150" cmpd="sng">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5" idx="6"/>
          </p:cNvCxnSpPr>
          <p:nvPr/>
        </p:nvCxnSpPr>
        <p:spPr>
          <a:xfrm flipV="1">
            <a:off x="2808376" y="1982290"/>
            <a:ext cx="2292130" cy="185840"/>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2826565" y="640114"/>
            <a:ext cx="1530548" cy="1342177"/>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357113" y="774335"/>
            <a:ext cx="660794" cy="1125363"/>
          </a:xfrm>
          <a:prstGeom prst="straightConnector1">
            <a:avLst/>
          </a:prstGeom>
          <a:ln w="57150" cmpd="sng">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781477" y="602125"/>
            <a:ext cx="1701132" cy="707886"/>
          </a:xfrm>
          <a:prstGeom prst="rect">
            <a:avLst/>
          </a:prstGeom>
          <a:solidFill>
            <a:schemeClr val="bg1"/>
          </a:solidFill>
          <a:effectLst>
            <a:outerShdw blurRad="50800" dist="38100" dir="2700000" algn="tl" rotWithShape="0">
              <a:srgbClr val="000000">
                <a:alpha val="43000"/>
              </a:srgbClr>
            </a:outerShdw>
          </a:effectLst>
        </p:spPr>
        <p:txBody>
          <a:bodyPr wrap="none" rtlCol="0">
            <a:spAutoFit/>
          </a:bodyPr>
          <a:lstStyle/>
          <a:p>
            <a:r>
              <a:rPr lang="en-US" sz="2000" dirty="0" smtClean="0"/>
              <a:t>Medial cortex-</a:t>
            </a:r>
          </a:p>
          <a:p>
            <a:r>
              <a:rPr lang="en-US" sz="2000" dirty="0" smtClean="0"/>
              <a:t> inner world</a:t>
            </a:r>
            <a:endParaRPr lang="en-US" sz="2000" dirty="0"/>
          </a:p>
        </p:txBody>
      </p:sp>
      <p:sp>
        <p:nvSpPr>
          <p:cNvPr id="38" name="TextBox 37"/>
          <p:cNvSpPr txBox="1"/>
          <p:nvPr/>
        </p:nvSpPr>
        <p:spPr>
          <a:xfrm>
            <a:off x="2126587" y="5026209"/>
            <a:ext cx="3481342" cy="707886"/>
          </a:xfrm>
          <a:prstGeom prst="rect">
            <a:avLst/>
          </a:prstGeom>
          <a:solidFill>
            <a:schemeClr val="bg1"/>
          </a:solidFill>
          <a:effectLst>
            <a:outerShdw blurRad="50800" dist="38100" dir="2700000" algn="tl" rotWithShape="0">
              <a:srgbClr val="000000">
                <a:alpha val="43000"/>
              </a:srgbClr>
            </a:outerShdw>
          </a:effectLst>
        </p:spPr>
        <p:txBody>
          <a:bodyPr wrap="none" rtlCol="0">
            <a:spAutoFit/>
          </a:bodyPr>
          <a:lstStyle/>
          <a:p>
            <a:r>
              <a:rPr lang="en-US" sz="2000" smtClean="0"/>
              <a:t>Amygdala, </a:t>
            </a:r>
            <a:r>
              <a:rPr lang="en-US" sz="2000" dirty="0" smtClean="0"/>
              <a:t>hippocampal cortex-</a:t>
            </a:r>
          </a:p>
          <a:p>
            <a:r>
              <a:rPr lang="en-US" sz="2000" dirty="0" smtClean="0"/>
              <a:t> animal drives, emotions </a:t>
            </a:r>
            <a:endParaRPr lang="en-US" sz="2000" dirty="0"/>
          </a:p>
        </p:txBody>
      </p:sp>
      <p:sp>
        <p:nvSpPr>
          <p:cNvPr id="39" name="TextBox 38"/>
          <p:cNvSpPr txBox="1"/>
          <p:nvPr/>
        </p:nvSpPr>
        <p:spPr>
          <a:xfrm>
            <a:off x="183487" y="4020401"/>
            <a:ext cx="1794682" cy="707886"/>
          </a:xfrm>
          <a:prstGeom prst="rect">
            <a:avLst/>
          </a:prstGeom>
          <a:solidFill>
            <a:schemeClr val="bg1"/>
          </a:solidFill>
          <a:effectLst>
            <a:outerShdw blurRad="50800" dist="38100" dir="2700000" algn="tl" rotWithShape="0">
              <a:srgbClr val="000000">
                <a:alpha val="43000"/>
              </a:srgbClr>
            </a:outerShdw>
          </a:effectLst>
        </p:spPr>
        <p:txBody>
          <a:bodyPr wrap="none" rtlCol="0">
            <a:spAutoFit/>
          </a:bodyPr>
          <a:lstStyle/>
          <a:p>
            <a:r>
              <a:rPr lang="en-US" sz="2000" dirty="0" smtClean="0"/>
              <a:t>Orbital cortex-</a:t>
            </a:r>
          </a:p>
          <a:p>
            <a:r>
              <a:rPr lang="en-US" sz="2000" dirty="0"/>
              <a:t>e</a:t>
            </a:r>
            <a:r>
              <a:rPr lang="en-US" sz="2000" dirty="0" smtClean="0"/>
              <a:t>thics, morality</a:t>
            </a:r>
            <a:endParaRPr lang="en-US" sz="2000" dirty="0"/>
          </a:p>
        </p:txBody>
      </p:sp>
      <p:sp>
        <p:nvSpPr>
          <p:cNvPr id="40" name="TextBox 39"/>
          <p:cNvSpPr txBox="1"/>
          <p:nvPr/>
        </p:nvSpPr>
        <p:spPr>
          <a:xfrm>
            <a:off x="5187877" y="1686932"/>
            <a:ext cx="1697901" cy="707886"/>
          </a:xfrm>
          <a:prstGeom prst="rect">
            <a:avLst/>
          </a:prstGeom>
          <a:solidFill>
            <a:schemeClr val="bg1"/>
          </a:solidFill>
          <a:effectLst>
            <a:outerShdw blurRad="50800" dist="38100" dir="2700000" algn="tl" rotWithShape="0">
              <a:srgbClr val="000000">
                <a:alpha val="43000"/>
              </a:srgbClr>
            </a:outerShdw>
          </a:effectLst>
        </p:spPr>
        <p:txBody>
          <a:bodyPr wrap="none" rtlCol="0">
            <a:spAutoFit/>
          </a:bodyPr>
          <a:lstStyle/>
          <a:p>
            <a:r>
              <a:rPr lang="en-US" sz="2000" dirty="0" smtClean="0"/>
              <a:t>Lateral cortex-</a:t>
            </a:r>
          </a:p>
          <a:p>
            <a:r>
              <a:rPr lang="en-US" sz="2000" dirty="0"/>
              <a:t>o</a:t>
            </a:r>
            <a:r>
              <a:rPr lang="en-US" sz="2000" dirty="0" smtClean="0"/>
              <a:t>utside world</a:t>
            </a:r>
            <a:endParaRPr lang="en-US" sz="2000" dirty="0"/>
          </a:p>
        </p:txBody>
      </p:sp>
      <p:sp>
        <p:nvSpPr>
          <p:cNvPr id="41" name="TextBox 40"/>
          <p:cNvSpPr txBox="1"/>
          <p:nvPr/>
        </p:nvSpPr>
        <p:spPr>
          <a:xfrm>
            <a:off x="141155" y="956068"/>
            <a:ext cx="2816471" cy="707886"/>
          </a:xfrm>
          <a:prstGeom prst="rect">
            <a:avLst/>
          </a:prstGeom>
          <a:solidFill>
            <a:schemeClr val="bg1"/>
          </a:solidFill>
          <a:effectLst>
            <a:outerShdw blurRad="50800" dist="38100" dir="2700000" algn="tl" rotWithShape="0">
              <a:srgbClr val="000000">
                <a:alpha val="43000"/>
              </a:srgbClr>
            </a:outerShdw>
          </a:effectLst>
        </p:spPr>
        <p:txBody>
          <a:bodyPr wrap="none" rtlCol="0">
            <a:spAutoFit/>
          </a:bodyPr>
          <a:lstStyle/>
          <a:p>
            <a:r>
              <a:rPr lang="en-US" sz="2000" dirty="0" smtClean="0"/>
              <a:t> Dorsal prefrontal cortex-</a:t>
            </a:r>
          </a:p>
          <a:p>
            <a:r>
              <a:rPr lang="en-US" sz="2000" dirty="0" smtClean="0"/>
              <a:t>Comparisons, dualities</a:t>
            </a:r>
          </a:p>
        </p:txBody>
      </p:sp>
      <p:sp>
        <p:nvSpPr>
          <p:cNvPr id="42" name="TextBox 41"/>
          <p:cNvSpPr txBox="1"/>
          <p:nvPr/>
        </p:nvSpPr>
        <p:spPr>
          <a:xfrm>
            <a:off x="-22034" y="6186501"/>
            <a:ext cx="9184626" cy="523220"/>
          </a:xfrm>
          <a:prstGeom prst="rect">
            <a:avLst/>
          </a:prstGeom>
          <a:solidFill>
            <a:srgbClr val="FFFFFF"/>
          </a:solidFill>
        </p:spPr>
        <p:txBody>
          <a:bodyPr wrap="none" rtlCol="0">
            <a:spAutoFit/>
          </a:bodyPr>
          <a:lstStyle/>
          <a:p>
            <a:r>
              <a:rPr lang="en-US" sz="2800" b="1" dirty="0" smtClean="0"/>
              <a:t>DUALITIES PERCEIVED BY THE DORSAL PREFRONTAL CORTEX</a:t>
            </a:r>
            <a:endParaRPr lang="en-US" sz="2800" b="1" dirty="0"/>
          </a:p>
        </p:txBody>
      </p:sp>
    </p:spTree>
    <p:extLst>
      <p:ext uri="{BB962C8B-B14F-4D97-AF65-F5344CB8AC3E}">
        <p14:creationId xmlns:p14="http://schemas.microsoft.com/office/powerpoint/2010/main" val="46670655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Freeform 4"/>
          <p:cNvSpPr/>
          <p:nvPr/>
        </p:nvSpPr>
        <p:spPr>
          <a:xfrm>
            <a:off x="1547472" y="1703531"/>
            <a:ext cx="1279093" cy="1146177"/>
          </a:xfrm>
          <a:custGeom>
            <a:avLst/>
            <a:gdLst>
              <a:gd name="connsiteX0" fmla="*/ 992457 w 1279093"/>
              <a:gd name="connsiteY0" fmla="*/ 41297 h 1146177"/>
              <a:gd name="connsiteX1" fmla="*/ 909857 w 1279093"/>
              <a:gd name="connsiteY1" fmla="*/ 41297 h 1146177"/>
              <a:gd name="connsiteX2" fmla="*/ 238738 w 1279093"/>
              <a:gd name="connsiteY2" fmla="*/ 371679 h 1146177"/>
              <a:gd name="connsiteX3" fmla="*/ 1265 w 1279093"/>
              <a:gd name="connsiteY3" fmla="*/ 815629 h 1146177"/>
              <a:gd name="connsiteX4" fmla="*/ 321337 w 1279093"/>
              <a:gd name="connsiteY4" fmla="*/ 1146011 h 1146177"/>
              <a:gd name="connsiteX5" fmla="*/ 785958 w 1279093"/>
              <a:gd name="connsiteY5" fmla="*/ 774332 h 1146177"/>
              <a:gd name="connsiteX6" fmla="*/ 1260904 w 1279093"/>
              <a:gd name="connsiteY6" fmla="*/ 464599 h 1146177"/>
              <a:gd name="connsiteX7" fmla="*/ 1157655 w 1279093"/>
              <a:gd name="connsiteY7" fmla="*/ 144542 h 1146177"/>
              <a:gd name="connsiteX8" fmla="*/ 940832 w 1279093"/>
              <a:gd name="connsiteY8" fmla="*/ 0 h 1146177"/>
              <a:gd name="connsiteX9" fmla="*/ 940832 w 1279093"/>
              <a:gd name="connsiteY9" fmla="*/ 0 h 11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9093" h="1146177">
                <a:moveTo>
                  <a:pt x="992457" y="41297"/>
                </a:moveTo>
                <a:cubicBezTo>
                  <a:pt x="1013967" y="13765"/>
                  <a:pt x="1035477" y="-13767"/>
                  <a:pt x="909857" y="41297"/>
                </a:cubicBezTo>
                <a:cubicBezTo>
                  <a:pt x="784237" y="96361"/>
                  <a:pt x="390170" y="242624"/>
                  <a:pt x="238738" y="371679"/>
                </a:cubicBezTo>
                <a:cubicBezTo>
                  <a:pt x="87306" y="500734"/>
                  <a:pt x="-12501" y="686574"/>
                  <a:pt x="1265" y="815629"/>
                </a:cubicBezTo>
                <a:cubicBezTo>
                  <a:pt x="15031" y="944684"/>
                  <a:pt x="190555" y="1152894"/>
                  <a:pt x="321337" y="1146011"/>
                </a:cubicBezTo>
                <a:cubicBezTo>
                  <a:pt x="452119" y="1139128"/>
                  <a:pt x="629364" y="887901"/>
                  <a:pt x="785958" y="774332"/>
                </a:cubicBezTo>
                <a:cubicBezTo>
                  <a:pt x="942552" y="660763"/>
                  <a:pt x="1198955" y="569564"/>
                  <a:pt x="1260904" y="464599"/>
                </a:cubicBezTo>
                <a:cubicBezTo>
                  <a:pt x="1322854" y="359634"/>
                  <a:pt x="1211000" y="221975"/>
                  <a:pt x="1157655" y="144542"/>
                </a:cubicBezTo>
                <a:cubicBezTo>
                  <a:pt x="1104310" y="67109"/>
                  <a:pt x="940832" y="0"/>
                  <a:pt x="940832" y="0"/>
                </a:cubicBezTo>
                <a:lnTo>
                  <a:pt x="940832" y="0"/>
                </a:lnTo>
              </a:path>
            </a:pathLst>
          </a:custGeom>
          <a:solidFill>
            <a:srgbClr val="000000"/>
          </a:solidFill>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3417545" y="4160743"/>
            <a:ext cx="1259640" cy="557515"/>
          </a:xfrm>
          <a:custGeom>
            <a:avLst/>
            <a:gdLst>
              <a:gd name="connsiteX0" fmla="*/ 557814 w 1239634"/>
              <a:gd name="connsiteY0" fmla="*/ 14225 h 973094"/>
              <a:gd name="connsiteX1" fmla="*/ 444240 w 1239634"/>
              <a:gd name="connsiteY1" fmla="*/ 14225 h 973094"/>
              <a:gd name="connsiteX2" fmla="*/ 217092 w 1239634"/>
              <a:gd name="connsiteY2" fmla="*/ 138118 h 973094"/>
              <a:gd name="connsiteX3" fmla="*/ 269 w 1239634"/>
              <a:gd name="connsiteY3" fmla="*/ 282660 h 973094"/>
              <a:gd name="connsiteX4" fmla="*/ 196442 w 1239634"/>
              <a:gd name="connsiteY4" fmla="*/ 871152 h 973094"/>
              <a:gd name="connsiteX5" fmla="*/ 1032760 w 1239634"/>
              <a:gd name="connsiteY5" fmla="*/ 933099 h 973094"/>
              <a:gd name="connsiteX6" fmla="*/ 1228934 w 1239634"/>
              <a:gd name="connsiteY6" fmla="*/ 447851 h 973094"/>
              <a:gd name="connsiteX7" fmla="*/ 805612 w 1239634"/>
              <a:gd name="connsiteY7" fmla="*/ 117469 h 973094"/>
              <a:gd name="connsiteX8" fmla="*/ 557814 w 1239634"/>
              <a:gd name="connsiteY8" fmla="*/ 14225 h 97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634" h="973094">
                <a:moveTo>
                  <a:pt x="557814" y="14225"/>
                </a:moveTo>
                <a:cubicBezTo>
                  <a:pt x="497585" y="-2982"/>
                  <a:pt x="501027" y="-6424"/>
                  <a:pt x="444240" y="14225"/>
                </a:cubicBezTo>
                <a:cubicBezTo>
                  <a:pt x="387453" y="34874"/>
                  <a:pt x="291087" y="93379"/>
                  <a:pt x="217092" y="138118"/>
                </a:cubicBezTo>
                <a:cubicBezTo>
                  <a:pt x="143097" y="182857"/>
                  <a:pt x="3711" y="160488"/>
                  <a:pt x="269" y="282660"/>
                </a:cubicBezTo>
                <a:cubicBezTo>
                  <a:pt x="-3173" y="404832"/>
                  <a:pt x="24360" y="762745"/>
                  <a:pt x="196442" y="871152"/>
                </a:cubicBezTo>
                <a:cubicBezTo>
                  <a:pt x="368524" y="979559"/>
                  <a:pt x="860678" y="1003649"/>
                  <a:pt x="1032760" y="933099"/>
                </a:cubicBezTo>
                <a:cubicBezTo>
                  <a:pt x="1204842" y="862549"/>
                  <a:pt x="1266792" y="583789"/>
                  <a:pt x="1228934" y="447851"/>
                </a:cubicBezTo>
                <a:cubicBezTo>
                  <a:pt x="1191076" y="311913"/>
                  <a:pt x="910582" y="188019"/>
                  <a:pt x="805612" y="117469"/>
                </a:cubicBezTo>
                <a:cubicBezTo>
                  <a:pt x="700642" y="46919"/>
                  <a:pt x="618043" y="31432"/>
                  <a:pt x="557814" y="14225"/>
                </a:cubicBezTo>
                <a:close/>
              </a:path>
            </a:pathLst>
          </a:custGeom>
          <a:pattFill prst="solidDmnd">
            <a:fgClr>
              <a:prstClr val="black"/>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1766540" y="3303815"/>
            <a:ext cx="1060025" cy="739148"/>
          </a:xfrm>
          <a:custGeom>
            <a:avLst/>
            <a:gdLst>
              <a:gd name="connsiteX0" fmla="*/ 917936 w 1447790"/>
              <a:gd name="connsiteY0" fmla="*/ 77648 h 934009"/>
              <a:gd name="connsiteX1" fmla="*/ 577214 w 1447790"/>
              <a:gd name="connsiteY1" fmla="*/ 5377 h 934009"/>
              <a:gd name="connsiteX2" fmla="*/ 215842 w 1447790"/>
              <a:gd name="connsiteY2" fmla="*/ 180892 h 934009"/>
              <a:gd name="connsiteX3" fmla="*/ 9344 w 1447790"/>
              <a:gd name="connsiteY3" fmla="*/ 573221 h 934009"/>
              <a:gd name="connsiteX4" fmla="*/ 515265 w 1447790"/>
              <a:gd name="connsiteY4" fmla="*/ 903602 h 934009"/>
              <a:gd name="connsiteX5" fmla="*/ 814687 w 1447790"/>
              <a:gd name="connsiteY5" fmla="*/ 882953 h 934009"/>
              <a:gd name="connsiteX6" fmla="*/ 1238009 w 1447790"/>
              <a:gd name="connsiteY6" fmla="*/ 583545 h 934009"/>
              <a:gd name="connsiteX7" fmla="*/ 1434182 w 1447790"/>
              <a:gd name="connsiteY7" fmla="*/ 397705 h 934009"/>
              <a:gd name="connsiteX8" fmla="*/ 917936 w 1447790"/>
              <a:gd name="connsiteY8" fmla="*/ 77648 h 93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790" h="934009">
                <a:moveTo>
                  <a:pt x="917936" y="77648"/>
                </a:moveTo>
                <a:cubicBezTo>
                  <a:pt x="775108" y="12260"/>
                  <a:pt x="694230" y="-11830"/>
                  <a:pt x="577214" y="5377"/>
                </a:cubicBezTo>
                <a:cubicBezTo>
                  <a:pt x="460198" y="22584"/>
                  <a:pt x="310487" y="86251"/>
                  <a:pt x="215842" y="180892"/>
                </a:cubicBezTo>
                <a:cubicBezTo>
                  <a:pt x="121197" y="275533"/>
                  <a:pt x="-40560" y="452769"/>
                  <a:pt x="9344" y="573221"/>
                </a:cubicBezTo>
                <a:cubicBezTo>
                  <a:pt x="59248" y="693673"/>
                  <a:pt x="381041" y="851980"/>
                  <a:pt x="515265" y="903602"/>
                </a:cubicBezTo>
                <a:cubicBezTo>
                  <a:pt x="649489" y="955224"/>
                  <a:pt x="694230" y="936296"/>
                  <a:pt x="814687" y="882953"/>
                </a:cubicBezTo>
                <a:cubicBezTo>
                  <a:pt x="935144" y="829610"/>
                  <a:pt x="1134760" y="664420"/>
                  <a:pt x="1238009" y="583545"/>
                </a:cubicBezTo>
                <a:cubicBezTo>
                  <a:pt x="1341258" y="502670"/>
                  <a:pt x="1494411" y="478580"/>
                  <a:pt x="1434182" y="397705"/>
                </a:cubicBezTo>
                <a:cubicBezTo>
                  <a:pt x="1373953" y="316830"/>
                  <a:pt x="1060764" y="143036"/>
                  <a:pt x="917936" y="77648"/>
                </a:cubicBezTo>
                <a:close/>
              </a:path>
            </a:pathLst>
          </a:custGeom>
          <a:pattFill prst="wdUpDiag">
            <a:fgClr>
              <a:prstClr val="black"/>
            </a:fgClr>
            <a:bgClr>
              <a:prstClr val="white"/>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endCxn id="6" idx="1"/>
          </p:cNvCxnSpPr>
          <p:nvPr/>
        </p:nvCxnSpPr>
        <p:spPr>
          <a:xfrm>
            <a:off x="2374730" y="2457215"/>
            <a:ext cx="1494224" cy="1711678"/>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5"/>
            <a:endCxn id="7" idx="1"/>
          </p:cNvCxnSpPr>
          <p:nvPr/>
        </p:nvCxnSpPr>
        <p:spPr>
          <a:xfrm flipH="1">
            <a:off x="2189157" y="2477863"/>
            <a:ext cx="144273" cy="830207"/>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591553" y="3840683"/>
            <a:ext cx="869764" cy="381436"/>
          </a:xfrm>
          <a:prstGeom prst="straightConnector1">
            <a:avLst/>
          </a:prstGeom>
          <a:ln w="57150" cmpd="sng">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5" idx="6"/>
          </p:cNvCxnSpPr>
          <p:nvPr/>
        </p:nvCxnSpPr>
        <p:spPr>
          <a:xfrm flipV="1">
            <a:off x="2808376" y="1982290"/>
            <a:ext cx="2292130" cy="185840"/>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2826565" y="640114"/>
            <a:ext cx="1530548" cy="1342177"/>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357113" y="774335"/>
            <a:ext cx="660794" cy="1125363"/>
          </a:xfrm>
          <a:prstGeom prst="straightConnector1">
            <a:avLst/>
          </a:prstGeom>
          <a:ln w="57150" cmpd="sng">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781477" y="602125"/>
            <a:ext cx="1701132" cy="707886"/>
          </a:xfrm>
          <a:prstGeom prst="rect">
            <a:avLst/>
          </a:prstGeom>
          <a:solidFill>
            <a:schemeClr val="bg1"/>
          </a:solidFill>
          <a:effectLst>
            <a:outerShdw blurRad="50800" dist="38100" dir="2700000" algn="tl" rotWithShape="0">
              <a:srgbClr val="000000">
                <a:alpha val="43000"/>
              </a:srgbClr>
            </a:outerShdw>
          </a:effectLst>
        </p:spPr>
        <p:txBody>
          <a:bodyPr wrap="none" rtlCol="0">
            <a:spAutoFit/>
          </a:bodyPr>
          <a:lstStyle/>
          <a:p>
            <a:r>
              <a:rPr lang="en-US" sz="2000" dirty="0" smtClean="0"/>
              <a:t>Medial cortex-</a:t>
            </a:r>
          </a:p>
          <a:p>
            <a:r>
              <a:rPr lang="en-US" sz="2000" dirty="0" smtClean="0"/>
              <a:t> inner world</a:t>
            </a:r>
            <a:endParaRPr lang="en-US" sz="2000" dirty="0"/>
          </a:p>
        </p:txBody>
      </p:sp>
      <p:sp>
        <p:nvSpPr>
          <p:cNvPr id="38" name="TextBox 37"/>
          <p:cNvSpPr txBox="1"/>
          <p:nvPr/>
        </p:nvSpPr>
        <p:spPr>
          <a:xfrm>
            <a:off x="2126587" y="5026209"/>
            <a:ext cx="3481342" cy="707886"/>
          </a:xfrm>
          <a:prstGeom prst="rect">
            <a:avLst/>
          </a:prstGeom>
          <a:solidFill>
            <a:schemeClr val="bg1"/>
          </a:solidFill>
          <a:effectLst>
            <a:outerShdw blurRad="50800" dist="38100" dir="2700000" algn="tl" rotWithShape="0">
              <a:srgbClr val="000000">
                <a:alpha val="43000"/>
              </a:srgbClr>
            </a:outerShdw>
          </a:effectLst>
        </p:spPr>
        <p:txBody>
          <a:bodyPr wrap="none" rtlCol="0">
            <a:spAutoFit/>
          </a:bodyPr>
          <a:lstStyle/>
          <a:p>
            <a:r>
              <a:rPr lang="en-US" sz="2000" smtClean="0"/>
              <a:t>Amygdala, </a:t>
            </a:r>
            <a:r>
              <a:rPr lang="en-US" sz="2000" dirty="0" smtClean="0"/>
              <a:t>hippocampal cortex-</a:t>
            </a:r>
          </a:p>
          <a:p>
            <a:r>
              <a:rPr lang="en-US" sz="2000" dirty="0" smtClean="0"/>
              <a:t> animal drives, emotions </a:t>
            </a:r>
            <a:endParaRPr lang="en-US" sz="2000" dirty="0"/>
          </a:p>
        </p:txBody>
      </p:sp>
      <p:sp>
        <p:nvSpPr>
          <p:cNvPr id="39" name="TextBox 38"/>
          <p:cNvSpPr txBox="1"/>
          <p:nvPr/>
        </p:nvSpPr>
        <p:spPr>
          <a:xfrm>
            <a:off x="183487" y="4020401"/>
            <a:ext cx="1794682" cy="707886"/>
          </a:xfrm>
          <a:prstGeom prst="rect">
            <a:avLst/>
          </a:prstGeom>
          <a:solidFill>
            <a:schemeClr val="bg1"/>
          </a:solidFill>
          <a:effectLst>
            <a:outerShdw blurRad="50800" dist="38100" dir="2700000" algn="tl" rotWithShape="0">
              <a:srgbClr val="000000">
                <a:alpha val="43000"/>
              </a:srgbClr>
            </a:outerShdw>
          </a:effectLst>
        </p:spPr>
        <p:txBody>
          <a:bodyPr wrap="none" rtlCol="0">
            <a:spAutoFit/>
          </a:bodyPr>
          <a:lstStyle/>
          <a:p>
            <a:r>
              <a:rPr lang="en-US" sz="2000" dirty="0" smtClean="0"/>
              <a:t>Orbital cortex-</a:t>
            </a:r>
          </a:p>
          <a:p>
            <a:r>
              <a:rPr lang="en-US" sz="2000" dirty="0"/>
              <a:t>e</a:t>
            </a:r>
            <a:r>
              <a:rPr lang="en-US" sz="2000" dirty="0" smtClean="0"/>
              <a:t>thics, morality</a:t>
            </a:r>
            <a:endParaRPr lang="en-US" sz="2000" dirty="0"/>
          </a:p>
        </p:txBody>
      </p:sp>
      <p:sp>
        <p:nvSpPr>
          <p:cNvPr id="40" name="TextBox 39"/>
          <p:cNvSpPr txBox="1"/>
          <p:nvPr/>
        </p:nvSpPr>
        <p:spPr>
          <a:xfrm>
            <a:off x="5187877" y="1686932"/>
            <a:ext cx="1697901" cy="707886"/>
          </a:xfrm>
          <a:prstGeom prst="rect">
            <a:avLst/>
          </a:prstGeom>
          <a:solidFill>
            <a:schemeClr val="bg1"/>
          </a:solidFill>
          <a:effectLst>
            <a:outerShdw blurRad="50800" dist="38100" dir="2700000" algn="tl" rotWithShape="0">
              <a:srgbClr val="000000">
                <a:alpha val="43000"/>
              </a:srgbClr>
            </a:outerShdw>
          </a:effectLst>
        </p:spPr>
        <p:txBody>
          <a:bodyPr wrap="none" rtlCol="0">
            <a:spAutoFit/>
          </a:bodyPr>
          <a:lstStyle/>
          <a:p>
            <a:r>
              <a:rPr lang="en-US" sz="2000" dirty="0" smtClean="0"/>
              <a:t>Lateral cortex-</a:t>
            </a:r>
          </a:p>
          <a:p>
            <a:r>
              <a:rPr lang="en-US" sz="2000" dirty="0"/>
              <a:t>o</a:t>
            </a:r>
            <a:r>
              <a:rPr lang="en-US" sz="2000" dirty="0" smtClean="0"/>
              <a:t>utside world</a:t>
            </a:r>
            <a:endParaRPr lang="en-US" sz="2000" dirty="0"/>
          </a:p>
        </p:txBody>
      </p:sp>
      <p:sp>
        <p:nvSpPr>
          <p:cNvPr id="41" name="TextBox 40"/>
          <p:cNvSpPr txBox="1"/>
          <p:nvPr/>
        </p:nvSpPr>
        <p:spPr>
          <a:xfrm>
            <a:off x="141155" y="956068"/>
            <a:ext cx="2816471" cy="707886"/>
          </a:xfrm>
          <a:prstGeom prst="rect">
            <a:avLst/>
          </a:prstGeom>
          <a:solidFill>
            <a:schemeClr val="bg1"/>
          </a:solidFill>
          <a:effectLst>
            <a:outerShdw blurRad="50800" dist="38100" dir="2700000" algn="tl" rotWithShape="0">
              <a:srgbClr val="000000">
                <a:alpha val="43000"/>
              </a:srgbClr>
            </a:outerShdw>
          </a:effectLst>
        </p:spPr>
        <p:txBody>
          <a:bodyPr wrap="none" rtlCol="0">
            <a:spAutoFit/>
          </a:bodyPr>
          <a:lstStyle/>
          <a:p>
            <a:r>
              <a:rPr lang="en-US" sz="2000" dirty="0" smtClean="0"/>
              <a:t> Dorsal prefrontal cortex-</a:t>
            </a:r>
          </a:p>
          <a:p>
            <a:r>
              <a:rPr lang="en-US" sz="2000" dirty="0" smtClean="0"/>
              <a:t>Comparisons, dualities</a:t>
            </a:r>
          </a:p>
        </p:txBody>
      </p:sp>
      <p:sp>
        <p:nvSpPr>
          <p:cNvPr id="42" name="TextBox 41"/>
          <p:cNvSpPr txBox="1"/>
          <p:nvPr/>
        </p:nvSpPr>
        <p:spPr>
          <a:xfrm>
            <a:off x="-22034" y="6186501"/>
            <a:ext cx="9184626" cy="523220"/>
          </a:xfrm>
          <a:prstGeom prst="rect">
            <a:avLst/>
          </a:prstGeom>
          <a:solidFill>
            <a:srgbClr val="FFFFFF"/>
          </a:solidFill>
        </p:spPr>
        <p:txBody>
          <a:bodyPr wrap="none" rtlCol="0">
            <a:spAutoFit/>
          </a:bodyPr>
          <a:lstStyle/>
          <a:p>
            <a:r>
              <a:rPr lang="en-US" sz="2800" b="1" dirty="0" smtClean="0"/>
              <a:t>DUALITIES PERCEIVED BY THE DORSAL PREFRONTAL CORTEX</a:t>
            </a:r>
            <a:endParaRPr lang="en-US" sz="2800" b="1" dirty="0"/>
          </a:p>
        </p:txBody>
      </p:sp>
      <p:sp>
        <p:nvSpPr>
          <p:cNvPr id="2" name="TextBox 1"/>
          <p:cNvSpPr txBox="1"/>
          <p:nvPr/>
        </p:nvSpPr>
        <p:spPr>
          <a:xfrm>
            <a:off x="448165" y="0"/>
            <a:ext cx="7750840" cy="523220"/>
          </a:xfrm>
          <a:prstGeom prst="rect">
            <a:avLst/>
          </a:prstGeom>
          <a:solidFill>
            <a:schemeClr val="bg1"/>
          </a:solidFill>
        </p:spPr>
        <p:txBody>
          <a:bodyPr wrap="none" rtlCol="0">
            <a:spAutoFit/>
          </a:bodyPr>
          <a:lstStyle/>
          <a:p>
            <a:r>
              <a:rPr lang="en-US" sz="2800" b="1" dirty="0" smtClean="0">
                <a:solidFill>
                  <a:srgbClr val="FF6600"/>
                </a:solidFill>
              </a:rPr>
              <a:t>PSYCHOPATHS DO NOT HAVE A SENSE OF DUALITY</a:t>
            </a:r>
            <a:endParaRPr lang="en-US" sz="2800" b="1" dirty="0">
              <a:solidFill>
                <a:srgbClr val="FF6600"/>
              </a:solidFill>
            </a:endParaRPr>
          </a:p>
        </p:txBody>
      </p:sp>
    </p:spTree>
    <p:extLst>
      <p:ext uri="{BB962C8B-B14F-4D97-AF65-F5344CB8AC3E}">
        <p14:creationId xmlns:p14="http://schemas.microsoft.com/office/powerpoint/2010/main" val="42385883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42" name="Picture 6" descr="09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9143" name="Text Box 7"/>
          <p:cNvSpPr txBox="1">
            <a:spLocks noChangeArrowheads="1"/>
          </p:cNvSpPr>
          <p:nvPr/>
        </p:nvSpPr>
        <p:spPr bwMode="auto">
          <a:xfrm>
            <a:off x="0" y="4437063"/>
            <a:ext cx="3779838" cy="16176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800" b="1" dirty="0">
                <a:latin typeface="Arial" charset="0"/>
                <a:cs typeface="+mn-cs"/>
              </a:rPr>
              <a:t>NUCLEAR GENOME</a:t>
            </a:r>
          </a:p>
          <a:p>
            <a:pPr eaLnBrk="1" hangingPunct="1">
              <a:defRPr/>
            </a:pPr>
            <a:r>
              <a:rPr lang="en-US" sz="1800" b="1" dirty="0">
                <a:latin typeface="Arial" charset="0"/>
                <a:cs typeface="+mn-cs"/>
              </a:rPr>
              <a:t>24 distinct chromosomes (22 autosomal + X + Y)</a:t>
            </a:r>
          </a:p>
          <a:p>
            <a:pPr eaLnBrk="1" hangingPunct="1">
              <a:defRPr/>
            </a:pPr>
            <a:r>
              <a:rPr lang="en-US" sz="1800" b="1" dirty="0">
                <a:latin typeface="Arial" charset="0"/>
                <a:cs typeface="+mn-cs"/>
              </a:rPr>
              <a:t>3,200 </a:t>
            </a:r>
            <a:r>
              <a:rPr lang="en-US" sz="1800" b="1" dirty="0" err="1">
                <a:latin typeface="Arial" charset="0"/>
                <a:cs typeface="+mn-cs"/>
              </a:rPr>
              <a:t>Mbp</a:t>
            </a:r>
            <a:endParaRPr lang="en-US" sz="1800" b="1" dirty="0">
              <a:latin typeface="Arial" charset="0"/>
              <a:cs typeface="+mn-cs"/>
            </a:endParaRPr>
          </a:p>
          <a:p>
            <a:pPr eaLnBrk="1" hangingPunct="1">
              <a:defRPr/>
            </a:pPr>
            <a:r>
              <a:rPr lang="en-US" sz="1800" b="1" dirty="0" smtClean="0">
                <a:latin typeface="Arial" charset="0"/>
                <a:cs typeface="+mn-cs"/>
              </a:rPr>
              <a:t>23,000 </a:t>
            </a:r>
            <a:r>
              <a:rPr lang="en-US" sz="1800" b="1" dirty="0">
                <a:latin typeface="Arial" charset="0"/>
                <a:cs typeface="+mn-cs"/>
              </a:rPr>
              <a:t>genes</a:t>
            </a:r>
          </a:p>
        </p:txBody>
      </p:sp>
      <p:sp>
        <p:nvSpPr>
          <p:cNvPr id="219144" name="Text Box 8"/>
          <p:cNvSpPr txBox="1">
            <a:spLocks noChangeArrowheads="1"/>
          </p:cNvSpPr>
          <p:nvPr/>
        </p:nvSpPr>
        <p:spPr bwMode="auto">
          <a:xfrm>
            <a:off x="4427538" y="3860800"/>
            <a:ext cx="4716462" cy="1098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sz="2800" b="1">
                <a:latin typeface="Arial" charset="0"/>
                <a:cs typeface="+mn-cs"/>
              </a:rPr>
              <a:t>Mitochondrial genome</a:t>
            </a:r>
          </a:p>
          <a:p>
            <a:pPr algn="ctr" eaLnBrk="1" hangingPunct="1">
              <a:defRPr/>
            </a:pPr>
            <a:r>
              <a:rPr lang="en-US" sz="2000" b="1">
                <a:latin typeface="Arial" charset="0"/>
                <a:cs typeface="+mn-cs"/>
              </a:rPr>
              <a:t>16,569 bp</a:t>
            </a:r>
          </a:p>
          <a:p>
            <a:pPr algn="ctr" eaLnBrk="1" hangingPunct="1">
              <a:defRPr/>
            </a:pPr>
            <a:r>
              <a:rPr lang="en-US" sz="1800" b="1">
                <a:latin typeface="Arial" charset="0"/>
                <a:cs typeface="+mn-cs"/>
              </a:rPr>
              <a:t>37 genes</a:t>
            </a:r>
          </a:p>
        </p:txBody>
      </p:sp>
    </p:spTree>
    <p:extLst>
      <p:ext uri="{BB962C8B-B14F-4D97-AF65-F5344CB8AC3E}">
        <p14:creationId xmlns:p14="http://schemas.microsoft.com/office/powerpoint/2010/main" val="2190866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FALLON</a:t>
            </a:r>
            <a:endParaRPr lang="en-US"/>
          </a:p>
        </p:txBody>
      </p:sp>
      <p:sp>
        <p:nvSpPr>
          <p:cNvPr id="6" name="TextBox 5"/>
          <p:cNvSpPr txBox="1"/>
          <p:nvPr/>
        </p:nvSpPr>
        <p:spPr>
          <a:xfrm>
            <a:off x="2885217" y="2305557"/>
            <a:ext cx="3562995" cy="1569660"/>
          </a:xfrm>
          <a:prstGeom prst="rect">
            <a:avLst/>
          </a:prstGeom>
          <a:noFill/>
        </p:spPr>
        <p:txBody>
          <a:bodyPr wrap="none" rtlCol="0">
            <a:spAutoFit/>
          </a:bodyPr>
          <a:lstStyle/>
          <a:p>
            <a:r>
              <a:rPr lang="en-US" sz="9600" b="1" dirty="0" smtClean="0">
                <a:solidFill>
                  <a:srgbClr val="FF6600"/>
                </a:solidFill>
              </a:rPr>
              <a:t>GENES</a:t>
            </a:r>
            <a:endParaRPr lang="en-US" sz="9600" b="1" dirty="0">
              <a:solidFill>
                <a:srgbClr val="FF6600"/>
              </a:solidFill>
            </a:endParaRPr>
          </a:p>
        </p:txBody>
      </p:sp>
    </p:spTree>
    <p:extLst>
      <p:ext uri="{BB962C8B-B14F-4D97-AF65-F5344CB8AC3E}">
        <p14:creationId xmlns:p14="http://schemas.microsoft.com/office/powerpoint/2010/main" val="316008195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076" y="214260"/>
            <a:ext cx="8383024" cy="707886"/>
          </a:xfrm>
          <a:prstGeom prst="rect">
            <a:avLst/>
          </a:prstGeom>
          <a:noFill/>
        </p:spPr>
        <p:txBody>
          <a:bodyPr wrap="none" rtlCol="0">
            <a:spAutoFit/>
          </a:bodyPr>
          <a:lstStyle/>
          <a:p>
            <a:r>
              <a:rPr lang="en-US" sz="4000" b="1" dirty="0" smtClean="0"/>
              <a:t>General Psychiatric traits and Genetics</a:t>
            </a:r>
            <a:endParaRPr lang="en-US" sz="4000" b="1" dirty="0"/>
          </a:p>
        </p:txBody>
      </p:sp>
      <p:sp>
        <p:nvSpPr>
          <p:cNvPr id="3" name="TextBox 2"/>
          <p:cNvSpPr txBox="1"/>
          <p:nvPr/>
        </p:nvSpPr>
        <p:spPr>
          <a:xfrm>
            <a:off x="131954" y="1009645"/>
            <a:ext cx="9012046" cy="6247865"/>
          </a:xfrm>
          <a:prstGeom prst="rect">
            <a:avLst/>
          </a:prstGeom>
          <a:noFill/>
        </p:spPr>
        <p:txBody>
          <a:bodyPr wrap="square" rtlCol="0">
            <a:spAutoFit/>
          </a:bodyPr>
          <a:lstStyle/>
          <a:p>
            <a:r>
              <a:rPr lang="en-US" sz="2000" b="1" dirty="0" smtClean="0"/>
              <a:t>GENE            Example Effect            Some Interactions        Positive </a:t>
            </a:r>
            <a:r>
              <a:rPr lang="en-US" sz="2000" b="1" dirty="0" err="1" smtClean="0"/>
              <a:t>vs</a:t>
            </a:r>
            <a:r>
              <a:rPr lang="en-US" sz="2000" b="1" dirty="0" smtClean="0"/>
              <a:t> Negative Effect                                </a:t>
            </a:r>
          </a:p>
          <a:p>
            <a:endParaRPr lang="en-US" sz="2000" b="1" dirty="0"/>
          </a:p>
          <a:p>
            <a:r>
              <a:rPr lang="en-US" b="1" dirty="0" smtClean="0"/>
              <a:t>MAO-A           serotonin levels		  Early abuse		               Abuse </a:t>
            </a:r>
            <a:r>
              <a:rPr lang="en-US" b="1" dirty="0" err="1" smtClean="0"/>
              <a:t>inc</a:t>
            </a:r>
            <a:r>
              <a:rPr lang="en-US" b="1" dirty="0" smtClean="0"/>
              <a:t> aggression</a:t>
            </a:r>
          </a:p>
          <a:p>
            <a:endParaRPr lang="en-US" b="1" dirty="0"/>
          </a:p>
          <a:p>
            <a:r>
              <a:rPr lang="en-US" b="1" dirty="0" smtClean="0"/>
              <a:t>Serotonin	 				</a:t>
            </a:r>
            <a:r>
              <a:rPr lang="en-US" b="1" dirty="0"/>
              <a:t> </a:t>
            </a:r>
            <a:r>
              <a:rPr lang="en-US" b="1" dirty="0" smtClean="0"/>
              <a:t>          Early environment	</a:t>
            </a:r>
            <a:r>
              <a:rPr lang="en-US" b="1" dirty="0"/>
              <a:t> </a:t>
            </a:r>
            <a:r>
              <a:rPr lang="en-US" b="1" dirty="0" smtClean="0"/>
              <a:t>     Abuse-Psychopathy</a:t>
            </a:r>
          </a:p>
          <a:p>
            <a:r>
              <a:rPr lang="en-US" b="1" dirty="0" smtClean="0"/>
              <a:t>Transporter    SERT affects aggression   					</a:t>
            </a:r>
            <a:r>
              <a:rPr lang="en-US" b="1" dirty="0"/>
              <a:t> </a:t>
            </a:r>
            <a:r>
              <a:rPr lang="en-US" b="1" dirty="0" smtClean="0"/>
              <a:t>     Love- Offsets aggression</a:t>
            </a:r>
          </a:p>
          <a:p>
            <a:endParaRPr lang="en-US" b="1" dirty="0"/>
          </a:p>
          <a:p>
            <a:r>
              <a:rPr lang="en-US" b="1" dirty="0" smtClean="0"/>
              <a:t>Oxytocin         Affects bonding</a:t>
            </a:r>
            <a:r>
              <a:rPr lang="en-US" b="1" dirty="0"/>
              <a:t> </a:t>
            </a:r>
            <a:r>
              <a:rPr lang="en-US" b="1" dirty="0" smtClean="0"/>
              <a:t>                  Self </a:t>
            </a:r>
            <a:r>
              <a:rPr lang="en-US" b="1" dirty="0" err="1" smtClean="0"/>
              <a:t>vs</a:t>
            </a:r>
            <a:r>
              <a:rPr lang="en-US" b="1" dirty="0" smtClean="0"/>
              <a:t> Other/Group Focus  Self- </a:t>
            </a:r>
            <a:r>
              <a:rPr lang="en-US" b="1" dirty="0" err="1" smtClean="0"/>
              <a:t>inc.</a:t>
            </a:r>
            <a:r>
              <a:rPr lang="en-US" b="1" dirty="0" smtClean="0"/>
              <a:t> interpersonal bond</a:t>
            </a:r>
          </a:p>
          <a:p>
            <a:r>
              <a:rPr lang="en-US" b="1" dirty="0"/>
              <a:t>	</a:t>
            </a:r>
            <a:r>
              <a:rPr lang="en-US" b="1" dirty="0" smtClean="0"/>
              <a:t>											      Group- increase </a:t>
            </a:r>
            <a:r>
              <a:rPr lang="en-US" b="1" dirty="0"/>
              <a:t> </a:t>
            </a:r>
            <a:r>
              <a:rPr lang="en-US" b="1" dirty="0" smtClean="0"/>
              <a:t>lying for group</a:t>
            </a:r>
          </a:p>
          <a:p>
            <a:endParaRPr lang="en-US" b="1" dirty="0"/>
          </a:p>
          <a:p>
            <a:r>
              <a:rPr lang="en-US" b="1" dirty="0" smtClean="0"/>
              <a:t>							           Unequal $$$ gains              Inc. envy, </a:t>
            </a:r>
            <a:r>
              <a:rPr lang="en-US" b="1" dirty="0" err="1" smtClean="0"/>
              <a:t>schadenfreude</a:t>
            </a:r>
            <a:endParaRPr lang="en-US" b="1" dirty="0" smtClean="0"/>
          </a:p>
          <a:p>
            <a:endParaRPr lang="en-US" b="1" dirty="0"/>
          </a:p>
          <a:p>
            <a:r>
              <a:rPr lang="en-US" b="1" dirty="0" smtClean="0"/>
              <a:t>COMT             Dopamine levels PFC           val-val WARRIOR	               less efficient PFC</a:t>
            </a:r>
          </a:p>
          <a:p>
            <a:r>
              <a:rPr lang="en-US" b="1" dirty="0"/>
              <a:t>	</a:t>
            </a:r>
            <a:r>
              <a:rPr lang="en-US" b="1" dirty="0" smtClean="0"/>
              <a:t>							  met-met WORRIER              more efficient PFC</a:t>
            </a:r>
          </a:p>
          <a:p>
            <a:endParaRPr lang="en-US" b="1" dirty="0"/>
          </a:p>
          <a:p>
            <a:r>
              <a:rPr lang="en-US" b="1" dirty="0" smtClean="0"/>
              <a:t>BDNF	       Memory and Anxiety          normal 	       </a:t>
            </a:r>
            <a:r>
              <a:rPr lang="en-US" b="1" dirty="0" smtClean="0">
                <a:solidFill>
                  <a:srgbClr val="FF0000"/>
                </a:solidFill>
              </a:rPr>
              <a:t>val66met-       </a:t>
            </a:r>
            <a:r>
              <a:rPr lang="en-US" b="1" dirty="0" err="1" smtClean="0">
                <a:solidFill>
                  <a:srgbClr val="FF0000"/>
                </a:solidFill>
              </a:rPr>
              <a:t>inc</a:t>
            </a:r>
            <a:r>
              <a:rPr lang="en-US" b="1" dirty="0" smtClean="0">
                <a:solidFill>
                  <a:srgbClr val="FF0000"/>
                </a:solidFill>
              </a:rPr>
              <a:t> memory, </a:t>
            </a:r>
            <a:r>
              <a:rPr lang="en-US" b="1" dirty="0" err="1" smtClean="0">
                <a:solidFill>
                  <a:srgbClr val="FF0000"/>
                </a:solidFill>
              </a:rPr>
              <a:t>inc</a:t>
            </a:r>
            <a:r>
              <a:rPr lang="en-US" b="1" dirty="0" smtClean="0">
                <a:solidFill>
                  <a:srgbClr val="FF0000"/>
                </a:solidFill>
              </a:rPr>
              <a:t> anxiety</a:t>
            </a:r>
          </a:p>
          <a:p>
            <a:r>
              <a:rPr lang="en-US" b="1" dirty="0">
                <a:solidFill>
                  <a:srgbClr val="FF0000"/>
                </a:solidFill>
              </a:rPr>
              <a:t>	</a:t>
            </a:r>
            <a:r>
              <a:rPr lang="en-US" b="1" dirty="0" smtClean="0">
                <a:solidFill>
                  <a:srgbClr val="FF0000"/>
                </a:solidFill>
              </a:rPr>
              <a:t>								                val-val       	      </a:t>
            </a:r>
            <a:r>
              <a:rPr lang="en-US" b="1" dirty="0" err="1" smtClean="0">
                <a:solidFill>
                  <a:srgbClr val="FF0000"/>
                </a:solidFill>
              </a:rPr>
              <a:t>dec</a:t>
            </a:r>
            <a:r>
              <a:rPr lang="en-US" b="1" dirty="0" smtClean="0">
                <a:solidFill>
                  <a:srgbClr val="FF0000"/>
                </a:solidFill>
              </a:rPr>
              <a:t> anxiety,  </a:t>
            </a:r>
            <a:r>
              <a:rPr lang="en-US" b="1" dirty="0" err="1" smtClean="0">
                <a:solidFill>
                  <a:srgbClr val="FF0000"/>
                </a:solidFill>
              </a:rPr>
              <a:t>dec</a:t>
            </a:r>
            <a:r>
              <a:rPr lang="en-US" b="1" dirty="0" smtClean="0">
                <a:solidFill>
                  <a:srgbClr val="FF0000"/>
                </a:solidFill>
              </a:rPr>
              <a:t> memory</a:t>
            </a:r>
          </a:p>
          <a:p>
            <a:r>
              <a:rPr lang="en-US" b="1" dirty="0"/>
              <a:t>	</a:t>
            </a:r>
            <a:r>
              <a:rPr lang="en-US" b="1" dirty="0" smtClean="0"/>
              <a:t>							  stress			         childhood- met stronger effect</a:t>
            </a:r>
          </a:p>
          <a:p>
            <a:r>
              <a:rPr lang="en-US" b="1" dirty="0"/>
              <a:t>	</a:t>
            </a:r>
            <a:r>
              <a:rPr lang="en-US" b="1" dirty="0" smtClean="0"/>
              <a:t>											          teen, adult- opposite</a:t>
            </a:r>
          </a:p>
          <a:p>
            <a:r>
              <a:rPr lang="en-US" b="1" dirty="0"/>
              <a:t>	</a:t>
            </a:r>
            <a:r>
              <a:rPr lang="en-US" b="1" dirty="0" smtClean="0"/>
              <a:t>							  gender x BDNF             </a:t>
            </a:r>
            <a:r>
              <a:rPr lang="en-US" b="1" dirty="0" err="1" smtClean="0"/>
              <a:t>val</a:t>
            </a:r>
            <a:r>
              <a:rPr lang="en-US" b="1" dirty="0" smtClean="0"/>
              <a:t>  female- </a:t>
            </a:r>
            <a:r>
              <a:rPr lang="en-US" b="1" dirty="0" err="1" smtClean="0"/>
              <a:t>inc</a:t>
            </a:r>
            <a:r>
              <a:rPr lang="en-US" b="1" dirty="0" smtClean="0"/>
              <a:t> limbic connectivity</a:t>
            </a:r>
          </a:p>
          <a:p>
            <a:r>
              <a:rPr lang="en-US" b="1" dirty="0"/>
              <a:t>	</a:t>
            </a:r>
            <a:r>
              <a:rPr lang="en-US" b="1" dirty="0" smtClean="0"/>
              <a:t>							   	  </a:t>
            </a:r>
            <a:endParaRPr lang="en-US" b="1" dirty="0"/>
          </a:p>
        </p:txBody>
      </p:sp>
    </p:spTree>
    <p:extLst>
      <p:ext uri="{BB962C8B-B14F-4D97-AF65-F5344CB8AC3E}">
        <p14:creationId xmlns:p14="http://schemas.microsoft.com/office/powerpoint/2010/main" val="14406847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04723" y="964134"/>
            <a:ext cx="8056797" cy="5570756"/>
          </a:xfrm>
          <a:prstGeom prst="rect">
            <a:avLst/>
          </a:prstGeom>
        </p:spPr>
        <p:txBody>
          <a:bodyPr wrap="square">
            <a:spAutoFit/>
          </a:bodyPr>
          <a:lstStyle/>
          <a:p>
            <a:r>
              <a:rPr lang="en-US" sz="3200" b="1" dirty="0">
                <a:solidFill>
                  <a:srgbClr val="FF0000"/>
                </a:solidFill>
              </a:rPr>
              <a:t>MAOA-</a:t>
            </a:r>
            <a:r>
              <a:rPr lang="en-US" sz="3200" b="1" dirty="0" smtClean="0">
                <a:solidFill>
                  <a:srgbClr val="FF0000"/>
                </a:solidFill>
              </a:rPr>
              <a:t>L (“warrior gene”)</a:t>
            </a:r>
          </a:p>
          <a:p>
            <a:r>
              <a:rPr lang="en-US" sz="3200" dirty="0" smtClean="0">
                <a:solidFill>
                  <a:srgbClr val="FF0000"/>
                </a:solidFill>
              </a:rPr>
              <a:t>“High Risk” serotonin transporter  </a:t>
            </a:r>
            <a:endParaRPr lang="en-US" sz="3200" dirty="0">
              <a:solidFill>
                <a:srgbClr val="FF0000"/>
              </a:solidFill>
            </a:endParaRPr>
          </a:p>
          <a:p>
            <a:r>
              <a:rPr lang="en-US" sz="3200" dirty="0">
                <a:solidFill>
                  <a:srgbClr val="FF0000"/>
                </a:solidFill>
              </a:rPr>
              <a:t>NE transporter</a:t>
            </a:r>
          </a:p>
          <a:p>
            <a:r>
              <a:rPr lang="en-US" sz="3200" dirty="0">
                <a:solidFill>
                  <a:srgbClr val="FF0000"/>
                </a:solidFill>
              </a:rPr>
              <a:t>TH [TPH1,2]</a:t>
            </a:r>
          </a:p>
          <a:p>
            <a:r>
              <a:rPr lang="en-US" sz="3200" dirty="0">
                <a:solidFill>
                  <a:srgbClr val="FF0000"/>
                </a:solidFill>
              </a:rPr>
              <a:t>Androgen receptor</a:t>
            </a:r>
          </a:p>
          <a:p>
            <a:r>
              <a:rPr lang="en-US" sz="3200" dirty="0">
                <a:solidFill>
                  <a:srgbClr val="FF0000"/>
                </a:solidFill>
              </a:rPr>
              <a:t>DAGK1</a:t>
            </a:r>
          </a:p>
          <a:p>
            <a:r>
              <a:rPr lang="en-US" sz="3200" dirty="0">
                <a:solidFill>
                  <a:srgbClr val="FF0000"/>
                </a:solidFill>
              </a:rPr>
              <a:t>DBH</a:t>
            </a:r>
          </a:p>
          <a:p>
            <a:r>
              <a:rPr lang="en-US" sz="3200" dirty="0">
                <a:solidFill>
                  <a:srgbClr val="FF0000"/>
                </a:solidFill>
              </a:rPr>
              <a:t>COMT</a:t>
            </a:r>
          </a:p>
          <a:p>
            <a:r>
              <a:rPr lang="en-US" sz="3200" dirty="0">
                <a:solidFill>
                  <a:srgbClr val="FF0000"/>
                </a:solidFill>
              </a:rPr>
              <a:t>NOS1</a:t>
            </a:r>
          </a:p>
          <a:p>
            <a:endParaRPr lang="en-US" sz="3200" dirty="0">
              <a:solidFill>
                <a:srgbClr val="FF6600"/>
              </a:solidFill>
            </a:endParaRPr>
          </a:p>
          <a:p>
            <a:r>
              <a:rPr lang="en-US" sz="3600" b="1" dirty="0" smtClean="0">
                <a:solidFill>
                  <a:srgbClr val="FF6600"/>
                </a:solidFill>
              </a:rPr>
              <a:t>+ low emotional empathy alleles- NEXT</a:t>
            </a:r>
            <a:endParaRPr lang="en-US" sz="3600" b="1" dirty="0">
              <a:solidFill>
                <a:srgbClr val="FF6600"/>
              </a:solidFill>
            </a:endParaRPr>
          </a:p>
        </p:txBody>
      </p:sp>
      <p:sp>
        <p:nvSpPr>
          <p:cNvPr id="3" name="TextBox 2"/>
          <p:cNvSpPr txBox="1"/>
          <p:nvPr/>
        </p:nvSpPr>
        <p:spPr>
          <a:xfrm>
            <a:off x="6600594" y="2480849"/>
            <a:ext cx="2556334" cy="1200329"/>
          </a:xfrm>
          <a:prstGeom prst="rect">
            <a:avLst/>
          </a:prstGeom>
          <a:noFill/>
        </p:spPr>
        <p:txBody>
          <a:bodyPr wrap="none" rtlCol="0">
            <a:spAutoFit/>
          </a:bodyPr>
          <a:lstStyle/>
          <a:p>
            <a:r>
              <a:rPr lang="en-US" sz="3600" dirty="0" smtClean="0">
                <a:solidFill>
                  <a:srgbClr val="FF0000"/>
                </a:solidFill>
              </a:rPr>
              <a:t>Aggression</a:t>
            </a:r>
          </a:p>
          <a:p>
            <a:r>
              <a:rPr lang="en-US" sz="3600" dirty="0">
                <a:solidFill>
                  <a:srgbClr val="FF0000"/>
                </a:solidFill>
              </a:rPr>
              <a:t>a</a:t>
            </a:r>
            <a:r>
              <a:rPr lang="en-US" sz="3600" dirty="0" smtClean="0">
                <a:solidFill>
                  <a:srgbClr val="FF0000"/>
                </a:solidFill>
              </a:rPr>
              <a:t>nd violence</a:t>
            </a:r>
          </a:p>
        </p:txBody>
      </p:sp>
      <p:sp>
        <p:nvSpPr>
          <p:cNvPr id="4" name="TextBox 3"/>
          <p:cNvSpPr txBox="1"/>
          <p:nvPr/>
        </p:nvSpPr>
        <p:spPr>
          <a:xfrm>
            <a:off x="636151" y="0"/>
            <a:ext cx="7104880" cy="707886"/>
          </a:xfrm>
          <a:prstGeom prst="rect">
            <a:avLst/>
          </a:prstGeom>
          <a:noFill/>
        </p:spPr>
        <p:txBody>
          <a:bodyPr wrap="none" rtlCol="0">
            <a:spAutoFit/>
          </a:bodyPr>
          <a:lstStyle/>
          <a:p>
            <a:r>
              <a:rPr lang="en-US" sz="4000" b="1" dirty="0" smtClean="0">
                <a:solidFill>
                  <a:srgbClr val="FF6600"/>
                </a:solidFill>
              </a:rPr>
              <a:t>Psychopathic traits and Genetics</a:t>
            </a:r>
            <a:endParaRPr lang="en-US" sz="4000" b="1" dirty="0">
              <a:solidFill>
                <a:srgbClr val="FF6600"/>
              </a:solidFill>
            </a:endParaRPr>
          </a:p>
        </p:txBody>
      </p:sp>
      <p:sp>
        <p:nvSpPr>
          <p:cNvPr id="5" name="Right Brace 4"/>
          <p:cNvSpPr/>
          <p:nvPr/>
        </p:nvSpPr>
        <p:spPr>
          <a:xfrm>
            <a:off x="5694288" y="1146983"/>
            <a:ext cx="873946" cy="4246566"/>
          </a:xfrm>
          <a:prstGeom prst="rightBrac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71342248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11640" y="544314"/>
            <a:ext cx="8943474" cy="5016758"/>
          </a:xfrm>
          <a:prstGeom prst="rect">
            <a:avLst/>
          </a:prstGeom>
          <a:noFill/>
        </p:spPr>
        <p:txBody>
          <a:bodyPr wrap="none" rtlCol="0">
            <a:spAutoFit/>
          </a:bodyPr>
          <a:lstStyle/>
          <a:p>
            <a:r>
              <a:rPr lang="en-US" sz="4000" b="1" dirty="0" smtClean="0">
                <a:solidFill>
                  <a:srgbClr val="FF6600"/>
                </a:solidFill>
              </a:rPr>
              <a:t>Empathy, altruism genetics</a:t>
            </a:r>
          </a:p>
          <a:p>
            <a:endParaRPr lang="en-US" sz="2800" b="1" dirty="0">
              <a:solidFill>
                <a:srgbClr val="FF6600"/>
              </a:solidFill>
            </a:endParaRPr>
          </a:p>
          <a:p>
            <a:r>
              <a:rPr lang="en-US" sz="2800" b="1" dirty="0" smtClean="0">
                <a:solidFill>
                  <a:srgbClr val="FF0000"/>
                </a:solidFill>
              </a:rPr>
              <a:t>Oxytocin receptor             OXTR   G more empathetic than A</a:t>
            </a:r>
          </a:p>
          <a:p>
            <a:r>
              <a:rPr lang="en-US" sz="2800" b="1" dirty="0" smtClean="0">
                <a:solidFill>
                  <a:srgbClr val="FF0000"/>
                </a:solidFill>
              </a:rPr>
              <a:t>Testosterone receptor     more T, less generous</a:t>
            </a:r>
          </a:p>
          <a:p>
            <a:r>
              <a:rPr lang="en-US" sz="2800" b="1" dirty="0" smtClean="0">
                <a:solidFill>
                  <a:srgbClr val="FF0000"/>
                </a:solidFill>
              </a:rPr>
              <a:t>Vasopressin receptor       AVPR1A</a:t>
            </a:r>
          </a:p>
          <a:p>
            <a:r>
              <a:rPr lang="en-US" sz="2800" b="1" dirty="0" smtClean="0">
                <a:solidFill>
                  <a:srgbClr val="FF0000"/>
                </a:solidFill>
              </a:rPr>
              <a:t>GABA  GABRB3                  empathy variance</a:t>
            </a:r>
          </a:p>
          <a:p>
            <a:r>
              <a:rPr lang="en-US" sz="2800" b="1" dirty="0" smtClean="0">
                <a:solidFill>
                  <a:srgbClr val="FF0000"/>
                </a:solidFill>
              </a:rPr>
              <a:t>Dopamine DRD4, DRD5    KIN VS NON KIN caring altruism</a:t>
            </a:r>
          </a:p>
          <a:p>
            <a:r>
              <a:rPr lang="en-US" sz="2800" b="1" dirty="0" smtClean="0">
                <a:solidFill>
                  <a:srgbClr val="FF0000"/>
                </a:solidFill>
              </a:rPr>
              <a:t>IGF2</a:t>
            </a:r>
          </a:p>
          <a:p>
            <a:r>
              <a:rPr lang="en-US" sz="2800" b="1" dirty="0" smtClean="0">
                <a:solidFill>
                  <a:srgbClr val="FF0000"/>
                </a:solidFill>
              </a:rPr>
              <a:t>COMT</a:t>
            </a:r>
          </a:p>
          <a:p>
            <a:r>
              <a:rPr lang="en-US" sz="2800" b="1" dirty="0" smtClean="0">
                <a:solidFill>
                  <a:srgbClr val="FF0000"/>
                </a:solidFill>
              </a:rPr>
              <a:t>OXY related CD38</a:t>
            </a:r>
          </a:p>
          <a:p>
            <a:r>
              <a:rPr lang="en-US" sz="2800" b="1" dirty="0" smtClean="0">
                <a:solidFill>
                  <a:srgbClr val="FF0000"/>
                </a:solidFill>
              </a:rPr>
              <a:t>CRF  GRIN1 cortisol</a:t>
            </a:r>
            <a:endParaRPr lang="en-US" sz="2800" b="1" dirty="0">
              <a:solidFill>
                <a:srgbClr val="FF0000"/>
              </a:solidFill>
            </a:endParaRPr>
          </a:p>
        </p:txBody>
      </p:sp>
    </p:spTree>
    <p:extLst>
      <p:ext uri="{BB962C8B-B14F-4D97-AF65-F5344CB8AC3E}">
        <p14:creationId xmlns:p14="http://schemas.microsoft.com/office/powerpoint/2010/main" val="2490894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28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86125"/>
            <a:ext cx="9144000" cy="485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60" name="Rectangle 3"/>
          <p:cNvSpPr>
            <a:spLocks noChangeArrowheads="1"/>
          </p:cNvSpPr>
          <p:nvPr/>
        </p:nvSpPr>
        <p:spPr bwMode="auto">
          <a:xfrm>
            <a:off x="1571625" y="142875"/>
            <a:ext cx="5815013"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gn="ctr" hangingPunct="1">
              <a:lnSpc>
                <a:spcPct val="100000"/>
              </a:lnSpc>
              <a:tabLst>
                <a:tab pos="723900" algn="l"/>
                <a:tab pos="1447800" algn="l"/>
                <a:tab pos="2171700" algn="l"/>
                <a:tab pos="2895600" algn="l"/>
                <a:tab pos="3619500" algn="l"/>
                <a:tab pos="4343400" algn="l"/>
                <a:tab pos="5067300" algn="l"/>
                <a:tab pos="5791200" algn="l"/>
              </a:tabLst>
              <a:defRPr/>
            </a:pPr>
            <a:r>
              <a:rPr lang="en-US" sz="4000" b="1">
                <a:solidFill>
                  <a:srgbClr val="3268A2"/>
                </a:solidFill>
                <a:latin typeface="Calibri" charset="0"/>
                <a:cs typeface="Arial" charset="0"/>
              </a:rPr>
              <a:t>Transmitter Summary </a:t>
            </a:r>
          </a:p>
        </p:txBody>
      </p:sp>
      <p:sp>
        <p:nvSpPr>
          <p:cNvPr id="19461" name="Rectangle 4"/>
          <p:cNvSpPr>
            <a:spLocks noChangeArrowheads="1"/>
          </p:cNvSpPr>
          <p:nvPr/>
        </p:nvSpPr>
        <p:spPr bwMode="auto">
          <a:xfrm>
            <a:off x="214313" y="857250"/>
            <a:ext cx="3143250"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 pos="2171700" algn="l"/>
                <a:tab pos="2895600" algn="l"/>
              </a:tabLst>
              <a:defRPr/>
            </a:pPr>
            <a:r>
              <a:rPr lang="en-US" sz="2000" b="1">
                <a:solidFill>
                  <a:srgbClr val="6600CC"/>
                </a:solidFill>
                <a:latin typeface="Calibri" charset="0"/>
                <a:cs typeface="Arial" charset="0"/>
              </a:rPr>
              <a:t>         </a:t>
            </a:r>
            <a:r>
              <a:rPr lang="en-US" sz="3200" b="1" u="sng">
                <a:solidFill>
                  <a:srgbClr val="FC8604"/>
                </a:solidFill>
                <a:latin typeface="Calibri" charset="0"/>
                <a:cs typeface="Arial" charset="0"/>
              </a:rPr>
              <a:t>Low Levels </a:t>
            </a:r>
          </a:p>
          <a:p>
            <a:pPr algn="ctr" hangingPunct="1">
              <a:lnSpc>
                <a:spcPct val="100000"/>
              </a:lnSpc>
              <a:tabLst>
                <a:tab pos="723900" algn="l"/>
                <a:tab pos="1447800" algn="l"/>
                <a:tab pos="2171700" algn="l"/>
                <a:tab pos="2895600" algn="l"/>
              </a:tabLst>
              <a:defRPr/>
            </a:pPr>
            <a:r>
              <a:rPr lang="en-US" sz="2000" b="1">
                <a:solidFill>
                  <a:srgbClr val="FC8604"/>
                </a:solidFill>
                <a:latin typeface="Calibri" charset="0"/>
                <a:cs typeface="Arial" charset="0"/>
              </a:rPr>
              <a:t> </a:t>
            </a:r>
          </a:p>
          <a:p>
            <a:pPr algn="ctr" hangingPunct="1">
              <a:lnSpc>
                <a:spcPct val="100000"/>
              </a:lnSpc>
              <a:tabLst>
                <a:tab pos="723900" algn="l"/>
                <a:tab pos="1447800" algn="l"/>
                <a:tab pos="2171700" algn="l"/>
                <a:tab pos="2895600" algn="l"/>
              </a:tabLst>
              <a:defRPr/>
            </a:pPr>
            <a:r>
              <a:rPr lang="en-US" sz="2000" b="1">
                <a:solidFill>
                  <a:srgbClr val="FC8604"/>
                </a:solidFill>
                <a:latin typeface="Calibri" charset="0"/>
                <a:cs typeface="Arial" charset="0"/>
              </a:rPr>
              <a:t>Norepineprine (NE) </a:t>
            </a:r>
          </a:p>
          <a:p>
            <a:pPr algn="ctr" hangingPunct="1">
              <a:lnSpc>
                <a:spcPct val="100000"/>
              </a:lnSpc>
              <a:tabLst>
                <a:tab pos="723900" algn="l"/>
                <a:tab pos="1447800" algn="l"/>
                <a:tab pos="2171700" algn="l"/>
                <a:tab pos="2895600" algn="l"/>
              </a:tabLst>
              <a:defRPr/>
            </a:pPr>
            <a:r>
              <a:rPr lang="en-US" sz="2000" b="1">
                <a:solidFill>
                  <a:srgbClr val="FC8604"/>
                </a:solidFill>
                <a:latin typeface="Calibri" charset="0"/>
                <a:cs typeface="Arial" charset="0"/>
              </a:rPr>
              <a:t> Serotonin (5-HT)</a:t>
            </a:r>
          </a:p>
          <a:p>
            <a:pPr algn="ctr" hangingPunct="1">
              <a:lnSpc>
                <a:spcPct val="100000"/>
              </a:lnSpc>
              <a:tabLst>
                <a:tab pos="723900" algn="l"/>
                <a:tab pos="1447800" algn="l"/>
                <a:tab pos="2171700" algn="l"/>
                <a:tab pos="2895600" algn="l"/>
              </a:tabLst>
              <a:defRPr/>
            </a:pPr>
            <a:r>
              <a:rPr lang="en-US" sz="2000" b="1">
                <a:solidFill>
                  <a:srgbClr val="FC8604"/>
                </a:solidFill>
                <a:latin typeface="Calibri" charset="0"/>
                <a:cs typeface="Arial" charset="0"/>
              </a:rPr>
              <a:t>GABA </a:t>
            </a:r>
          </a:p>
          <a:p>
            <a:pPr algn="ctr" hangingPunct="1">
              <a:lnSpc>
                <a:spcPct val="100000"/>
              </a:lnSpc>
              <a:tabLst>
                <a:tab pos="723900" algn="l"/>
                <a:tab pos="1447800" algn="l"/>
                <a:tab pos="2171700" algn="l"/>
                <a:tab pos="2895600" algn="l"/>
              </a:tabLst>
              <a:defRPr/>
            </a:pPr>
            <a:r>
              <a:rPr lang="en-US" sz="2000" b="1">
                <a:solidFill>
                  <a:srgbClr val="FC8604"/>
                </a:solidFill>
                <a:latin typeface="Calibri" charset="0"/>
                <a:cs typeface="Arial" charset="0"/>
              </a:rPr>
              <a:t>MAO</a:t>
            </a:r>
          </a:p>
          <a:p>
            <a:pPr algn="ctr" hangingPunct="1">
              <a:lnSpc>
                <a:spcPct val="100000"/>
              </a:lnSpc>
              <a:tabLst>
                <a:tab pos="723900" algn="l"/>
                <a:tab pos="1447800" algn="l"/>
                <a:tab pos="2171700" algn="l"/>
                <a:tab pos="2895600" algn="l"/>
              </a:tabLst>
              <a:defRPr/>
            </a:pPr>
            <a:endParaRPr lang="en-US" sz="2000" b="1">
              <a:solidFill>
                <a:srgbClr val="FC8604"/>
              </a:solidFill>
              <a:latin typeface="Calibri" charset="0"/>
              <a:cs typeface="Arial" charset="0"/>
            </a:endParaRPr>
          </a:p>
          <a:p>
            <a:pPr algn="ctr" hangingPunct="1">
              <a:lnSpc>
                <a:spcPct val="100000"/>
              </a:lnSpc>
              <a:tabLst>
                <a:tab pos="723900" algn="l"/>
                <a:tab pos="1447800" algn="l"/>
                <a:tab pos="2171700" algn="l"/>
                <a:tab pos="2895600" algn="l"/>
              </a:tabLst>
              <a:defRPr/>
            </a:pPr>
            <a:r>
              <a:rPr lang="en-US" sz="2000" b="1">
                <a:solidFill>
                  <a:srgbClr val="FC8604"/>
                </a:solidFill>
                <a:latin typeface="Calibri" charset="0"/>
                <a:cs typeface="Arial" charset="0"/>
              </a:rPr>
              <a:t> </a:t>
            </a:r>
          </a:p>
          <a:p>
            <a:pPr hangingPunct="1">
              <a:lnSpc>
                <a:spcPct val="100000"/>
              </a:lnSpc>
              <a:tabLst>
                <a:tab pos="723900" algn="l"/>
                <a:tab pos="1447800" algn="l"/>
                <a:tab pos="2171700" algn="l"/>
                <a:tab pos="2895600" algn="l"/>
              </a:tabLst>
              <a:defRPr/>
            </a:pPr>
            <a:endParaRPr lang="en-US" sz="2000" b="1">
              <a:solidFill>
                <a:srgbClr val="FC8604"/>
              </a:solidFill>
              <a:latin typeface="Calibri" charset="0"/>
              <a:cs typeface="Arial" charset="0"/>
            </a:endParaRPr>
          </a:p>
          <a:p>
            <a:pPr hangingPunct="1">
              <a:lnSpc>
                <a:spcPct val="100000"/>
              </a:lnSpc>
              <a:tabLst>
                <a:tab pos="723900" algn="l"/>
                <a:tab pos="1447800" algn="l"/>
                <a:tab pos="2171700" algn="l"/>
                <a:tab pos="2895600" algn="l"/>
              </a:tabLst>
              <a:defRPr/>
            </a:pPr>
            <a:endParaRPr lang="en-US" sz="2000" b="1">
              <a:solidFill>
                <a:srgbClr val="FC8604"/>
              </a:solidFill>
              <a:latin typeface="Calibri" charset="0"/>
              <a:cs typeface="Arial" charset="0"/>
            </a:endParaRPr>
          </a:p>
        </p:txBody>
      </p:sp>
      <p:sp>
        <p:nvSpPr>
          <p:cNvPr id="19462" name="Rectangle 5"/>
          <p:cNvSpPr>
            <a:spLocks noChangeArrowheads="1"/>
          </p:cNvSpPr>
          <p:nvPr/>
        </p:nvSpPr>
        <p:spPr bwMode="auto">
          <a:xfrm>
            <a:off x="4929188" y="857250"/>
            <a:ext cx="3929062" cy="243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 pos="2171700" algn="l"/>
                <a:tab pos="2895600" algn="l"/>
                <a:tab pos="3619500" algn="l"/>
              </a:tabLst>
              <a:defRPr/>
            </a:pPr>
            <a:r>
              <a:rPr lang="en-US" sz="3200" b="1">
                <a:solidFill>
                  <a:srgbClr val="FC8604"/>
                </a:solidFill>
                <a:latin typeface="Calibri" charset="0"/>
                <a:cs typeface="Arial" charset="0"/>
              </a:rPr>
              <a:t>        </a:t>
            </a:r>
            <a:r>
              <a:rPr lang="en-US" sz="3200" b="1" u="sng">
                <a:solidFill>
                  <a:srgbClr val="FC8604"/>
                </a:solidFill>
                <a:latin typeface="Calibri" charset="0"/>
                <a:cs typeface="Arial" charset="0"/>
              </a:rPr>
              <a:t>High Levels</a:t>
            </a:r>
          </a:p>
          <a:p>
            <a:pPr algn="ctr" hangingPunct="1">
              <a:lnSpc>
                <a:spcPct val="100000"/>
              </a:lnSpc>
              <a:tabLst>
                <a:tab pos="723900" algn="l"/>
                <a:tab pos="1447800" algn="l"/>
                <a:tab pos="2171700" algn="l"/>
                <a:tab pos="2895600" algn="l"/>
                <a:tab pos="3619500" algn="l"/>
              </a:tabLst>
              <a:defRPr/>
            </a:pPr>
            <a:endParaRPr lang="en-US" sz="3200" b="1" u="sng">
              <a:solidFill>
                <a:srgbClr val="FC8604"/>
              </a:solidFill>
              <a:latin typeface="Calibri" charset="0"/>
              <a:cs typeface="Arial" charset="0"/>
            </a:endParaRPr>
          </a:p>
          <a:p>
            <a:pPr algn="ctr" hangingPunct="1">
              <a:lnSpc>
                <a:spcPct val="100000"/>
              </a:lnSpc>
              <a:tabLst>
                <a:tab pos="723900" algn="l"/>
                <a:tab pos="1447800" algn="l"/>
                <a:tab pos="2171700" algn="l"/>
                <a:tab pos="2895600" algn="l"/>
                <a:tab pos="3619500" algn="l"/>
              </a:tabLst>
              <a:defRPr/>
            </a:pPr>
            <a:r>
              <a:rPr lang="en-US" sz="2000" b="1">
                <a:solidFill>
                  <a:srgbClr val="FC8604"/>
                </a:solidFill>
                <a:latin typeface="Calibri" charset="0"/>
                <a:cs typeface="Arial" charset="0"/>
              </a:rPr>
              <a:t>  Dopamine (DA)</a:t>
            </a:r>
          </a:p>
          <a:p>
            <a:pPr algn="ctr" hangingPunct="1">
              <a:lnSpc>
                <a:spcPct val="100000"/>
              </a:lnSpc>
              <a:tabLst>
                <a:tab pos="723900" algn="l"/>
                <a:tab pos="1447800" algn="l"/>
                <a:tab pos="2171700" algn="l"/>
                <a:tab pos="2895600" algn="l"/>
                <a:tab pos="3619500" algn="l"/>
              </a:tabLst>
              <a:defRPr/>
            </a:pPr>
            <a:r>
              <a:rPr lang="en-US" sz="2000" b="1">
                <a:solidFill>
                  <a:srgbClr val="FC8604"/>
                </a:solidFill>
                <a:latin typeface="Calibri" charset="0"/>
                <a:cs typeface="Arial" charset="0"/>
              </a:rPr>
              <a:t>Glutamate</a:t>
            </a:r>
          </a:p>
          <a:p>
            <a:pPr algn="ctr" hangingPunct="1">
              <a:lnSpc>
                <a:spcPct val="100000"/>
              </a:lnSpc>
              <a:tabLst>
                <a:tab pos="723900" algn="l"/>
                <a:tab pos="1447800" algn="l"/>
                <a:tab pos="2171700" algn="l"/>
                <a:tab pos="2895600" algn="l"/>
                <a:tab pos="3619500" algn="l"/>
              </a:tabLst>
              <a:defRPr/>
            </a:pPr>
            <a:endParaRPr lang="en-US" sz="2000" b="1">
              <a:solidFill>
                <a:srgbClr val="FC8604"/>
              </a:solidFill>
              <a:latin typeface="Calibri" charset="0"/>
              <a:cs typeface="Arial" charset="0"/>
            </a:endParaRPr>
          </a:p>
          <a:p>
            <a:pPr hangingPunct="1">
              <a:lnSpc>
                <a:spcPct val="100000"/>
              </a:lnSpc>
              <a:tabLst>
                <a:tab pos="723900" algn="l"/>
                <a:tab pos="1447800" algn="l"/>
                <a:tab pos="2171700" algn="l"/>
                <a:tab pos="2895600" algn="l"/>
                <a:tab pos="3619500" algn="l"/>
              </a:tabLst>
              <a:defRPr/>
            </a:pPr>
            <a:endParaRPr lang="en-US" sz="2000" b="1">
              <a:solidFill>
                <a:srgbClr val="FC8604"/>
              </a:solidFill>
              <a:latin typeface="Calibri" charset="0"/>
              <a:cs typeface="Arial" charset="0"/>
            </a:endParaRPr>
          </a:p>
          <a:p>
            <a:pPr hangingPunct="1">
              <a:lnSpc>
                <a:spcPct val="100000"/>
              </a:lnSpc>
              <a:tabLst>
                <a:tab pos="723900" algn="l"/>
                <a:tab pos="1447800" algn="l"/>
                <a:tab pos="2171700" algn="l"/>
                <a:tab pos="2895600" algn="l"/>
                <a:tab pos="3619500" algn="l"/>
              </a:tabLst>
              <a:defRPr/>
            </a:pPr>
            <a:endParaRPr lang="en-US" sz="2000" b="1">
              <a:solidFill>
                <a:srgbClr val="FC8604"/>
              </a:solidFill>
              <a:latin typeface="Calibri" charset="0"/>
              <a:cs typeface="Arial" charset="0"/>
            </a:endParaRPr>
          </a:p>
        </p:txBody>
      </p:sp>
      <p:sp>
        <p:nvSpPr>
          <p:cNvPr id="19463" name="Rectangle 6"/>
          <p:cNvSpPr>
            <a:spLocks noChangeArrowheads="1"/>
          </p:cNvSpPr>
          <p:nvPr/>
        </p:nvSpPr>
        <p:spPr bwMode="auto">
          <a:xfrm>
            <a:off x="2286000" y="3214688"/>
            <a:ext cx="542925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 pos="2171700" algn="l"/>
                <a:tab pos="2895600" algn="l"/>
                <a:tab pos="3619500" algn="l"/>
                <a:tab pos="4343400" algn="l"/>
                <a:tab pos="5067300" algn="l"/>
              </a:tabLst>
              <a:defRPr/>
            </a:pPr>
            <a:r>
              <a:rPr lang="en-US" b="1">
                <a:solidFill>
                  <a:srgbClr val="FC8604"/>
                </a:solidFill>
                <a:latin typeface="Calibri" charset="0"/>
                <a:cs typeface="Arial" charset="0"/>
              </a:rPr>
              <a:t>Leads to sensitivity to reward mechanisms, sensation-seeking behavior, and the tendency to express oneself more aggressively. </a:t>
            </a:r>
          </a:p>
          <a:p>
            <a:pPr hangingPunct="1">
              <a:lnSpc>
                <a:spcPct val="100000"/>
              </a:lnSpc>
              <a:tabLst>
                <a:tab pos="723900" algn="l"/>
                <a:tab pos="1447800" algn="l"/>
                <a:tab pos="2171700" algn="l"/>
                <a:tab pos="2895600" algn="l"/>
                <a:tab pos="3619500" algn="l"/>
                <a:tab pos="4343400" algn="l"/>
                <a:tab pos="5067300" algn="l"/>
              </a:tabLst>
              <a:defRPr/>
            </a:pPr>
            <a:endParaRPr lang="en-US" b="1">
              <a:solidFill>
                <a:srgbClr val="FC8604"/>
              </a:solidFill>
              <a:latin typeface="Calibri" charset="0"/>
              <a:cs typeface="Arial" charset="0"/>
            </a:endParaRPr>
          </a:p>
        </p:txBody>
      </p:sp>
      <p:sp>
        <p:nvSpPr>
          <p:cNvPr id="70663" name="AutoShape 7"/>
          <p:cNvSpPr>
            <a:spLocks noChangeArrowheads="1"/>
          </p:cNvSpPr>
          <p:nvPr/>
        </p:nvSpPr>
        <p:spPr bwMode="auto">
          <a:xfrm rot="5400000">
            <a:off x="1644650" y="3071813"/>
            <a:ext cx="857250" cy="571500"/>
          </a:xfrm>
          <a:custGeom>
            <a:avLst/>
            <a:gdLst>
              <a:gd name="T0" fmla="*/ 24366776 w 21600"/>
              <a:gd name="T1" fmla="*/ 0 h 21600"/>
              <a:gd name="T2" fmla="*/ 14711402 w 21600"/>
              <a:gd name="T3" fmla="*/ 5040313 h 21600"/>
              <a:gd name="T4" fmla="*/ 0 w 21600"/>
              <a:gd name="T5" fmla="*/ 12644173 h 21600"/>
              <a:gd name="T6" fmla="*/ 14569638 w 21600"/>
              <a:gd name="T7" fmla="*/ 15120938 h 21600"/>
              <a:gd name="T8" fmla="*/ 29139317 w 21600"/>
              <a:gd name="T9" fmla="*/ 10502741 h 21600"/>
              <a:gd name="T10" fmla="*/ 34022109 w 21600"/>
              <a:gd name="T11" fmla="*/ 5040313 h 21600"/>
              <a:gd name="T12" fmla="*/ 17694720 60000 65536"/>
              <a:gd name="T13" fmla="*/ 11796480 60000 65536"/>
              <a:gd name="T14" fmla="*/ 11796480 60000 65536"/>
              <a:gd name="T15" fmla="*/ 5898240 60000 65536"/>
              <a:gd name="T16" fmla="*/ 0 60000 65536"/>
              <a:gd name="T17" fmla="*/ 0 60000 65536"/>
              <a:gd name="T18" fmla="*/ 0 w 21600"/>
              <a:gd name="T19" fmla="*/ 14525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70" y="0"/>
                </a:moveTo>
                <a:lnTo>
                  <a:pt x="9340" y="7200"/>
                </a:lnTo>
                <a:lnTo>
                  <a:pt x="12440" y="7200"/>
                </a:lnTo>
                <a:lnTo>
                  <a:pt x="12440" y="14525"/>
                </a:lnTo>
                <a:lnTo>
                  <a:pt x="0" y="14525"/>
                </a:lnTo>
                <a:lnTo>
                  <a:pt x="0" y="21600"/>
                </a:lnTo>
                <a:lnTo>
                  <a:pt x="18500" y="21600"/>
                </a:lnTo>
                <a:lnTo>
                  <a:pt x="18500" y="7200"/>
                </a:lnTo>
                <a:lnTo>
                  <a:pt x="21600" y="7200"/>
                </a:lnTo>
                <a:lnTo>
                  <a:pt x="15470" y="0"/>
                </a:lnTo>
                <a:close/>
              </a:path>
            </a:pathLst>
          </a:custGeom>
          <a:solidFill>
            <a:srgbClr val="4F81BD"/>
          </a:solidFill>
          <a:ln w="25560">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946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2428875"/>
            <a:ext cx="500063"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p:cNvSpPr txBox="1"/>
          <p:nvPr/>
        </p:nvSpPr>
        <p:spPr>
          <a:xfrm>
            <a:off x="7199690" y="6512858"/>
            <a:ext cx="1300356" cy="369332"/>
          </a:xfrm>
          <a:prstGeom prst="rect">
            <a:avLst/>
          </a:prstGeom>
          <a:noFill/>
        </p:spPr>
        <p:txBody>
          <a:bodyPr wrap="none" rtlCol="0">
            <a:spAutoFit/>
          </a:bodyPr>
          <a:lstStyle/>
          <a:p>
            <a:r>
              <a:rPr lang="en-US" dirty="0" smtClean="0">
                <a:solidFill>
                  <a:srgbClr val="FFFFFF"/>
                </a:solidFill>
              </a:rPr>
              <a:t>SASHA REID  </a:t>
            </a:r>
            <a:endParaRPr lang="en-US" dirty="0">
              <a:solidFill>
                <a:srgbClr val="FFFFFF"/>
              </a:solidFill>
            </a:endParaRPr>
          </a:p>
        </p:txBody>
      </p:sp>
    </p:spTree>
    <p:extLst>
      <p:ext uri="{BB962C8B-B14F-4D97-AF65-F5344CB8AC3E}">
        <p14:creationId xmlns:p14="http://schemas.microsoft.com/office/powerpoint/2010/main" val="225495886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FALLON</a:t>
            </a:r>
            <a:endParaRPr lang="en-US"/>
          </a:p>
        </p:txBody>
      </p:sp>
      <p:sp>
        <p:nvSpPr>
          <p:cNvPr id="3" name="TextBox 2"/>
          <p:cNvSpPr txBox="1"/>
          <p:nvPr/>
        </p:nvSpPr>
        <p:spPr>
          <a:xfrm>
            <a:off x="1394292" y="2315941"/>
            <a:ext cx="6736339" cy="1569660"/>
          </a:xfrm>
          <a:prstGeom prst="rect">
            <a:avLst/>
          </a:prstGeom>
          <a:noFill/>
        </p:spPr>
        <p:txBody>
          <a:bodyPr wrap="none" rtlCol="0">
            <a:spAutoFit/>
          </a:bodyPr>
          <a:lstStyle/>
          <a:p>
            <a:r>
              <a:rPr lang="en-US" sz="9600" b="1" dirty="0" smtClean="0">
                <a:solidFill>
                  <a:srgbClr val="FF6600"/>
                </a:solidFill>
              </a:rPr>
              <a:t>EPIGENETICS</a:t>
            </a:r>
            <a:endParaRPr lang="en-US" sz="9600" b="1" dirty="0">
              <a:solidFill>
                <a:srgbClr val="FF6600"/>
              </a:solidFill>
            </a:endParaRPr>
          </a:p>
        </p:txBody>
      </p:sp>
    </p:spTree>
    <p:extLst>
      <p:ext uri="{BB962C8B-B14F-4D97-AF65-F5344CB8AC3E}">
        <p14:creationId xmlns:p14="http://schemas.microsoft.com/office/powerpoint/2010/main" val="351815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rticle-2175380-141B53FD000005DC-831_634x4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09" y="24905"/>
            <a:ext cx="6290985" cy="4107993"/>
          </a:xfrm>
          <a:prstGeom prst="rect">
            <a:avLst/>
          </a:prstGeom>
        </p:spPr>
      </p:pic>
      <p:pic>
        <p:nvPicPr>
          <p:cNvPr id="3" name="Picture 2" descr="Mozart-big_2612115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450" y="1530764"/>
            <a:ext cx="4201195" cy="4892359"/>
          </a:xfrm>
          <a:prstGeom prst="rect">
            <a:avLst/>
          </a:prstGeom>
        </p:spPr>
      </p:pic>
      <p:sp>
        <p:nvSpPr>
          <p:cNvPr id="4" name="Footer Placeholder 3"/>
          <p:cNvSpPr>
            <a:spLocks noGrp="1"/>
          </p:cNvSpPr>
          <p:nvPr>
            <p:ph type="ftr" sz="quarter" idx="11"/>
          </p:nvPr>
        </p:nvSpPr>
        <p:spPr/>
        <p:txBody>
          <a:bodyPr/>
          <a:lstStyle/>
          <a:p>
            <a:r>
              <a:rPr lang="en-US" smtClean="0"/>
              <a:t>JAMES FALLON</a:t>
            </a:r>
            <a:endParaRPr lang="en-US"/>
          </a:p>
        </p:txBody>
      </p:sp>
    </p:spTree>
    <p:extLst>
      <p:ext uri="{BB962C8B-B14F-4D97-AF65-F5344CB8AC3E}">
        <p14:creationId xmlns:p14="http://schemas.microsoft.com/office/powerpoint/2010/main" val="26904554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epigenetics"/>
          <p:cNvPicPr>
            <a:picLocks noChangeAspect="1" noChangeArrowheads="1"/>
          </p:cNvPicPr>
          <p:nvPr/>
        </p:nvPicPr>
        <p:blipFill>
          <a:blip r:embed="rId2"/>
          <a:srcRect/>
          <a:stretch>
            <a:fillRect/>
          </a:stretch>
        </p:blipFill>
        <p:spPr bwMode="auto">
          <a:xfrm>
            <a:off x="152400" y="361950"/>
            <a:ext cx="4483100" cy="6132513"/>
          </a:xfrm>
          <a:prstGeom prst="rect">
            <a:avLst/>
          </a:prstGeom>
          <a:noFill/>
          <a:ln w="9525">
            <a:noFill/>
            <a:miter lim="800000"/>
            <a:headEnd/>
            <a:tailEnd/>
          </a:ln>
        </p:spPr>
      </p:pic>
      <p:sp>
        <p:nvSpPr>
          <p:cNvPr id="76803" name="Text Box 5"/>
          <p:cNvSpPr txBox="1">
            <a:spLocks noChangeArrowheads="1"/>
          </p:cNvSpPr>
          <p:nvPr/>
        </p:nvSpPr>
        <p:spPr bwMode="auto">
          <a:xfrm>
            <a:off x="5867400" y="1662370"/>
            <a:ext cx="2929007" cy="5693867"/>
          </a:xfrm>
          <a:prstGeom prst="rect">
            <a:avLst/>
          </a:prstGeom>
          <a:noFill/>
          <a:ln w="9525">
            <a:noFill/>
            <a:miter lim="800000"/>
            <a:headEnd/>
            <a:tailEnd/>
          </a:ln>
        </p:spPr>
        <p:txBody>
          <a:bodyPr wrap="none">
            <a:prstTxWarp prst="textNoShape">
              <a:avLst/>
            </a:prstTxWarp>
            <a:spAutoFit/>
          </a:bodyPr>
          <a:lstStyle/>
          <a:p>
            <a:r>
              <a:rPr lang="en-US" sz="2800" dirty="0">
                <a:solidFill>
                  <a:schemeClr val="accent2"/>
                </a:solidFill>
              </a:rPr>
              <a:t>EXTREME STRESS</a:t>
            </a:r>
          </a:p>
          <a:p>
            <a:endParaRPr lang="en-US" sz="2800" dirty="0">
              <a:solidFill>
                <a:schemeClr val="accent2"/>
              </a:solidFill>
            </a:endParaRPr>
          </a:p>
          <a:p>
            <a:r>
              <a:rPr lang="en-US" sz="2800" dirty="0">
                <a:solidFill>
                  <a:schemeClr val="accent2"/>
                </a:solidFill>
              </a:rPr>
              <a:t>COCAINE</a:t>
            </a:r>
          </a:p>
          <a:p>
            <a:endParaRPr lang="en-US" sz="2800" dirty="0">
              <a:solidFill>
                <a:schemeClr val="accent2"/>
              </a:solidFill>
            </a:endParaRPr>
          </a:p>
          <a:p>
            <a:r>
              <a:rPr lang="en-US" sz="2800" dirty="0">
                <a:solidFill>
                  <a:schemeClr val="accent2"/>
                </a:solidFill>
              </a:rPr>
              <a:t>EARLY TRAUMA</a:t>
            </a:r>
          </a:p>
          <a:p>
            <a:endParaRPr lang="en-US" sz="2800" dirty="0">
              <a:solidFill>
                <a:schemeClr val="accent2"/>
              </a:solidFill>
            </a:endParaRPr>
          </a:p>
          <a:p>
            <a:r>
              <a:rPr lang="en-US" sz="2800" dirty="0">
                <a:solidFill>
                  <a:schemeClr val="accent2"/>
                </a:solidFill>
              </a:rPr>
              <a:t>MATERNAL BEHAV</a:t>
            </a:r>
          </a:p>
          <a:p>
            <a:endParaRPr lang="en-US" sz="2800" dirty="0">
              <a:solidFill>
                <a:schemeClr val="accent2"/>
              </a:solidFill>
            </a:endParaRPr>
          </a:p>
          <a:p>
            <a:r>
              <a:rPr lang="en-US" sz="2800" dirty="0" smtClean="0">
                <a:solidFill>
                  <a:schemeClr val="accent2"/>
                </a:solidFill>
              </a:rPr>
              <a:t>TOXINS</a:t>
            </a:r>
          </a:p>
          <a:p>
            <a:endParaRPr lang="en-US" sz="2800" dirty="0">
              <a:solidFill>
                <a:schemeClr val="accent2"/>
              </a:solidFill>
            </a:endParaRPr>
          </a:p>
          <a:p>
            <a:r>
              <a:rPr lang="en-US" sz="2800" dirty="0" smtClean="0">
                <a:solidFill>
                  <a:schemeClr val="accent2"/>
                </a:solidFill>
              </a:rPr>
              <a:t>ABANDONMENT</a:t>
            </a:r>
            <a:endParaRPr lang="en-US" sz="2800" dirty="0">
              <a:solidFill>
                <a:schemeClr val="accent2"/>
              </a:solidFill>
            </a:endParaRPr>
          </a:p>
          <a:p>
            <a:endParaRPr lang="en-US" sz="2800" dirty="0">
              <a:solidFill>
                <a:schemeClr val="accent2"/>
              </a:solidFill>
            </a:endParaRPr>
          </a:p>
          <a:p>
            <a:r>
              <a:rPr lang="en-US" sz="2800" dirty="0">
                <a:solidFill>
                  <a:schemeClr val="accent2"/>
                </a:solidFill>
              </a:rPr>
              <a:t>FOODS</a:t>
            </a:r>
            <a:endParaRPr lang="en-US" sz="2800" dirty="0"/>
          </a:p>
        </p:txBody>
      </p:sp>
      <p:sp>
        <p:nvSpPr>
          <p:cNvPr id="76804" name="Line 6"/>
          <p:cNvSpPr>
            <a:spLocks noChangeShapeType="1"/>
          </p:cNvSpPr>
          <p:nvPr/>
        </p:nvSpPr>
        <p:spPr bwMode="auto">
          <a:xfrm flipH="1">
            <a:off x="4419600" y="2895600"/>
            <a:ext cx="1447800" cy="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76805" name="Text Box 7"/>
          <p:cNvSpPr txBox="1">
            <a:spLocks noChangeArrowheads="1"/>
          </p:cNvSpPr>
          <p:nvPr/>
        </p:nvSpPr>
        <p:spPr bwMode="auto">
          <a:xfrm>
            <a:off x="3048000" y="3048000"/>
            <a:ext cx="2155909" cy="830997"/>
          </a:xfrm>
          <a:prstGeom prst="rect">
            <a:avLst/>
          </a:prstGeom>
          <a:noFill/>
          <a:ln w="9525">
            <a:noFill/>
            <a:miter lim="800000"/>
            <a:headEnd/>
            <a:tailEnd/>
          </a:ln>
        </p:spPr>
        <p:txBody>
          <a:bodyPr wrap="none">
            <a:prstTxWarp prst="textNoShape">
              <a:avLst/>
            </a:prstTxWarp>
            <a:spAutoFit/>
          </a:bodyPr>
          <a:lstStyle/>
          <a:p>
            <a:r>
              <a:rPr lang="en-US" sz="2400" b="1">
                <a:solidFill>
                  <a:srgbClr val="FF0000"/>
                </a:solidFill>
              </a:rPr>
              <a:t>HISTONE</a:t>
            </a:r>
          </a:p>
          <a:p>
            <a:r>
              <a:rPr lang="en-US" sz="2400" b="1">
                <a:solidFill>
                  <a:srgbClr val="FF0000"/>
                </a:solidFill>
              </a:rPr>
              <a:t>MODIFICATION</a:t>
            </a:r>
          </a:p>
        </p:txBody>
      </p:sp>
      <p:sp>
        <p:nvSpPr>
          <p:cNvPr id="76806" name="Text Box 9"/>
          <p:cNvSpPr txBox="1">
            <a:spLocks noChangeArrowheads="1"/>
          </p:cNvSpPr>
          <p:nvPr/>
        </p:nvSpPr>
        <p:spPr bwMode="auto">
          <a:xfrm>
            <a:off x="3108325" y="1920875"/>
            <a:ext cx="2072202" cy="830997"/>
          </a:xfrm>
          <a:prstGeom prst="rect">
            <a:avLst/>
          </a:prstGeom>
          <a:noFill/>
          <a:ln w="9525">
            <a:noFill/>
            <a:miter lim="800000"/>
            <a:headEnd/>
            <a:tailEnd/>
          </a:ln>
        </p:spPr>
        <p:txBody>
          <a:bodyPr wrap="none">
            <a:prstTxWarp prst="textNoShape">
              <a:avLst/>
            </a:prstTxWarp>
            <a:spAutoFit/>
          </a:bodyPr>
          <a:lstStyle/>
          <a:p>
            <a:r>
              <a:rPr lang="en-US" sz="2400" b="1" dirty="0">
                <a:solidFill>
                  <a:srgbClr val="FF0000"/>
                </a:solidFill>
              </a:rPr>
              <a:t>DNA</a:t>
            </a:r>
          </a:p>
          <a:p>
            <a:r>
              <a:rPr lang="en-US" sz="2400" b="1" dirty="0">
                <a:solidFill>
                  <a:srgbClr val="FF0000"/>
                </a:solidFill>
              </a:rPr>
              <a:t>METHYLATION</a:t>
            </a:r>
            <a:endParaRPr lang="en-US" sz="2400" b="1" dirty="0"/>
          </a:p>
        </p:txBody>
      </p:sp>
      <p:sp>
        <p:nvSpPr>
          <p:cNvPr id="569354" name="Oval 10"/>
          <p:cNvSpPr>
            <a:spLocks noChangeArrowheads="1"/>
          </p:cNvSpPr>
          <p:nvPr/>
        </p:nvSpPr>
        <p:spPr bwMode="auto">
          <a:xfrm>
            <a:off x="5548313" y="76200"/>
            <a:ext cx="2376487" cy="1447800"/>
          </a:xfrm>
          <a:prstGeom prst="ellipse">
            <a:avLst/>
          </a:prstGeom>
          <a:gradFill rotWithShape="0">
            <a:gsLst>
              <a:gs pos="0">
                <a:schemeClr val="accent2"/>
              </a:gs>
              <a:gs pos="50000">
                <a:srgbClr val="FF0000"/>
              </a:gs>
              <a:gs pos="100000">
                <a:schemeClr val="accent2"/>
              </a:gs>
            </a:gsLst>
            <a:lin ang="5400000" scaled="1"/>
          </a:gradFill>
          <a:ln w="38100">
            <a:solidFill>
              <a:schemeClr val="tx1"/>
            </a:solidFill>
            <a:round/>
            <a:headEnd/>
            <a:tailEnd/>
          </a:ln>
        </p:spPr>
        <p:txBody>
          <a:bodyPr wrap="none" anchor="ctr">
            <a:prstTxWarp prst="textNoShape">
              <a:avLst/>
            </a:prstTxWarp>
          </a:bodyPr>
          <a:lstStyle/>
          <a:p>
            <a:pPr algn="ctr">
              <a:defRPr/>
            </a:pPr>
            <a:r>
              <a:rPr lang="en-US" sz="2400" b="1">
                <a:solidFill>
                  <a:srgbClr val="FFFF66"/>
                </a:solidFill>
              </a:rPr>
              <a:t>EPIGENETIC</a:t>
            </a:r>
          </a:p>
          <a:p>
            <a:pPr algn="ctr">
              <a:defRPr/>
            </a:pPr>
            <a:r>
              <a:rPr lang="en-US" sz="2400" b="1">
                <a:solidFill>
                  <a:srgbClr val="FFFF66"/>
                </a:solidFill>
              </a:rPr>
              <a:t>EFFECTS</a:t>
            </a:r>
          </a:p>
        </p:txBody>
      </p:sp>
      <p:sp>
        <p:nvSpPr>
          <p:cNvPr id="76808" name="Text Box 11"/>
          <p:cNvSpPr txBox="1">
            <a:spLocks noChangeArrowheads="1"/>
          </p:cNvSpPr>
          <p:nvPr/>
        </p:nvSpPr>
        <p:spPr bwMode="auto">
          <a:xfrm>
            <a:off x="304800" y="5791200"/>
            <a:ext cx="1250950" cy="457200"/>
          </a:xfrm>
          <a:prstGeom prst="rect">
            <a:avLst/>
          </a:prstGeom>
          <a:noFill/>
          <a:ln w="9525">
            <a:noFill/>
            <a:miter lim="800000"/>
            <a:headEnd/>
            <a:tailEnd/>
          </a:ln>
        </p:spPr>
        <p:txBody>
          <a:bodyPr wrap="none">
            <a:prstTxWarp prst="textNoShape">
              <a:avLst/>
            </a:prstTxWarp>
            <a:spAutoFit/>
          </a:bodyPr>
          <a:lstStyle/>
          <a:p>
            <a:r>
              <a:rPr lang="en-US">
                <a:solidFill>
                  <a:schemeClr val="hlink"/>
                </a:solidFill>
              </a:rPr>
              <a:t>GENES</a:t>
            </a:r>
          </a:p>
        </p:txBody>
      </p:sp>
      <p:sp>
        <p:nvSpPr>
          <p:cNvPr id="2" name="Footer Placeholder 1"/>
          <p:cNvSpPr>
            <a:spLocks noGrp="1"/>
          </p:cNvSpPr>
          <p:nvPr>
            <p:ph type="ftr" sz="quarter" idx="11"/>
          </p:nvPr>
        </p:nvSpPr>
        <p:spPr/>
        <p:txBody>
          <a:bodyPr/>
          <a:lstStyle/>
          <a:p>
            <a:r>
              <a:rPr lang="en-US" smtClean="0"/>
              <a:t>JAMES FALLON</a:t>
            </a:r>
            <a:endParaRPr lang="en-US"/>
          </a:p>
        </p:txBody>
      </p:sp>
    </p:spTree>
    <p:extLst>
      <p:ext uri="{BB962C8B-B14F-4D97-AF65-F5344CB8AC3E}">
        <p14:creationId xmlns:p14="http://schemas.microsoft.com/office/powerpoint/2010/main" val="320563697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brain developm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31" y="2629816"/>
            <a:ext cx="2262320" cy="2262296"/>
          </a:xfrm>
          <a:prstGeom prst="rect">
            <a:avLst/>
          </a:prstGeom>
        </p:spPr>
      </p:pic>
      <p:sp>
        <p:nvSpPr>
          <p:cNvPr id="8" name="TextBox 7"/>
          <p:cNvSpPr txBox="1"/>
          <p:nvPr/>
        </p:nvSpPr>
        <p:spPr>
          <a:xfrm>
            <a:off x="139361" y="1218257"/>
            <a:ext cx="3487453" cy="1077218"/>
          </a:xfrm>
          <a:prstGeom prst="rect">
            <a:avLst/>
          </a:prstGeom>
          <a:noFill/>
        </p:spPr>
        <p:txBody>
          <a:bodyPr wrap="none" rtlCol="0">
            <a:spAutoFit/>
          </a:bodyPr>
          <a:lstStyle/>
          <a:p>
            <a:r>
              <a:rPr lang="en-US" sz="3200" b="1" dirty="0" smtClean="0">
                <a:ln w="1905"/>
                <a:solidFill>
                  <a:srgbClr val="FF6600"/>
                </a:solidFill>
                <a:effectLst>
                  <a:innerShdw blurRad="69850" dist="43180" dir="5400000">
                    <a:srgbClr val="000000">
                      <a:alpha val="65000"/>
                    </a:srgbClr>
                  </a:innerShdw>
                </a:effectLst>
              </a:rPr>
              <a:t>Brain Development</a:t>
            </a:r>
          </a:p>
          <a:p>
            <a:r>
              <a:rPr lang="en-US" sz="3200" b="1" dirty="0">
                <a:ln w="1905"/>
                <a:solidFill>
                  <a:srgbClr val="FF6600"/>
                </a:solidFill>
                <a:effectLst>
                  <a:innerShdw blurRad="69850" dist="43180" dir="5400000">
                    <a:srgbClr val="000000">
                      <a:alpha val="65000"/>
                    </a:srgbClr>
                  </a:innerShdw>
                </a:effectLst>
              </a:rPr>
              <a:t>Normal </a:t>
            </a:r>
          </a:p>
        </p:txBody>
      </p:sp>
      <p:grpSp>
        <p:nvGrpSpPr>
          <p:cNvPr id="2" name="Group 1"/>
          <p:cNvGrpSpPr/>
          <p:nvPr/>
        </p:nvGrpSpPr>
        <p:grpSpPr>
          <a:xfrm>
            <a:off x="3278914" y="2509850"/>
            <a:ext cx="2806206" cy="1482741"/>
            <a:chOff x="3278914" y="2917325"/>
            <a:chExt cx="2806206" cy="1482741"/>
          </a:xfrm>
        </p:grpSpPr>
        <p:grpSp>
          <p:nvGrpSpPr>
            <p:cNvPr id="18" name="Group 17"/>
            <p:cNvGrpSpPr/>
            <p:nvPr/>
          </p:nvGrpSpPr>
          <p:grpSpPr>
            <a:xfrm>
              <a:off x="3439330" y="3441598"/>
              <a:ext cx="2566273" cy="958468"/>
              <a:chOff x="3439330" y="3441598"/>
              <a:chExt cx="2566273" cy="958468"/>
            </a:xfrm>
          </p:grpSpPr>
          <p:sp>
            <p:nvSpPr>
              <p:cNvPr id="7" name="Notched Right Arrow 6"/>
              <p:cNvSpPr/>
              <p:nvPr/>
            </p:nvSpPr>
            <p:spPr>
              <a:xfrm>
                <a:off x="3439330" y="3765036"/>
                <a:ext cx="2566273" cy="63503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rgbClr val="FF0000"/>
                  </a:solidFill>
                </a:endParaRPr>
              </a:p>
            </p:txBody>
          </p:sp>
          <p:pic>
            <p:nvPicPr>
              <p:cNvPr id="10" name="Picture 9" descr="DNA.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458" y="3441598"/>
                <a:ext cx="1420980" cy="460859"/>
              </a:xfrm>
              <a:prstGeom prst="rect">
                <a:avLst/>
              </a:prstGeom>
            </p:spPr>
          </p:pic>
        </p:grpSp>
        <p:sp>
          <p:nvSpPr>
            <p:cNvPr id="11" name="TextBox 10"/>
            <p:cNvSpPr txBox="1"/>
            <p:nvPr/>
          </p:nvSpPr>
          <p:spPr>
            <a:xfrm>
              <a:off x="3278914" y="2917325"/>
              <a:ext cx="2806206" cy="523220"/>
            </a:xfrm>
            <a:prstGeom prst="rect">
              <a:avLst/>
            </a:prstGeom>
            <a:noFill/>
          </p:spPr>
          <p:txBody>
            <a:bodyPr wrap="square" rtlCol="0">
              <a:spAutoFit/>
            </a:bodyPr>
            <a:lstStyle/>
            <a:p>
              <a:r>
                <a:rPr lang="en-US" sz="2800" b="1" dirty="0" smtClean="0">
                  <a:solidFill>
                    <a:srgbClr val="FF0000"/>
                  </a:solidFill>
                </a:rPr>
                <a:t>Genetic Mutation</a:t>
              </a:r>
              <a:endParaRPr lang="en-US" sz="2800" b="1" dirty="0">
                <a:solidFill>
                  <a:srgbClr val="FF0000"/>
                </a:solidFill>
              </a:endParaRPr>
            </a:p>
          </p:txBody>
        </p:sp>
      </p:grpSp>
      <p:grpSp>
        <p:nvGrpSpPr>
          <p:cNvPr id="19" name="Group 18"/>
          <p:cNvGrpSpPr/>
          <p:nvPr/>
        </p:nvGrpSpPr>
        <p:grpSpPr>
          <a:xfrm>
            <a:off x="5464233" y="1239121"/>
            <a:ext cx="3809728" cy="3790561"/>
            <a:chOff x="5370654" y="1214095"/>
            <a:chExt cx="3809728" cy="3790561"/>
          </a:xfrm>
        </p:grpSpPr>
        <p:sp>
          <p:nvSpPr>
            <p:cNvPr id="12" name="TextBox 11"/>
            <p:cNvSpPr txBox="1"/>
            <p:nvPr/>
          </p:nvSpPr>
          <p:spPr>
            <a:xfrm>
              <a:off x="5370654" y="1214095"/>
              <a:ext cx="3809728" cy="1077218"/>
            </a:xfrm>
            <a:prstGeom prst="rect">
              <a:avLst/>
            </a:prstGeom>
            <a:noFill/>
          </p:spPr>
          <p:txBody>
            <a:bodyPr wrap="square" rtlCol="0">
              <a:spAutoFit/>
            </a:bodyPr>
            <a:lstStyle/>
            <a:p>
              <a:r>
                <a:rPr lang="en-US" sz="3200" b="1" dirty="0" smtClean="0">
                  <a:ln w="1905"/>
                  <a:solidFill>
                    <a:srgbClr val="FF0000"/>
                  </a:solidFill>
                  <a:effectLst>
                    <a:innerShdw blurRad="69850" dist="43180" dir="5400000">
                      <a:srgbClr val="000000">
                        <a:alpha val="65000"/>
                      </a:srgbClr>
                    </a:innerShdw>
                  </a:effectLst>
                </a:rPr>
                <a:t>Brain Development Disorder</a:t>
              </a:r>
              <a:endParaRPr lang="en-US" sz="3200" b="1" dirty="0">
                <a:ln w="1905"/>
                <a:solidFill>
                  <a:srgbClr val="FF0000"/>
                </a:solidFill>
                <a:effectLst>
                  <a:innerShdw blurRad="69850" dist="43180" dir="5400000">
                    <a:srgbClr val="000000">
                      <a:alpha val="65000"/>
                    </a:srgbClr>
                  </a:innerShdw>
                </a:effectLst>
              </a:endParaRPr>
            </a:p>
          </p:txBody>
        </p:sp>
        <p:sp>
          <p:nvSpPr>
            <p:cNvPr id="15" name="TextBox 14"/>
            <p:cNvSpPr txBox="1"/>
            <p:nvPr/>
          </p:nvSpPr>
          <p:spPr>
            <a:xfrm>
              <a:off x="6270174" y="2495891"/>
              <a:ext cx="2781230" cy="461665"/>
            </a:xfrm>
            <a:prstGeom prst="rect">
              <a:avLst/>
            </a:prstGeom>
            <a:noFill/>
          </p:spPr>
          <p:txBody>
            <a:bodyPr wrap="square" rtlCol="0">
              <a:spAutoFit/>
            </a:bodyPr>
            <a:lstStyle/>
            <a:p>
              <a:pPr algn="ctr"/>
              <a:r>
                <a:rPr lang="en-US" sz="2400" b="1" dirty="0" smtClean="0">
                  <a:solidFill>
                    <a:srgbClr val="FF0000"/>
                  </a:solidFill>
                </a:rPr>
                <a:t>SCHIZOPHRENIA</a:t>
              </a:r>
              <a:endParaRPr lang="en-US" sz="2400" b="1" dirty="0">
                <a:solidFill>
                  <a:srgbClr val="FF0000"/>
                </a:solidFill>
              </a:endParaRPr>
            </a:p>
          </p:txBody>
        </p:sp>
        <p:sp>
          <p:nvSpPr>
            <p:cNvPr id="16" name="TextBox 15"/>
            <p:cNvSpPr txBox="1"/>
            <p:nvPr/>
          </p:nvSpPr>
          <p:spPr>
            <a:xfrm>
              <a:off x="6369662" y="4542991"/>
              <a:ext cx="2433578" cy="461665"/>
            </a:xfrm>
            <a:prstGeom prst="rect">
              <a:avLst/>
            </a:prstGeom>
            <a:noFill/>
          </p:spPr>
          <p:txBody>
            <a:bodyPr wrap="square" rtlCol="0">
              <a:spAutoFit/>
            </a:bodyPr>
            <a:lstStyle/>
            <a:p>
              <a:pPr algn="ctr"/>
              <a:r>
                <a:rPr lang="en-US" sz="2400" b="1" dirty="0" smtClean="0">
                  <a:solidFill>
                    <a:srgbClr val="FF0000"/>
                  </a:solidFill>
                </a:rPr>
                <a:t>AUTISM</a:t>
              </a:r>
              <a:endParaRPr lang="en-US" sz="2400" b="1" dirty="0">
                <a:solidFill>
                  <a:srgbClr val="FF0000"/>
                </a:solidFill>
              </a:endParaRPr>
            </a:p>
          </p:txBody>
        </p:sp>
        <p:pic>
          <p:nvPicPr>
            <p:cNvPr id="17" name="Picture 16"/>
            <p:cNvPicPr>
              <a:picLocks noChangeAspect="1"/>
            </p:cNvPicPr>
            <p:nvPr/>
          </p:nvPicPr>
          <p:blipFill>
            <a:blip r:embed="rId4"/>
            <a:stretch>
              <a:fillRect/>
            </a:stretch>
          </p:blipFill>
          <p:spPr>
            <a:xfrm>
              <a:off x="6433311" y="2899066"/>
              <a:ext cx="2136328" cy="1710765"/>
            </a:xfrm>
            <a:prstGeom prst="rect">
              <a:avLst/>
            </a:prstGeom>
          </p:spPr>
        </p:pic>
      </p:grpSp>
      <p:sp>
        <p:nvSpPr>
          <p:cNvPr id="3" name="CasellaDiTesto 2"/>
          <p:cNvSpPr txBox="1"/>
          <p:nvPr/>
        </p:nvSpPr>
        <p:spPr>
          <a:xfrm>
            <a:off x="2793999" y="4560461"/>
            <a:ext cx="4037263" cy="954107"/>
          </a:xfrm>
          <a:prstGeom prst="rect">
            <a:avLst/>
          </a:prstGeom>
          <a:noFill/>
        </p:spPr>
        <p:txBody>
          <a:bodyPr wrap="square" rtlCol="0">
            <a:spAutoFit/>
          </a:bodyPr>
          <a:lstStyle/>
          <a:p>
            <a:r>
              <a:rPr lang="en-US" sz="2800" b="1" dirty="0" smtClean="0">
                <a:solidFill>
                  <a:srgbClr val="FF0000"/>
                </a:solidFill>
              </a:rPr>
              <a:t>Epigenetic modifications</a:t>
            </a:r>
            <a:endParaRPr lang="en-US" sz="2800" b="1" dirty="0">
              <a:solidFill>
                <a:srgbClr val="FF0000"/>
              </a:solidFill>
            </a:endParaRPr>
          </a:p>
          <a:p>
            <a:endParaRPr lang="it-IT" sz="2800" b="1" dirty="0">
              <a:solidFill>
                <a:srgbClr val="FF0000"/>
              </a:solidFill>
            </a:endParaRPr>
          </a:p>
        </p:txBody>
      </p:sp>
      <p:pic>
        <p:nvPicPr>
          <p:cNvPr id="4" name="Immagine 3" descr="Epigenetics_modification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4677" y="3905977"/>
            <a:ext cx="728897" cy="659713"/>
          </a:xfrm>
          <a:prstGeom prst="rect">
            <a:avLst/>
          </a:prstGeom>
        </p:spPr>
      </p:pic>
    </p:spTree>
    <p:extLst>
      <p:ext uri="{BB962C8B-B14F-4D97-AF65-F5344CB8AC3E}">
        <p14:creationId xmlns:p14="http://schemas.microsoft.com/office/powerpoint/2010/main" val="375012127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732752" y="64525"/>
            <a:ext cx="6627736" cy="707886"/>
          </a:xfrm>
          <a:prstGeom prst="rect">
            <a:avLst/>
          </a:prstGeom>
          <a:noFill/>
        </p:spPr>
        <p:txBody>
          <a:bodyPr wrap="none" rtlCol="0">
            <a:spAutoFit/>
          </a:bodyPr>
          <a:lstStyle/>
          <a:p>
            <a:r>
              <a:rPr lang="en-US" sz="4000" b="1" dirty="0" smtClean="0">
                <a:ln>
                  <a:solidFill>
                    <a:schemeClr val="tx1"/>
                  </a:solidFill>
                </a:ln>
                <a:solidFill>
                  <a:srgbClr val="FF6600"/>
                </a:solidFill>
              </a:rPr>
              <a:t>TYPES OF EPIGENETIC EFFECTS</a:t>
            </a:r>
            <a:endParaRPr lang="en-US" sz="4000" b="1" dirty="0">
              <a:ln>
                <a:solidFill>
                  <a:schemeClr val="tx1"/>
                </a:solidFill>
              </a:ln>
              <a:solidFill>
                <a:srgbClr val="FF6600"/>
              </a:solidFill>
            </a:endParaRPr>
          </a:p>
        </p:txBody>
      </p:sp>
      <p:sp>
        <p:nvSpPr>
          <p:cNvPr id="2" name="Footer Placeholder 1"/>
          <p:cNvSpPr>
            <a:spLocks noGrp="1"/>
          </p:cNvSpPr>
          <p:nvPr>
            <p:ph type="ftr" sz="quarter" idx="11"/>
          </p:nvPr>
        </p:nvSpPr>
        <p:spPr/>
        <p:txBody>
          <a:bodyPr/>
          <a:lstStyle/>
          <a:p>
            <a:r>
              <a:rPr lang="en-US" smtClean="0"/>
              <a:t>JAMES FALLON</a:t>
            </a:r>
            <a:endParaRPr lang="en-US"/>
          </a:p>
        </p:txBody>
      </p:sp>
      <p:grpSp>
        <p:nvGrpSpPr>
          <p:cNvPr id="19" name="Group 18"/>
          <p:cNvGrpSpPr/>
          <p:nvPr/>
        </p:nvGrpSpPr>
        <p:grpSpPr>
          <a:xfrm>
            <a:off x="232786" y="2530417"/>
            <a:ext cx="1573184" cy="2922290"/>
            <a:chOff x="5145607" y="434876"/>
            <a:chExt cx="1817278" cy="3118136"/>
          </a:xfrm>
        </p:grpSpPr>
        <p:pic>
          <p:nvPicPr>
            <p:cNvPr id="14" name="Picture 13" descr="woman not ptregna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607" y="434876"/>
              <a:ext cx="1817278" cy="3118136"/>
            </a:xfrm>
            <a:prstGeom prst="rect">
              <a:avLst/>
            </a:prstGeom>
          </p:spPr>
        </p:pic>
        <p:sp>
          <p:nvSpPr>
            <p:cNvPr id="15" name="Oval 14"/>
            <p:cNvSpPr/>
            <p:nvPr/>
          </p:nvSpPr>
          <p:spPr>
            <a:xfrm flipV="1">
              <a:off x="5748408" y="500346"/>
              <a:ext cx="647527" cy="32819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16" name="Oval 15"/>
            <p:cNvSpPr/>
            <p:nvPr/>
          </p:nvSpPr>
          <p:spPr>
            <a:xfrm flipV="1">
              <a:off x="5830066" y="2343100"/>
              <a:ext cx="189734" cy="32819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grpSp>
      <p:grpSp>
        <p:nvGrpSpPr>
          <p:cNvPr id="20" name="Group 19"/>
          <p:cNvGrpSpPr/>
          <p:nvPr/>
        </p:nvGrpSpPr>
        <p:grpSpPr>
          <a:xfrm>
            <a:off x="2070728" y="2357596"/>
            <a:ext cx="1406156" cy="4260653"/>
            <a:chOff x="7313279" y="299596"/>
            <a:chExt cx="1406156" cy="4260653"/>
          </a:xfrm>
        </p:grpSpPr>
        <p:pic>
          <p:nvPicPr>
            <p:cNvPr id="13" name="Picture 12" descr="FryazinoWitn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279" y="299596"/>
              <a:ext cx="1406156" cy="4260653"/>
            </a:xfrm>
            <a:prstGeom prst="rect">
              <a:avLst/>
            </a:prstGeom>
          </p:spPr>
        </p:pic>
        <p:sp>
          <p:nvSpPr>
            <p:cNvPr id="17" name="Oval 16"/>
            <p:cNvSpPr/>
            <p:nvPr/>
          </p:nvSpPr>
          <p:spPr>
            <a:xfrm flipV="1">
              <a:off x="7725020" y="341262"/>
              <a:ext cx="405891" cy="27415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18" name="Oval 17"/>
            <p:cNvSpPr/>
            <p:nvPr/>
          </p:nvSpPr>
          <p:spPr>
            <a:xfrm flipV="1">
              <a:off x="8019735" y="1789618"/>
              <a:ext cx="189734" cy="32819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grpSp>
      <p:sp>
        <p:nvSpPr>
          <p:cNvPr id="25" name="TextBox 24"/>
          <p:cNvSpPr txBox="1"/>
          <p:nvPr/>
        </p:nvSpPr>
        <p:spPr>
          <a:xfrm>
            <a:off x="0" y="1119873"/>
            <a:ext cx="4077559" cy="1077218"/>
          </a:xfrm>
          <a:prstGeom prst="rect">
            <a:avLst/>
          </a:prstGeom>
          <a:noFill/>
        </p:spPr>
        <p:txBody>
          <a:bodyPr wrap="none" rtlCol="0">
            <a:spAutoFit/>
          </a:bodyPr>
          <a:lstStyle/>
          <a:p>
            <a:pPr algn="ctr"/>
            <a:r>
              <a:rPr lang="en-US" sz="3200" b="1" dirty="0" smtClean="0">
                <a:ln>
                  <a:solidFill>
                    <a:schemeClr val="tx1"/>
                  </a:solidFill>
                </a:ln>
                <a:solidFill>
                  <a:srgbClr val="FF6600"/>
                </a:solidFill>
              </a:rPr>
              <a:t>INTRAGENERATIONAL</a:t>
            </a:r>
          </a:p>
          <a:p>
            <a:pPr algn="ctr"/>
            <a:r>
              <a:rPr lang="en-US" sz="3200" b="1" dirty="0" smtClean="0">
                <a:ln>
                  <a:solidFill>
                    <a:schemeClr val="tx1"/>
                  </a:solidFill>
                </a:ln>
                <a:solidFill>
                  <a:srgbClr val="FF6600"/>
                </a:solidFill>
              </a:rPr>
              <a:t>(personal)</a:t>
            </a:r>
          </a:p>
        </p:txBody>
      </p:sp>
    </p:spTree>
    <p:extLst>
      <p:ext uri="{BB962C8B-B14F-4D97-AF65-F5344CB8AC3E}">
        <p14:creationId xmlns:p14="http://schemas.microsoft.com/office/powerpoint/2010/main" val="82890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85800" y="228600"/>
            <a:ext cx="7772400" cy="1143000"/>
          </a:xfrm>
        </p:spPr>
        <p:txBody>
          <a:bodyPr>
            <a:normAutofit fontScale="90000"/>
          </a:bodyPr>
          <a:lstStyle/>
          <a:p>
            <a:pPr algn="l" eaLnBrk="1" hangingPunct="1">
              <a:defRPr/>
            </a:pPr>
            <a:r>
              <a:rPr lang="en-US" sz="4800" dirty="0" smtClean="0">
                <a:solidFill>
                  <a:srgbClr val="FF6600"/>
                </a:solidFill>
                <a:latin typeface="Verdana" charset="0"/>
                <a:cs typeface="Verdana" charset="0"/>
                <a:sym typeface="Verdana" charset="0"/>
              </a:rPr>
              <a:t>A view of the genome...</a:t>
            </a:r>
            <a:br>
              <a:rPr lang="en-US" sz="4800" dirty="0" smtClean="0">
                <a:solidFill>
                  <a:srgbClr val="FF6600"/>
                </a:solidFill>
                <a:latin typeface="Verdana" charset="0"/>
                <a:cs typeface="Verdana" charset="0"/>
                <a:sym typeface="Verdana" charset="0"/>
              </a:rPr>
            </a:br>
            <a:r>
              <a:rPr lang="en-US" sz="4800" dirty="0" smtClean="0">
                <a:solidFill>
                  <a:srgbClr val="FF6600"/>
                </a:solidFill>
                <a:latin typeface="Verdana" charset="0"/>
                <a:cs typeface="Verdana" charset="0"/>
                <a:sym typeface="Verdana" charset="0"/>
              </a:rPr>
              <a:t>				</a:t>
            </a:r>
            <a:r>
              <a:rPr lang="en-US" sz="3200" dirty="0" smtClean="0">
                <a:solidFill>
                  <a:srgbClr val="FF6600"/>
                </a:solidFill>
                <a:latin typeface="Verdana" charset="0"/>
                <a:cs typeface="Verdana" charset="0"/>
                <a:sym typeface="Verdana" charset="0"/>
              </a:rPr>
              <a:t>(circa </a:t>
            </a:r>
            <a:r>
              <a:rPr lang="en-US" sz="3200" dirty="0" err="1" smtClean="0">
                <a:solidFill>
                  <a:srgbClr val="FF6600"/>
                </a:solidFill>
                <a:latin typeface="Verdana" charset="0"/>
                <a:cs typeface="Verdana" charset="0"/>
                <a:sym typeface="Verdana" charset="0"/>
              </a:rPr>
              <a:t>yr</a:t>
            </a:r>
            <a:r>
              <a:rPr lang="en-US" sz="3200" dirty="0" smtClean="0">
                <a:solidFill>
                  <a:srgbClr val="FF6600"/>
                </a:solidFill>
                <a:latin typeface="Verdana" charset="0"/>
                <a:cs typeface="Verdana" charset="0"/>
                <a:sym typeface="Verdana" charset="0"/>
              </a:rPr>
              <a:t> 2,000)</a:t>
            </a:r>
            <a:endParaRPr lang="en-US" sz="4800" dirty="0" smtClean="0">
              <a:solidFill>
                <a:srgbClr val="FF6600"/>
              </a:solidFill>
              <a:latin typeface="Verdana" charset="0"/>
              <a:sym typeface="Verdana" charset="0"/>
            </a:endParaRPr>
          </a:p>
        </p:txBody>
      </p:sp>
      <p:sp>
        <p:nvSpPr>
          <p:cNvPr id="202755" name="Line 6"/>
          <p:cNvSpPr>
            <a:spLocks noChangeShapeType="1"/>
          </p:cNvSpPr>
          <p:nvPr/>
        </p:nvSpPr>
        <p:spPr bwMode="auto">
          <a:xfrm>
            <a:off x="228600" y="3505200"/>
            <a:ext cx="8534400" cy="1588"/>
          </a:xfrm>
          <a:prstGeom prst="line">
            <a:avLst/>
          </a:prstGeom>
          <a:noFill/>
          <a:ln w="25400">
            <a:solidFill>
              <a:srgbClr val="FFFB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nvGrpSpPr>
          <p:cNvPr id="137223" name="Group 7"/>
          <p:cNvGrpSpPr>
            <a:grpSpLocks/>
          </p:cNvGrpSpPr>
          <p:nvPr/>
        </p:nvGrpSpPr>
        <p:grpSpPr bwMode="auto">
          <a:xfrm>
            <a:off x="3124200" y="3048000"/>
            <a:ext cx="2816225" cy="3297238"/>
            <a:chOff x="0" y="0"/>
            <a:chExt cx="1774" cy="2077"/>
          </a:xfrm>
        </p:grpSpPr>
        <p:sp>
          <p:nvSpPr>
            <p:cNvPr id="202766" name="Line 8"/>
            <p:cNvSpPr>
              <a:spLocks noChangeShapeType="1"/>
            </p:cNvSpPr>
            <p:nvPr/>
          </p:nvSpPr>
          <p:spPr bwMode="auto">
            <a:xfrm rot="10800000">
              <a:off x="480" y="0"/>
              <a:ext cx="144"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nvGrpSpPr>
            <p:cNvPr id="202767" name="Group 9"/>
            <p:cNvGrpSpPr>
              <a:grpSpLocks/>
            </p:cNvGrpSpPr>
            <p:nvPr/>
          </p:nvGrpSpPr>
          <p:grpSpPr bwMode="auto">
            <a:xfrm>
              <a:off x="0" y="0"/>
              <a:ext cx="1774" cy="2077"/>
              <a:chOff x="0" y="0"/>
              <a:chExt cx="1774" cy="2077"/>
            </a:xfrm>
          </p:grpSpPr>
          <p:sp>
            <p:nvSpPr>
              <p:cNvPr id="202768" name="Line 10"/>
              <p:cNvSpPr>
                <a:spLocks noChangeShapeType="1"/>
              </p:cNvSpPr>
              <p:nvPr/>
            </p:nvSpPr>
            <p:spPr bwMode="auto">
              <a:xfrm rot="10800000">
                <a:off x="1104" y="0"/>
                <a:ext cx="144"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nvGrpSpPr>
              <p:cNvPr id="202769" name="Group 11"/>
              <p:cNvGrpSpPr>
                <a:grpSpLocks/>
              </p:cNvGrpSpPr>
              <p:nvPr/>
            </p:nvGrpSpPr>
            <p:grpSpPr bwMode="auto">
              <a:xfrm>
                <a:off x="0" y="0"/>
                <a:ext cx="1774" cy="2077"/>
                <a:chOff x="0" y="0"/>
                <a:chExt cx="1774" cy="2077"/>
              </a:xfrm>
            </p:grpSpPr>
            <p:grpSp>
              <p:nvGrpSpPr>
                <p:cNvPr id="202770" name="Group 12"/>
                <p:cNvGrpSpPr>
                  <a:grpSpLocks/>
                </p:cNvGrpSpPr>
                <p:nvPr/>
              </p:nvGrpSpPr>
              <p:grpSpPr bwMode="auto">
                <a:xfrm>
                  <a:off x="0" y="0"/>
                  <a:ext cx="1632" cy="1792"/>
                  <a:chOff x="0" y="0"/>
                  <a:chExt cx="1632" cy="1792"/>
                </a:xfrm>
              </p:grpSpPr>
              <p:grpSp>
                <p:nvGrpSpPr>
                  <p:cNvPr id="202772" name="Group 13"/>
                  <p:cNvGrpSpPr>
                    <a:grpSpLocks/>
                  </p:cNvGrpSpPr>
                  <p:nvPr/>
                </p:nvGrpSpPr>
                <p:grpSpPr bwMode="auto">
                  <a:xfrm>
                    <a:off x="0" y="136"/>
                    <a:ext cx="384" cy="248"/>
                    <a:chOff x="0" y="0"/>
                    <a:chExt cx="384" cy="248"/>
                  </a:xfrm>
                </p:grpSpPr>
                <p:sp>
                  <p:nvSpPr>
                    <p:cNvPr id="202784" name="Rectangle 14"/>
                    <p:cNvSpPr>
                      <a:spLocks/>
                    </p:cNvSpPr>
                    <p:nvPr/>
                  </p:nvSpPr>
                  <p:spPr bwMode="auto">
                    <a:xfrm>
                      <a:off x="0" y="56"/>
                      <a:ext cx="384" cy="19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2785" name="Rectangle 15"/>
                    <p:cNvSpPr>
                      <a:spLocks/>
                    </p:cNvSpPr>
                    <p:nvPr/>
                  </p:nvSpPr>
                  <p:spPr bwMode="auto">
                    <a:xfrm>
                      <a:off x="164"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2773" name="Group 16"/>
                  <p:cNvGrpSpPr>
                    <a:grpSpLocks/>
                  </p:cNvGrpSpPr>
                  <p:nvPr/>
                </p:nvGrpSpPr>
                <p:grpSpPr bwMode="auto">
                  <a:xfrm>
                    <a:off x="624" y="136"/>
                    <a:ext cx="384" cy="248"/>
                    <a:chOff x="0" y="0"/>
                    <a:chExt cx="384" cy="248"/>
                  </a:xfrm>
                </p:grpSpPr>
                <p:sp>
                  <p:nvSpPr>
                    <p:cNvPr id="202782" name="Rectangle 17"/>
                    <p:cNvSpPr>
                      <a:spLocks/>
                    </p:cNvSpPr>
                    <p:nvPr/>
                  </p:nvSpPr>
                  <p:spPr bwMode="auto">
                    <a:xfrm>
                      <a:off x="0" y="56"/>
                      <a:ext cx="384" cy="19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2783" name="Rectangle 18"/>
                    <p:cNvSpPr>
                      <a:spLocks/>
                    </p:cNvSpPr>
                    <p:nvPr/>
                  </p:nvSpPr>
                  <p:spPr bwMode="auto">
                    <a:xfrm>
                      <a:off x="164"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2774" name="Group 19"/>
                  <p:cNvGrpSpPr>
                    <a:grpSpLocks/>
                  </p:cNvGrpSpPr>
                  <p:nvPr/>
                </p:nvGrpSpPr>
                <p:grpSpPr bwMode="auto">
                  <a:xfrm>
                    <a:off x="1248" y="136"/>
                    <a:ext cx="384" cy="248"/>
                    <a:chOff x="0" y="0"/>
                    <a:chExt cx="384" cy="248"/>
                  </a:xfrm>
                </p:grpSpPr>
                <p:sp>
                  <p:nvSpPr>
                    <p:cNvPr id="202780" name="Rectangle 20"/>
                    <p:cNvSpPr>
                      <a:spLocks/>
                    </p:cNvSpPr>
                    <p:nvPr/>
                  </p:nvSpPr>
                  <p:spPr bwMode="auto">
                    <a:xfrm>
                      <a:off x="0" y="56"/>
                      <a:ext cx="384" cy="19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2781" name="Rectangle 21"/>
                    <p:cNvSpPr>
                      <a:spLocks/>
                    </p:cNvSpPr>
                    <p:nvPr/>
                  </p:nvSpPr>
                  <p:spPr bwMode="auto">
                    <a:xfrm>
                      <a:off x="164"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sp>
                <p:nvSpPr>
                  <p:cNvPr id="202775" name="Line 22"/>
                  <p:cNvSpPr>
                    <a:spLocks noChangeShapeType="1"/>
                  </p:cNvSpPr>
                  <p:nvPr/>
                </p:nvSpPr>
                <p:spPr bwMode="auto">
                  <a:xfrm rot="10800000" flipH="1">
                    <a:off x="384" y="0"/>
                    <a:ext cx="96"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2776" name="Line 23"/>
                  <p:cNvSpPr>
                    <a:spLocks noChangeShapeType="1"/>
                  </p:cNvSpPr>
                  <p:nvPr/>
                </p:nvSpPr>
                <p:spPr bwMode="auto">
                  <a:xfrm rot="10800000" flipH="1">
                    <a:off x="1008" y="0"/>
                    <a:ext cx="96"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nvGrpSpPr>
                  <p:cNvPr id="202777" name="Group 24"/>
                  <p:cNvGrpSpPr>
                    <a:grpSpLocks/>
                  </p:cNvGrpSpPr>
                  <p:nvPr/>
                </p:nvGrpSpPr>
                <p:grpSpPr bwMode="auto">
                  <a:xfrm>
                    <a:off x="944" y="496"/>
                    <a:ext cx="240" cy="1296"/>
                    <a:chOff x="0" y="0"/>
                    <a:chExt cx="240" cy="1296"/>
                  </a:xfrm>
                </p:grpSpPr>
                <p:sp>
                  <p:nvSpPr>
                    <p:cNvPr id="202778" name="AutoShape 25"/>
                    <p:cNvSpPr>
                      <a:spLocks/>
                    </p:cNvSpPr>
                    <p:nvPr/>
                  </p:nvSpPr>
                  <p:spPr bwMode="auto">
                    <a:xfrm>
                      <a:off x="0" y="0"/>
                      <a:ext cx="240" cy="12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2779" name="Rectangle 26"/>
                    <p:cNvSpPr>
                      <a:spLocks/>
                    </p:cNvSpPr>
                    <p:nvPr/>
                  </p:nvSpPr>
                  <p:spPr bwMode="auto">
                    <a:xfrm>
                      <a:off x="92" y="577"/>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sp>
              <p:nvSpPr>
                <p:cNvPr id="202771" name="Rectangle 27"/>
                <p:cNvSpPr>
                  <a:spLocks/>
                </p:cNvSpPr>
                <p:nvPr/>
              </p:nvSpPr>
              <p:spPr bwMode="auto">
                <a:xfrm>
                  <a:off x="412" y="1808"/>
                  <a:ext cx="13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914400" fontAlgn="base">
                    <a:spcBef>
                      <a:spcPts val="1450"/>
                    </a:spcBef>
                    <a:spcAft>
                      <a:spcPct val="0"/>
                    </a:spcAft>
                  </a:pPr>
                  <a:r>
                    <a:rPr lang="en-US" sz="2800" smtClean="0">
                      <a:solidFill>
                        <a:srgbClr val="FFFFFF"/>
                      </a:solidFill>
                      <a:latin typeface="Gill Sans" charset="0"/>
                      <a:ea typeface="ＭＳ Ｐゴシック" charset="0"/>
                      <a:cs typeface="Gill Sans" charset="0"/>
                      <a:sym typeface="Gill Sans" charset="0"/>
                    </a:rPr>
                    <a:t>Coding gene…</a:t>
                  </a:r>
                </a:p>
              </p:txBody>
            </p:sp>
          </p:grpSp>
        </p:grpSp>
      </p:grpSp>
      <p:grpSp>
        <p:nvGrpSpPr>
          <p:cNvPr id="137299" name="Group 83"/>
          <p:cNvGrpSpPr>
            <a:grpSpLocks/>
          </p:cNvGrpSpPr>
          <p:nvPr/>
        </p:nvGrpSpPr>
        <p:grpSpPr bwMode="auto">
          <a:xfrm>
            <a:off x="5753100" y="3225800"/>
            <a:ext cx="1041400" cy="974725"/>
            <a:chOff x="0" y="0"/>
            <a:chExt cx="656" cy="614"/>
          </a:xfrm>
        </p:grpSpPr>
        <p:sp>
          <p:nvSpPr>
            <p:cNvPr id="202760" name="AutoShape 84"/>
            <p:cNvSpPr>
              <a:spLocks/>
            </p:cNvSpPr>
            <p:nvPr/>
          </p:nvSpPr>
          <p:spPr bwMode="auto">
            <a:xfrm>
              <a:off x="192" y="0"/>
              <a:ext cx="264" cy="384"/>
            </a:xfrm>
            <a:prstGeom prst="diamond">
              <a:avLst/>
            </a:prstGeom>
            <a:solidFill>
              <a:srgbClr val="FF72B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2761" name="Rectangle 85"/>
            <p:cNvSpPr>
              <a:spLocks/>
            </p:cNvSpPr>
            <p:nvPr/>
          </p:nvSpPr>
          <p:spPr bwMode="auto">
            <a:xfrm>
              <a:off x="0" y="398"/>
              <a:ext cx="65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SNP</a:t>
              </a:r>
            </a:p>
          </p:txBody>
        </p:sp>
      </p:grpSp>
    </p:spTree>
    <p:extLst>
      <p:ext uri="{BB962C8B-B14F-4D97-AF65-F5344CB8AC3E}">
        <p14:creationId xmlns:p14="http://schemas.microsoft.com/office/powerpoint/2010/main" val="3533456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7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7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62019" y="1555014"/>
            <a:ext cx="7340471" cy="2985433"/>
          </a:xfrm>
          <a:prstGeom prst="rect">
            <a:avLst/>
          </a:prstGeom>
          <a:noFill/>
        </p:spPr>
        <p:txBody>
          <a:bodyPr wrap="none" rtlCol="0">
            <a:spAutoFit/>
          </a:bodyPr>
          <a:lstStyle/>
          <a:p>
            <a:r>
              <a:rPr lang="en-US" sz="4400" b="1" dirty="0" smtClean="0">
                <a:solidFill>
                  <a:srgbClr val="FF6600"/>
                </a:solidFill>
              </a:rPr>
              <a:t>EPIGENETICS</a:t>
            </a:r>
          </a:p>
          <a:p>
            <a:endParaRPr lang="en-US" sz="3600" b="1" dirty="0">
              <a:solidFill>
                <a:srgbClr val="FF6600"/>
              </a:solidFill>
            </a:endParaRPr>
          </a:p>
          <a:p>
            <a:pPr marL="742950" indent="-742950">
              <a:buAutoNum type="arabicParenR"/>
            </a:pPr>
            <a:r>
              <a:rPr lang="en-US" sz="3600" b="1" dirty="0" smtClean="0">
                <a:solidFill>
                  <a:srgbClr val="FF6600"/>
                </a:solidFill>
              </a:rPr>
              <a:t>Brunner 1993 missense of MAO-A</a:t>
            </a:r>
          </a:p>
          <a:p>
            <a:r>
              <a:rPr lang="en-US" sz="3600" b="1" dirty="0">
                <a:solidFill>
                  <a:srgbClr val="FF6600"/>
                </a:solidFill>
              </a:rPr>
              <a:t> </a:t>
            </a:r>
            <a:r>
              <a:rPr lang="en-US" sz="3600" b="1" dirty="0" smtClean="0">
                <a:solidFill>
                  <a:srgbClr val="FF6600"/>
                </a:solidFill>
              </a:rPr>
              <a:t>      in one family</a:t>
            </a:r>
          </a:p>
          <a:p>
            <a:endParaRPr lang="en-US" sz="3600" b="1" dirty="0">
              <a:solidFill>
                <a:srgbClr val="FF6600"/>
              </a:solidFill>
            </a:endParaRPr>
          </a:p>
        </p:txBody>
      </p:sp>
    </p:spTree>
    <p:extLst>
      <p:ext uri="{BB962C8B-B14F-4D97-AF65-F5344CB8AC3E}">
        <p14:creationId xmlns:p14="http://schemas.microsoft.com/office/powerpoint/2010/main" val="24269327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4766" y="1048311"/>
            <a:ext cx="9179541" cy="1682512"/>
          </a:xfrm>
          <a:prstGeom prst="rect">
            <a:avLst/>
          </a:prstGeom>
          <a:noFill/>
          <a:ln w="9525">
            <a:noFill/>
            <a:miter lim="800000"/>
            <a:headEnd/>
            <a:tailEnd/>
          </a:ln>
        </p:spPr>
        <p:txBody>
          <a:bodyPr wrap="none">
            <a:prstTxWarp prst="textNoShape">
              <a:avLst/>
            </a:prstTxWarp>
            <a:spAutoFit/>
          </a:bodyPr>
          <a:lstStyle/>
          <a:p>
            <a:pPr>
              <a:lnSpc>
                <a:spcPct val="50000"/>
              </a:lnSpc>
              <a:spcAft>
                <a:spcPts val="1800"/>
              </a:spcAft>
            </a:pPr>
            <a:r>
              <a:rPr lang="en-GB" sz="2800" dirty="0">
                <a:solidFill>
                  <a:schemeClr val="bg1"/>
                </a:solidFill>
                <a:latin typeface="Times New Roman" charset="0"/>
              </a:rPr>
              <a:t>A</a:t>
            </a:r>
            <a:r>
              <a:rPr lang="en-GB" sz="2800" dirty="0" smtClean="0">
                <a:solidFill>
                  <a:schemeClr val="bg1"/>
                </a:solidFill>
                <a:latin typeface="Times New Roman" charset="0"/>
              </a:rPr>
              <a:t> </a:t>
            </a:r>
            <a:r>
              <a:rPr lang="en-GB" sz="2800" dirty="0">
                <a:solidFill>
                  <a:schemeClr val="bg1"/>
                </a:solidFill>
                <a:latin typeface="Times New Roman" charset="0"/>
              </a:rPr>
              <a:t>Dutch kindred with a missense mutation in the </a:t>
            </a:r>
            <a:r>
              <a:rPr lang="en-GB" sz="2800" i="1" dirty="0" smtClean="0">
                <a:solidFill>
                  <a:srgbClr val="FF0000"/>
                </a:solidFill>
                <a:latin typeface="Times New Roman" charset="0"/>
              </a:rPr>
              <a:t>MAO</a:t>
            </a:r>
            <a:r>
              <a:rPr lang="en-GB" sz="2800" i="1" dirty="0">
                <a:solidFill>
                  <a:srgbClr val="FF0000"/>
                </a:solidFill>
                <a:latin typeface="Times New Roman" charset="0"/>
              </a:rPr>
              <a:t>-A</a:t>
            </a:r>
            <a:r>
              <a:rPr lang="en-GB" sz="2800" dirty="0">
                <a:solidFill>
                  <a:srgbClr val="FF0000"/>
                </a:solidFill>
                <a:latin typeface="Times New Roman" charset="0"/>
              </a:rPr>
              <a:t> </a:t>
            </a:r>
            <a:r>
              <a:rPr lang="en-GB" sz="2800" dirty="0">
                <a:solidFill>
                  <a:schemeClr val="bg1"/>
                </a:solidFill>
                <a:latin typeface="Times New Roman" charset="0"/>
              </a:rPr>
              <a:t>gene </a:t>
            </a:r>
            <a:endParaRPr lang="en-GB" sz="2800" dirty="0" smtClean="0">
              <a:solidFill>
                <a:schemeClr val="bg1"/>
              </a:solidFill>
              <a:latin typeface="Times New Roman" charset="0"/>
            </a:endParaRPr>
          </a:p>
          <a:p>
            <a:pPr>
              <a:lnSpc>
                <a:spcPct val="50000"/>
              </a:lnSpc>
              <a:spcAft>
                <a:spcPts val="1800"/>
              </a:spcAft>
            </a:pPr>
            <a:r>
              <a:rPr lang="en-GB" sz="2800" dirty="0" smtClean="0">
                <a:solidFill>
                  <a:schemeClr val="bg1"/>
                </a:solidFill>
                <a:latin typeface="Times New Roman" charset="0"/>
              </a:rPr>
              <a:t>was </a:t>
            </a:r>
            <a:r>
              <a:rPr lang="en-GB" sz="2800" dirty="0">
                <a:solidFill>
                  <a:schemeClr val="bg1"/>
                </a:solidFill>
                <a:latin typeface="Times New Roman" charset="0"/>
              </a:rPr>
              <a:t>described : </a:t>
            </a:r>
            <a:r>
              <a:rPr lang="en-GB" sz="2800" dirty="0" err="1">
                <a:solidFill>
                  <a:schemeClr val="bg1"/>
                </a:solidFill>
                <a:latin typeface="Times New Roman" charset="0"/>
              </a:rPr>
              <a:t>hemizygous</a:t>
            </a:r>
            <a:r>
              <a:rPr lang="en-GB" sz="2800" dirty="0">
                <a:solidFill>
                  <a:schemeClr val="bg1"/>
                </a:solidFill>
                <a:latin typeface="Times New Roman" charset="0"/>
              </a:rPr>
              <a:t> males, representing </a:t>
            </a:r>
            <a:r>
              <a:rPr lang="en-GB" sz="2800" dirty="0" smtClean="0">
                <a:solidFill>
                  <a:schemeClr val="bg1"/>
                </a:solidFill>
                <a:latin typeface="Times New Roman" charset="0"/>
              </a:rPr>
              <a:t>functional </a:t>
            </a:r>
          </a:p>
          <a:p>
            <a:pPr>
              <a:lnSpc>
                <a:spcPct val="50000"/>
              </a:lnSpc>
              <a:spcAft>
                <a:spcPts val="1800"/>
              </a:spcAft>
            </a:pPr>
            <a:r>
              <a:rPr lang="en-GB" sz="2800" dirty="0" smtClean="0">
                <a:solidFill>
                  <a:schemeClr val="bg1"/>
                </a:solidFill>
                <a:latin typeface="Times New Roman" charset="0"/>
              </a:rPr>
              <a:t>gene </a:t>
            </a:r>
            <a:r>
              <a:rPr lang="en-GB" sz="2800" dirty="0">
                <a:solidFill>
                  <a:schemeClr val="bg1"/>
                </a:solidFill>
                <a:latin typeface="Times New Roman" charset="0"/>
              </a:rPr>
              <a:t>knockouts, exhibited </a:t>
            </a:r>
            <a:r>
              <a:rPr lang="en-GB" sz="2800" dirty="0" smtClean="0">
                <a:solidFill>
                  <a:schemeClr val="bg1"/>
                </a:solidFill>
                <a:latin typeface="Times New Roman" charset="0"/>
              </a:rPr>
              <a:t>impulsively violent </a:t>
            </a:r>
            <a:r>
              <a:rPr lang="en-GB" sz="2800" dirty="0">
                <a:solidFill>
                  <a:schemeClr val="bg1"/>
                </a:solidFill>
                <a:latin typeface="Times New Roman" charset="0"/>
              </a:rPr>
              <a:t>criminal </a:t>
            </a:r>
            <a:endParaRPr lang="en-GB" sz="2800" dirty="0" smtClean="0">
              <a:solidFill>
                <a:schemeClr val="bg1"/>
              </a:solidFill>
              <a:latin typeface="Times New Roman" charset="0"/>
            </a:endParaRPr>
          </a:p>
          <a:p>
            <a:pPr>
              <a:lnSpc>
                <a:spcPct val="50000"/>
              </a:lnSpc>
              <a:spcAft>
                <a:spcPts val="1800"/>
              </a:spcAft>
            </a:pPr>
            <a:r>
              <a:rPr lang="en-GB" sz="2800" dirty="0" err="1" smtClean="0">
                <a:solidFill>
                  <a:schemeClr val="bg1"/>
                </a:solidFill>
                <a:latin typeface="Times New Roman" charset="0"/>
              </a:rPr>
              <a:t>behavior</a:t>
            </a:r>
            <a:r>
              <a:rPr lang="en-GB" sz="2800" dirty="0" smtClean="0">
                <a:solidFill>
                  <a:schemeClr val="bg1"/>
                </a:solidFill>
                <a:latin typeface="Times New Roman" charset="0"/>
              </a:rPr>
              <a:t> </a:t>
            </a:r>
            <a:r>
              <a:rPr lang="en-GB" sz="2800" dirty="0">
                <a:solidFill>
                  <a:schemeClr val="bg1"/>
                </a:solidFill>
                <a:latin typeface="Times New Roman" charset="0"/>
              </a:rPr>
              <a:t>for generations (Brunner et al 1993</a:t>
            </a:r>
            <a:r>
              <a:rPr lang="en-GB" sz="2800" dirty="0" smtClean="0">
                <a:solidFill>
                  <a:schemeClr val="bg1"/>
                </a:solidFill>
                <a:latin typeface="Times New Roman" charset="0"/>
              </a:rPr>
              <a:t>) </a:t>
            </a:r>
            <a:endParaRPr lang="en-GB" sz="2800" dirty="0">
              <a:solidFill>
                <a:schemeClr val="bg1"/>
              </a:solidFill>
              <a:latin typeface="Times New Roman" charset="0"/>
            </a:endParaRPr>
          </a:p>
        </p:txBody>
      </p:sp>
      <p:pic>
        <p:nvPicPr>
          <p:cNvPr id="57347" name="Picture 3" descr="RI001095"/>
          <p:cNvPicPr>
            <a:picLocks noChangeAspect="1" noChangeArrowheads="1"/>
          </p:cNvPicPr>
          <p:nvPr/>
        </p:nvPicPr>
        <p:blipFill>
          <a:blip r:embed="rId3"/>
          <a:srcRect/>
          <a:stretch>
            <a:fillRect/>
          </a:stretch>
        </p:blipFill>
        <p:spPr bwMode="auto">
          <a:xfrm>
            <a:off x="5962267" y="2667000"/>
            <a:ext cx="2624521" cy="3949170"/>
          </a:xfrm>
          <a:prstGeom prst="rect">
            <a:avLst/>
          </a:prstGeom>
          <a:noFill/>
          <a:ln w="9525">
            <a:noFill/>
            <a:miter lim="800000"/>
            <a:headEnd/>
            <a:tailEnd/>
          </a:ln>
        </p:spPr>
      </p:pic>
      <p:sp>
        <p:nvSpPr>
          <p:cNvPr id="57348" name="Text Box 4"/>
          <p:cNvSpPr txBox="1">
            <a:spLocks noChangeArrowheads="1"/>
          </p:cNvSpPr>
          <p:nvPr/>
        </p:nvSpPr>
        <p:spPr bwMode="auto">
          <a:xfrm>
            <a:off x="228600" y="3505200"/>
            <a:ext cx="5175365" cy="2923877"/>
          </a:xfrm>
          <a:prstGeom prst="rect">
            <a:avLst/>
          </a:prstGeom>
          <a:noFill/>
          <a:ln w="9525">
            <a:noFill/>
            <a:miter lim="800000"/>
            <a:headEnd/>
            <a:tailEnd/>
          </a:ln>
        </p:spPr>
        <p:txBody>
          <a:bodyPr wrap="none">
            <a:prstTxWarp prst="textNoShape">
              <a:avLst/>
            </a:prstTxWarp>
            <a:spAutoFit/>
          </a:bodyPr>
          <a:lstStyle/>
          <a:p>
            <a:r>
              <a:rPr lang="en-US" sz="2400" dirty="0">
                <a:solidFill>
                  <a:schemeClr val="bg1"/>
                </a:solidFill>
              </a:rPr>
              <a:t>There is one major group of single </a:t>
            </a:r>
          </a:p>
          <a:p>
            <a:r>
              <a:rPr lang="en-US" sz="2400" dirty="0">
                <a:solidFill>
                  <a:schemeClr val="bg1"/>
                </a:solidFill>
              </a:rPr>
              <a:t>nucleotide polymorphisms (SNPs) in the </a:t>
            </a:r>
          </a:p>
          <a:p>
            <a:r>
              <a:rPr lang="en-US" sz="2400" dirty="0">
                <a:solidFill>
                  <a:schemeClr val="bg1"/>
                </a:solidFill>
              </a:rPr>
              <a:t>MAO-A gene; A combination in one</a:t>
            </a:r>
          </a:p>
          <a:p>
            <a:r>
              <a:rPr lang="en-US" sz="2400" dirty="0">
                <a:solidFill>
                  <a:schemeClr val="bg1"/>
                </a:solidFill>
              </a:rPr>
              <a:t>group results </a:t>
            </a:r>
            <a:r>
              <a:rPr lang="en-US" sz="2800" dirty="0">
                <a:solidFill>
                  <a:srgbClr val="FFFF00"/>
                </a:solidFill>
              </a:rPr>
              <a:t>is low MAO-A activity</a:t>
            </a:r>
          </a:p>
          <a:p>
            <a:r>
              <a:rPr lang="en-US" sz="2800" dirty="0">
                <a:solidFill>
                  <a:srgbClr val="FFFF00"/>
                </a:solidFill>
              </a:rPr>
              <a:t>and high serotonin levels</a:t>
            </a:r>
          </a:p>
          <a:p>
            <a:r>
              <a:rPr lang="en-US" sz="2800" dirty="0">
                <a:solidFill>
                  <a:srgbClr val="FFFF00"/>
                </a:solidFill>
              </a:rPr>
              <a:t>and is associated with High Risk</a:t>
            </a:r>
          </a:p>
          <a:p>
            <a:r>
              <a:rPr lang="en-US" sz="2800" dirty="0">
                <a:solidFill>
                  <a:srgbClr val="FFFF00"/>
                </a:solidFill>
              </a:rPr>
              <a:t>for violence and aggression</a:t>
            </a:r>
          </a:p>
        </p:txBody>
      </p:sp>
      <p:sp>
        <p:nvSpPr>
          <p:cNvPr id="5" name="Footer Placeholder 4"/>
          <p:cNvSpPr>
            <a:spLocks noGrp="1"/>
          </p:cNvSpPr>
          <p:nvPr>
            <p:ph type="ftr" sz="quarter" idx="11"/>
          </p:nvPr>
        </p:nvSpPr>
        <p:spPr/>
        <p:txBody>
          <a:bodyPr/>
          <a:lstStyle/>
          <a:p>
            <a:r>
              <a:rPr lang="en-US" smtClean="0"/>
              <a:t>FALLON</a:t>
            </a:r>
            <a:endParaRPr lang="en-US"/>
          </a:p>
        </p:txBody>
      </p:sp>
      <p:sp>
        <p:nvSpPr>
          <p:cNvPr id="2" name="TextBox 1"/>
          <p:cNvSpPr txBox="1"/>
          <p:nvPr/>
        </p:nvSpPr>
        <p:spPr>
          <a:xfrm>
            <a:off x="1105710" y="59072"/>
            <a:ext cx="7182024" cy="707886"/>
          </a:xfrm>
          <a:prstGeom prst="rect">
            <a:avLst/>
          </a:prstGeom>
          <a:noFill/>
        </p:spPr>
        <p:txBody>
          <a:bodyPr wrap="none" rtlCol="0">
            <a:spAutoFit/>
          </a:bodyPr>
          <a:lstStyle/>
          <a:p>
            <a:r>
              <a:rPr lang="en-US" sz="4000" b="1" dirty="0" smtClean="0">
                <a:solidFill>
                  <a:srgbClr val="FF6600"/>
                </a:solidFill>
              </a:rPr>
              <a:t>MAO-A ; The first “warrior gene”</a:t>
            </a:r>
            <a:endParaRPr lang="en-US" sz="4000" b="1" dirty="0">
              <a:solidFill>
                <a:srgbClr val="FF6600"/>
              </a:solidFill>
            </a:endParaRPr>
          </a:p>
        </p:txBody>
      </p:sp>
    </p:spTree>
    <p:extLst>
      <p:ext uri="{BB962C8B-B14F-4D97-AF65-F5344CB8AC3E}">
        <p14:creationId xmlns:p14="http://schemas.microsoft.com/office/powerpoint/2010/main" val="379404405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026" descr="tyrosine2"/>
          <p:cNvPicPr>
            <a:picLocks noChangeAspect="1" noChangeArrowheads="1"/>
          </p:cNvPicPr>
          <p:nvPr/>
        </p:nvPicPr>
        <p:blipFill>
          <a:blip r:embed="rId3"/>
          <a:srcRect/>
          <a:stretch>
            <a:fillRect/>
          </a:stretch>
        </p:blipFill>
        <p:spPr bwMode="auto">
          <a:xfrm>
            <a:off x="0" y="1219200"/>
            <a:ext cx="5791200" cy="4324350"/>
          </a:xfrm>
          <a:prstGeom prst="rect">
            <a:avLst/>
          </a:prstGeom>
          <a:noFill/>
          <a:ln w="9525">
            <a:noFill/>
            <a:miter lim="800000"/>
            <a:headEnd/>
            <a:tailEnd/>
          </a:ln>
        </p:spPr>
      </p:pic>
      <p:sp>
        <p:nvSpPr>
          <p:cNvPr id="59395" name="Rectangle 1027"/>
          <p:cNvSpPr>
            <a:spLocks noChangeArrowheads="1"/>
          </p:cNvSpPr>
          <p:nvPr/>
        </p:nvSpPr>
        <p:spPr bwMode="auto">
          <a:xfrm>
            <a:off x="4038600" y="6248400"/>
            <a:ext cx="990600" cy="3810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59400" name="Line 1032"/>
          <p:cNvSpPr>
            <a:spLocks noChangeShapeType="1"/>
          </p:cNvSpPr>
          <p:nvPr/>
        </p:nvSpPr>
        <p:spPr bwMode="auto">
          <a:xfrm>
            <a:off x="2971800" y="5257800"/>
            <a:ext cx="0" cy="609600"/>
          </a:xfrm>
          <a:prstGeom prst="line">
            <a:avLst/>
          </a:prstGeom>
          <a:noFill/>
          <a:ln w="38100">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59401" name="Text Box 1033"/>
          <p:cNvSpPr txBox="1">
            <a:spLocks noChangeArrowheads="1"/>
          </p:cNvSpPr>
          <p:nvPr/>
        </p:nvSpPr>
        <p:spPr bwMode="auto">
          <a:xfrm>
            <a:off x="711246" y="5334000"/>
            <a:ext cx="1639429" cy="800219"/>
          </a:xfrm>
          <a:prstGeom prst="rect">
            <a:avLst/>
          </a:prstGeom>
          <a:noFill/>
          <a:ln w="9525">
            <a:noFill/>
            <a:miter lim="800000"/>
            <a:headEnd/>
            <a:tailEnd/>
          </a:ln>
        </p:spPr>
        <p:txBody>
          <a:bodyPr wrap="none">
            <a:prstTxWarp prst="textNoShape">
              <a:avLst/>
            </a:prstTxWarp>
            <a:spAutoFit/>
          </a:bodyPr>
          <a:lstStyle/>
          <a:p>
            <a:pPr algn="ctr"/>
            <a:r>
              <a:rPr lang="en-US" b="1" dirty="0"/>
              <a:t>  </a:t>
            </a:r>
            <a:r>
              <a:rPr lang="en-US" sz="2800" b="1" dirty="0" smtClean="0"/>
              <a:t>COMT </a:t>
            </a:r>
            <a:endParaRPr lang="en-US" sz="2800" b="1" dirty="0"/>
          </a:p>
          <a:p>
            <a:pPr algn="ctr"/>
            <a:r>
              <a:rPr lang="en-US" b="1" dirty="0"/>
              <a:t>(frontal cortex)</a:t>
            </a:r>
          </a:p>
        </p:txBody>
      </p:sp>
      <p:sp>
        <p:nvSpPr>
          <p:cNvPr id="59404" name="Rectangle 1036"/>
          <p:cNvSpPr>
            <a:spLocks noChangeArrowheads="1"/>
          </p:cNvSpPr>
          <p:nvPr/>
        </p:nvSpPr>
        <p:spPr bwMode="auto">
          <a:xfrm>
            <a:off x="4286250" y="4419600"/>
            <a:ext cx="1352550" cy="822325"/>
          </a:xfrm>
          <a:prstGeom prst="rect">
            <a:avLst/>
          </a:prstGeom>
          <a:noFill/>
          <a:ln w="9525">
            <a:noFill/>
            <a:miter lim="800000"/>
            <a:headEnd/>
            <a:tailEnd/>
          </a:ln>
        </p:spPr>
        <p:txBody>
          <a:bodyPr wrap="none">
            <a:prstTxWarp prst="textNoShape">
              <a:avLst/>
            </a:prstTxWarp>
            <a:spAutoFit/>
          </a:bodyPr>
          <a:lstStyle/>
          <a:p>
            <a:r>
              <a:rPr lang="en-US"/>
              <a:t>MAO-A, </a:t>
            </a:r>
          </a:p>
          <a:p>
            <a:r>
              <a:rPr lang="en-US"/>
              <a:t>MAO-B</a:t>
            </a:r>
          </a:p>
        </p:txBody>
      </p:sp>
      <p:sp>
        <p:nvSpPr>
          <p:cNvPr id="59405" name="Line 1037"/>
          <p:cNvSpPr>
            <a:spLocks noChangeShapeType="1"/>
          </p:cNvSpPr>
          <p:nvPr/>
        </p:nvSpPr>
        <p:spPr bwMode="auto">
          <a:xfrm>
            <a:off x="4191000" y="4572000"/>
            <a:ext cx="0" cy="609600"/>
          </a:xfrm>
          <a:prstGeom prst="line">
            <a:avLst/>
          </a:prstGeom>
          <a:noFill/>
          <a:ln w="38100">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15" name="Footer Placeholder 14"/>
          <p:cNvSpPr>
            <a:spLocks noGrp="1"/>
          </p:cNvSpPr>
          <p:nvPr>
            <p:ph type="ftr" sz="quarter" idx="11"/>
          </p:nvPr>
        </p:nvSpPr>
        <p:spPr/>
        <p:txBody>
          <a:bodyPr/>
          <a:lstStyle/>
          <a:p>
            <a:r>
              <a:rPr lang="en-US" smtClean="0"/>
              <a:t>FALLON</a:t>
            </a:r>
            <a:endParaRPr lang="en-US"/>
          </a:p>
        </p:txBody>
      </p:sp>
      <p:sp>
        <p:nvSpPr>
          <p:cNvPr id="2" name="TextBox 1"/>
          <p:cNvSpPr txBox="1"/>
          <p:nvPr/>
        </p:nvSpPr>
        <p:spPr>
          <a:xfrm>
            <a:off x="1989850" y="4419600"/>
            <a:ext cx="1883774" cy="523220"/>
          </a:xfrm>
          <a:prstGeom prst="rect">
            <a:avLst/>
          </a:prstGeom>
          <a:solidFill>
            <a:schemeClr val="bg1"/>
          </a:solidFill>
        </p:spPr>
        <p:txBody>
          <a:bodyPr wrap="none" rtlCol="0">
            <a:spAutoFit/>
          </a:bodyPr>
          <a:lstStyle/>
          <a:p>
            <a:r>
              <a:rPr lang="en-US" sz="2800" b="1" dirty="0" smtClean="0"/>
              <a:t>DOPAMINE</a:t>
            </a:r>
            <a:endParaRPr lang="en-US" sz="2800" b="1" dirty="0"/>
          </a:p>
        </p:txBody>
      </p:sp>
      <p:sp>
        <p:nvSpPr>
          <p:cNvPr id="3" name="TextBox 2"/>
          <p:cNvSpPr txBox="1"/>
          <p:nvPr/>
        </p:nvSpPr>
        <p:spPr>
          <a:xfrm>
            <a:off x="1124408" y="40241"/>
            <a:ext cx="7605968" cy="584776"/>
          </a:xfrm>
          <a:prstGeom prst="rect">
            <a:avLst/>
          </a:prstGeom>
          <a:noFill/>
        </p:spPr>
        <p:txBody>
          <a:bodyPr wrap="none" rtlCol="0">
            <a:spAutoFit/>
          </a:bodyPr>
          <a:lstStyle/>
          <a:p>
            <a:r>
              <a:rPr lang="en-US" sz="3200" b="1" dirty="0" smtClean="0">
                <a:solidFill>
                  <a:srgbClr val="FF6600"/>
                </a:solidFill>
              </a:rPr>
              <a:t>The MAO-A enzyme breaks down serotonin</a:t>
            </a:r>
            <a:endParaRPr lang="en-US" sz="3200" b="1" dirty="0">
              <a:solidFill>
                <a:srgbClr val="FF6600"/>
              </a:solidFill>
            </a:endParaRPr>
          </a:p>
        </p:txBody>
      </p:sp>
      <p:sp>
        <p:nvSpPr>
          <p:cNvPr id="4" name="Rectangle 3"/>
          <p:cNvSpPr/>
          <p:nvPr/>
        </p:nvSpPr>
        <p:spPr>
          <a:xfrm>
            <a:off x="295912" y="653436"/>
            <a:ext cx="5342888" cy="5747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Box 1034"/>
          <p:cNvSpPr txBox="1">
            <a:spLocks noChangeArrowheads="1"/>
          </p:cNvSpPr>
          <p:nvPr/>
        </p:nvSpPr>
        <p:spPr bwMode="auto">
          <a:xfrm>
            <a:off x="4238649" y="5528593"/>
            <a:ext cx="1916009" cy="769441"/>
          </a:xfrm>
          <a:prstGeom prst="rect">
            <a:avLst/>
          </a:prstGeom>
          <a:noFill/>
          <a:ln w="9525">
            <a:noFill/>
            <a:miter lim="800000"/>
            <a:headEnd/>
            <a:tailEnd/>
          </a:ln>
        </p:spPr>
        <p:txBody>
          <a:bodyPr wrap="none">
            <a:prstTxWarp prst="textNoShape">
              <a:avLst/>
            </a:prstTxWarp>
            <a:spAutoFit/>
          </a:bodyPr>
          <a:lstStyle/>
          <a:p>
            <a:r>
              <a:rPr lang="en-US" sz="4400" b="1" dirty="0">
                <a:solidFill>
                  <a:srgbClr val="FF6600"/>
                </a:solidFill>
              </a:rPr>
              <a:t>MAO-A</a:t>
            </a:r>
          </a:p>
        </p:txBody>
      </p:sp>
      <p:sp>
        <p:nvSpPr>
          <p:cNvPr id="21" name="Line 1035"/>
          <p:cNvSpPr>
            <a:spLocks noChangeShapeType="1"/>
          </p:cNvSpPr>
          <p:nvPr/>
        </p:nvSpPr>
        <p:spPr bwMode="auto">
          <a:xfrm>
            <a:off x="3998762" y="5494337"/>
            <a:ext cx="0" cy="609600"/>
          </a:xfrm>
          <a:prstGeom prst="line">
            <a:avLst/>
          </a:prstGeom>
          <a:noFill/>
          <a:ln w="38100">
            <a:solidFill>
              <a:schemeClr val="tx1"/>
            </a:solidFill>
            <a:prstDash val="sysDot"/>
            <a:round/>
            <a:headEnd/>
            <a:tailEnd type="triangle" w="med" len="med"/>
          </a:ln>
        </p:spPr>
        <p:txBody>
          <a:bodyPr wrap="none" anchor="ctr">
            <a:prstTxWarp prst="textNoShape">
              <a:avLst/>
            </a:prstTxWarp>
          </a:bodyPr>
          <a:lstStyle/>
          <a:p>
            <a:endParaRPr lang="en-US"/>
          </a:p>
        </p:txBody>
      </p:sp>
      <p:pic>
        <p:nvPicPr>
          <p:cNvPr id="22" name="Picture 1028" descr="figure1"/>
          <p:cNvPicPr>
            <a:picLocks noChangeAspect="1" noChangeArrowheads="1"/>
          </p:cNvPicPr>
          <p:nvPr/>
        </p:nvPicPr>
        <p:blipFill>
          <a:blip r:embed="rId4"/>
          <a:srcRect/>
          <a:stretch>
            <a:fillRect/>
          </a:stretch>
        </p:blipFill>
        <p:spPr bwMode="auto">
          <a:xfrm>
            <a:off x="3165325" y="785812"/>
            <a:ext cx="3500437" cy="4548188"/>
          </a:xfrm>
          <a:prstGeom prst="rect">
            <a:avLst/>
          </a:prstGeom>
          <a:noFill/>
          <a:ln w="9525">
            <a:noFill/>
            <a:miter lim="800000"/>
            <a:headEnd/>
            <a:tailEnd/>
          </a:ln>
        </p:spPr>
      </p:pic>
      <p:sp>
        <p:nvSpPr>
          <p:cNvPr id="23" name="Text Box 1034"/>
          <p:cNvSpPr txBox="1">
            <a:spLocks noChangeArrowheads="1"/>
          </p:cNvSpPr>
          <p:nvPr/>
        </p:nvSpPr>
        <p:spPr bwMode="auto">
          <a:xfrm>
            <a:off x="3541562" y="2609200"/>
            <a:ext cx="2980604" cy="769441"/>
          </a:xfrm>
          <a:prstGeom prst="rect">
            <a:avLst/>
          </a:prstGeom>
          <a:solidFill>
            <a:schemeClr val="bg1"/>
          </a:solidFill>
          <a:ln w="9525">
            <a:noFill/>
            <a:miter lim="800000"/>
            <a:headEnd/>
            <a:tailEnd/>
          </a:ln>
        </p:spPr>
        <p:txBody>
          <a:bodyPr wrap="none">
            <a:prstTxWarp prst="textNoShape">
              <a:avLst/>
            </a:prstTxWarp>
            <a:spAutoFit/>
          </a:bodyPr>
          <a:lstStyle/>
          <a:p>
            <a:r>
              <a:rPr lang="en-US" sz="4400" b="1" dirty="0" smtClean="0">
                <a:solidFill>
                  <a:srgbClr val="FF6600"/>
                </a:solidFill>
              </a:rPr>
              <a:t>SEROTONIN</a:t>
            </a:r>
            <a:endParaRPr lang="en-US" sz="4400" b="1" dirty="0">
              <a:solidFill>
                <a:srgbClr val="FF6600"/>
              </a:solidFill>
            </a:endParaRPr>
          </a:p>
        </p:txBody>
      </p:sp>
    </p:spTree>
    <p:extLst>
      <p:ext uri="{BB962C8B-B14F-4D97-AF65-F5344CB8AC3E}">
        <p14:creationId xmlns:p14="http://schemas.microsoft.com/office/powerpoint/2010/main" val="9026518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62019" y="1555014"/>
            <a:ext cx="7583927" cy="3539430"/>
          </a:xfrm>
          <a:prstGeom prst="rect">
            <a:avLst/>
          </a:prstGeom>
          <a:noFill/>
        </p:spPr>
        <p:txBody>
          <a:bodyPr wrap="none" rtlCol="0">
            <a:spAutoFit/>
          </a:bodyPr>
          <a:lstStyle/>
          <a:p>
            <a:r>
              <a:rPr lang="en-US" sz="4400" b="1" dirty="0" smtClean="0">
                <a:solidFill>
                  <a:srgbClr val="FF6600"/>
                </a:solidFill>
              </a:rPr>
              <a:t>EPIGENETICS</a:t>
            </a:r>
          </a:p>
          <a:p>
            <a:endParaRPr lang="en-US" sz="3600" b="1" dirty="0">
              <a:solidFill>
                <a:srgbClr val="FF6600"/>
              </a:solidFill>
            </a:endParaRPr>
          </a:p>
          <a:p>
            <a:endParaRPr lang="en-US" sz="3600" b="1" dirty="0" smtClean="0">
              <a:solidFill>
                <a:srgbClr val="FF6600"/>
              </a:solidFill>
            </a:endParaRPr>
          </a:p>
          <a:p>
            <a:endParaRPr lang="en-US" sz="3600" b="1" dirty="0">
              <a:solidFill>
                <a:srgbClr val="FF6600"/>
              </a:solidFill>
            </a:endParaRPr>
          </a:p>
          <a:p>
            <a:r>
              <a:rPr lang="en-US" sz="3600" b="1" dirty="0" smtClean="0">
                <a:solidFill>
                  <a:srgbClr val="FF6600"/>
                </a:solidFill>
              </a:rPr>
              <a:t>2) </a:t>
            </a:r>
            <a:r>
              <a:rPr lang="en-US" sz="3600" b="1" dirty="0" err="1" smtClean="0">
                <a:solidFill>
                  <a:srgbClr val="FF6600"/>
                </a:solidFill>
              </a:rPr>
              <a:t>Caspi</a:t>
            </a:r>
            <a:r>
              <a:rPr lang="en-US" sz="3600" b="1" dirty="0" smtClean="0">
                <a:solidFill>
                  <a:srgbClr val="FF6600"/>
                </a:solidFill>
              </a:rPr>
              <a:t> (2002) the first demonstration</a:t>
            </a:r>
          </a:p>
          <a:p>
            <a:r>
              <a:rPr lang="en-US" sz="3600" b="1" dirty="0">
                <a:solidFill>
                  <a:srgbClr val="FF6600"/>
                </a:solidFill>
              </a:rPr>
              <a:t> </a:t>
            </a:r>
            <a:r>
              <a:rPr lang="en-US" sz="3600" b="1" dirty="0" smtClean="0">
                <a:solidFill>
                  <a:srgbClr val="FF6600"/>
                </a:solidFill>
              </a:rPr>
              <a:t>   of nature-nurture interaction</a:t>
            </a:r>
            <a:endParaRPr lang="en-US" sz="3600" b="1" dirty="0">
              <a:solidFill>
                <a:srgbClr val="FF6600"/>
              </a:solidFill>
            </a:endParaRPr>
          </a:p>
        </p:txBody>
      </p:sp>
    </p:spTree>
    <p:extLst>
      <p:ext uri="{BB962C8B-B14F-4D97-AF65-F5344CB8AC3E}">
        <p14:creationId xmlns:p14="http://schemas.microsoft.com/office/powerpoint/2010/main" val="14306977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91284" y="1508125"/>
            <a:ext cx="8994770" cy="1323439"/>
          </a:xfrm>
          <a:prstGeom prst="rect">
            <a:avLst/>
          </a:prstGeom>
          <a:noFill/>
          <a:ln w="9525">
            <a:noFill/>
            <a:miter lim="800000"/>
            <a:headEnd/>
            <a:tailEnd/>
          </a:ln>
        </p:spPr>
        <p:txBody>
          <a:bodyPr wrap="none">
            <a:prstTxWarp prst="textNoShape">
              <a:avLst/>
            </a:prstTxWarp>
            <a:spAutoFit/>
          </a:bodyPr>
          <a:lstStyle/>
          <a:p>
            <a:pPr algn="ctr"/>
            <a:r>
              <a:rPr lang="en-US" sz="2000" dirty="0" err="1" smtClean="0">
                <a:solidFill>
                  <a:srgbClr val="FF0000"/>
                </a:solidFill>
              </a:rPr>
              <a:t>Caspi</a:t>
            </a:r>
            <a:r>
              <a:rPr lang="en-US" sz="2000" dirty="0" smtClean="0">
                <a:solidFill>
                  <a:srgbClr val="FF0000"/>
                </a:solidFill>
              </a:rPr>
              <a:t> (2002) </a:t>
            </a:r>
            <a:r>
              <a:rPr lang="en-US" sz="2000" dirty="0"/>
              <a:t>found that the high risk genotype (</a:t>
            </a:r>
            <a:r>
              <a:rPr lang="en-US" sz="2000" dirty="0" err="1"/>
              <a:t>ie</a:t>
            </a:r>
            <a:r>
              <a:rPr lang="en-US" sz="2000" dirty="0"/>
              <a:t> low levels of MAO-A; high levels of</a:t>
            </a:r>
          </a:p>
          <a:p>
            <a:pPr algn="ctr"/>
            <a:r>
              <a:rPr lang="en-US" sz="2000" dirty="0"/>
              <a:t>serotonin) affects responses to harsh environmental stressors. The genetically </a:t>
            </a:r>
          </a:p>
          <a:p>
            <a:pPr algn="ctr"/>
            <a:r>
              <a:rPr lang="en-US" sz="2000" dirty="0"/>
              <a:t>high risk individuals who were also maltreated as children were much more </a:t>
            </a:r>
          </a:p>
          <a:p>
            <a:pPr algn="ctr"/>
            <a:r>
              <a:rPr lang="en-US" sz="2000" dirty="0"/>
              <a:t>likely to develop antisocial personality disorder, and convicted for violent crimes.</a:t>
            </a:r>
          </a:p>
        </p:txBody>
      </p:sp>
      <p:pic>
        <p:nvPicPr>
          <p:cNvPr id="78851" name="Picture 3" descr="se3020746002"/>
          <p:cNvPicPr>
            <a:picLocks noChangeAspect="1" noChangeArrowheads="1"/>
          </p:cNvPicPr>
          <p:nvPr/>
        </p:nvPicPr>
        <p:blipFill>
          <a:blip r:embed="rId2"/>
          <a:srcRect/>
          <a:stretch>
            <a:fillRect/>
          </a:stretch>
        </p:blipFill>
        <p:spPr bwMode="auto">
          <a:xfrm>
            <a:off x="5753100" y="3276600"/>
            <a:ext cx="3162300" cy="2989263"/>
          </a:xfrm>
          <a:prstGeom prst="rect">
            <a:avLst/>
          </a:prstGeom>
          <a:noFill/>
          <a:ln w="9525">
            <a:noFill/>
            <a:miter lim="800000"/>
            <a:headEnd/>
            <a:tailEnd/>
          </a:ln>
        </p:spPr>
      </p:pic>
      <p:pic>
        <p:nvPicPr>
          <p:cNvPr id="78852" name="Picture 4" descr="se3020746001"/>
          <p:cNvPicPr>
            <a:picLocks noChangeAspect="1" noChangeArrowheads="1"/>
          </p:cNvPicPr>
          <p:nvPr/>
        </p:nvPicPr>
        <p:blipFill>
          <a:blip r:embed="rId3"/>
          <a:srcRect/>
          <a:stretch>
            <a:fillRect/>
          </a:stretch>
        </p:blipFill>
        <p:spPr bwMode="auto">
          <a:xfrm>
            <a:off x="533400" y="3200400"/>
            <a:ext cx="3944938" cy="3505200"/>
          </a:xfrm>
          <a:prstGeom prst="rect">
            <a:avLst/>
          </a:prstGeom>
          <a:noFill/>
          <a:ln w="9525">
            <a:noFill/>
            <a:miter lim="800000"/>
            <a:headEnd/>
            <a:tailEnd/>
          </a:ln>
        </p:spPr>
      </p:pic>
      <p:sp>
        <p:nvSpPr>
          <p:cNvPr id="78853" name="Text Box 5"/>
          <p:cNvSpPr txBox="1">
            <a:spLocks noChangeArrowheads="1"/>
          </p:cNvSpPr>
          <p:nvPr/>
        </p:nvSpPr>
        <p:spPr bwMode="auto">
          <a:xfrm>
            <a:off x="6129179" y="44450"/>
            <a:ext cx="3043396" cy="1384995"/>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FF0000"/>
                </a:solidFill>
              </a:rPr>
              <a:t>VIOLENCE RELATED</a:t>
            </a:r>
          </a:p>
          <a:p>
            <a:r>
              <a:rPr lang="en-US" sz="2800" b="1" dirty="0" smtClean="0">
                <a:solidFill>
                  <a:srgbClr val="FF0000"/>
                </a:solidFill>
              </a:rPr>
              <a:t>CANDIDATE GENE</a:t>
            </a:r>
          </a:p>
          <a:p>
            <a:r>
              <a:rPr lang="en-US" sz="2800" b="1" dirty="0" err="1" smtClean="0">
                <a:solidFill>
                  <a:srgbClr val="FF0000"/>
                </a:solidFill>
              </a:rPr>
              <a:t>eg</a:t>
            </a:r>
            <a:r>
              <a:rPr lang="en-US" sz="2800" b="1" dirty="0" smtClean="0">
                <a:solidFill>
                  <a:srgbClr val="FF0000"/>
                </a:solidFill>
              </a:rPr>
              <a:t> MAOA-L</a:t>
            </a:r>
          </a:p>
        </p:txBody>
      </p:sp>
      <p:sp>
        <p:nvSpPr>
          <p:cNvPr id="78854" name="Text Box 6"/>
          <p:cNvSpPr txBox="1">
            <a:spLocks noChangeArrowheads="1"/>
          </p:cNvSpPr>
          <p:nvPr/>
        </p:nvSpPr>
        <p:spPr bwMode="auto">
          <a:xfrm>
            <a:off x="4022725" y="2773363"/>
            <a:ext cx="342900" cy="579437"/>
          </a:xfrm>
          <a:prstGeom prst="rect">
            <a:avLst/>
          </a:prstGeom>
          <a:noFill/>
          <a:ln w="9525">
            <a:noFill/>
            <a:miter lim="800000"/>
            <a:headEnd/>
            <a:tailEnd/>
          </a:ln>
        </p:spPr>
        <p:txBody>
          <a:bodyPr wrap="none">
            <a:prstTxWarp prst="textNoShape">
              <a:avLst/>
            </a:prstTxWarp>
            <a:spAutoFit/>
          </a:bodyPr>
          <a:lstStyle/>
          <a:p>
            <a:r>
              <a:rPr lang="en-US" sz="3200"/>
              <a:t>*</a:t>
            </a:r>
          </a:p>
        </p:txBody>
      </p:sp>
      <p:sp>
        <p:nvSpPr>
          <p:cNvPr id="138247" name="Oval 7"/>
          <p:cNvSpPr>
            <a:spLocks noChangeArrowheads="1"/>
          </p:cNvSpPr>
          <p:nvPr/>
        </p:nvSpPr>
        <p:spPr bwMode="auto">
          <a:xfrm>
            <a:off x="304800" y="228600"/>
            <a:ext cx="1295400" cy="1066800"/>
          </a:xfrm>
          <a:prstGeom prst="ellipse">
            <a:avLst/>
          </a:prstGeom>
          <a:solidFill>
            <a:schemeClr val="accent2"/>
          </a:solidFill>
          <a:ln w="38100">
            <a:solidFill>
              <a:schemeClr val="tx1"/>
            </a:solidFill>
            <a:round/>
            <a:headEnd/>
            <a:tailEnd/>
          </a:ln>
          <a:effectLst>
            <a:outerShdw blurRad="63500" dist="35921" dir="2700000" algn="ctr" rotWithShape="0">
              <a:srgbClr val="000000">
                <a:alpha val="74998"/>
              </a:srgbClr>
            </a:outerShdw>
          </a:effectLst>
        </p:spPr>
        <p:txBody>
          <a:bodyPr wrap="none" anchor="ctr">
            <a:prstTxWarp prst="textNoShape">
              <a:avLst/>
            </a:prstTxWarp>
          </a:bodyPr>
          <a:lstStyle/>
          <a:p>
            <a:pPr algn="ctr">
              <a:defRPr/>
            </a:pPr>
            <a:r>
              <a:rPr lang="en-US" sz="1400">
                <a:solidFill>
                  <a:srgbClr val="FFFF66"/>
                </a:solidFill>
              </a:rPr>
              <a:t>GENES</a:t>
            </a:r>
            <a:endParaRPr lang="en-US" sz="1400"/>
          </a:p>
        </p:txBody>
      </p:sp>
      <p:sp>
        <p:nvSpPr>
          <p:cNvPr id="78856" name="Oval 8"/>
          <p:cNvSpPr>
            <a:spLocks noChangeArrowheads="1"/>
          </p:cNvSpPr>
          <p:nvPr/>
        </p:nvSpPr>
        <p:spPr bwMode="auto">
          <a:xfrm>
            <a:off x="4421188" y="152400"/>
            <a:ext cx="1447800" cy="1295400"/>
          </a:xfrm>
          <a:prstGeom prst="ellipse">
            <a:avLst/>
          </a:prstGeom>
          <a:solidFill>
            <a:srgbClr val="FF0000"/>
          </a:solidFill>
          <a:ln w="38100">
            <a:solidFill>
              <a:schemeClr val="tx1"/>
            </a:solidFill>
            <a:round/>
            <a:headEnd/>
            <a:tailEnd/>
          </a:ln>
        </p:spPr>
        <p:txBody>
          <a:bodyPr wrap="none" anchor="ctr">
            <a:prstTxWarp prst="textNoShape">
              <a:avLst/>
            </a:prstTxWarp>
          </a:bodyPr>
          <a:lstStyle/>
          <a:p>
            <a:pPr algn="ctr"/>
            <a:r>
              <a:rPr lang="en-US" sz="1400">
                <a:solidFill>
                  <a:srgbClr val="FFFF66"/>
                </a:solidFill>
              </a:rPr>
              <a:t>ENVIRONMENT</a:t>
            </a:r>
            <a:endParaRPr lang="en-US" sz="1400"/>
          </a:p>
        </p:txBody>
      </p:sp>
      <p:sp>
        <p:nvSpPr>
          <p:cNvPr id="138249" name="Oval 9"/>
          <p:cNvSpPr>
            <a:spLocks noChangeArrowheads="1"/>
          </p:cNvSpPr>
          <p:nvPr/>
        </p:nvSpPr>
        <p:spPr bwMode="auto">
          <a:xfrm>
            <a:off x="2286000" y="228600"/>
            <a:ext cx="1365250" cy="1143000"/>
          </a:xfrm>
          <a:prstGeom prst="ellipse">
            <a:avLst/>
          </a:prstGeom>
          <a:gradFill rotWithShape="0">
            <a:gsLst>
              <a:gs pos="0">
                <a:schemeClr val="accent2"/>
              </a:gs>
              <a:gs pos="50000">
                <a:srgbClr val="FF0000"/>
              </a:gs>
              <a:gs pos="100000">
                <a:schemeClr val="accent2"/>
              </a:gs>
            </a:gsLst>
            <a:lin ang="5400000" scaled="1"/>
          </a:gradFill>
          <a:ln w="38100">
            <a:solidFill>
              <a:schemeClr val="tx1"/>
            </a:solidFill>
            <a:round/>
            <a:headEnd/>
            <a:tailEnd/>
          </a:ln>
        </p:spPr>
        <p:txBody>
          <a:bodyPr wrap="none" anchor="ctr">
            <a:prstTxWarp prst="textNoShape">
              <a:avLst/>
            </a:prstTxWarp>
          </a:bodyPr>
          <a:lstStyle/>
          <a:p>
            <a:pPr algn="ctr">
              <a:defRPr/>
            </a:pPr>
            <a:r>
              <a:rPr lang="en-US" sz="1400">
                <a:solidFill>
                  <a:srgbClr val="FFFF66"/>
                </a:solidFill>
              </a:rPr>
              <a:t>EPIGENOME</a:t>
            </a:r>
          </a:p>
        </p:txBody>
      </p:sp>
      <p:sp>
        <p:nvSpPr>
          <p:cNvPr id="78858" name="AutoShape 10"/>
          <p:cNvSpPr>
            <a:spLocks noChangeArrowheads="1"/>
          </p:cNvSpPr>
          <p:nvPr/>
        </p:nvSpPr>
        <p:spPr bwMode="auto">
          <a:xfrm rot="5343805">
            <a:off x="1634331" y="413544"/>
            <a:ext cx="303213" cy="695325"/>
          </a:xfrm>
          <a:prstGeom prst="downArrow">
            <a:avLst>
              <a:gd name="adj1" fmla="val 50000"/>
              <a:gd name="adj2" fmla="val 57330"/>
            </a:avLst>
          </a:prstGeom>
          <a:solidFill>
            <a:schemeClr val="accent1"/>
          </a:solidFill>
          <a:ln w="9525">
            <a:solidFill>
              <a:schemeClr val="tx1"/>
            </a:solidFill>
            <a:miter lim="800000"/>
            <a:headEnd/>
            <a:tailEnd/>
          </a:ln>
        </p:spPr>
        <p:txBody>
          <a:bodyPr rot="10800000" vert="eaVert" wrap="none" anchor="ctr">
            <a:prstTxWarp prst="textNoShape">
              <a:avLst/>
            </a:prstTxWarp>
          </a:bodyPr>
          <a:lstStyle/>
          <a:p>
            <a:pPr algn="ctr"/>
            <a:endParaRPr lang="en-US" sz="1400"/>
          </a:p>
        </p:txBody>
      </p:sp>
      <p:sp>
        <p:nvSpPr>
          <p:cNvPr id="78859" name="AutoShape 11"/>
          <p:cNvSpPr>
            <a:spLocks noChangeArrowheads="1"/>
          </p:cNvSpPr>
          <p:nvPr/>
        </p:nvSpPr>
        <p:spPr bwMode="auto">
          <a:xfrm rot="5383954">
            <a:off x="3886200" y="457200"/>
            <a:ext cx="228600" cy="685800"/>
          </a:xfrm>
          <a:prstGeom prst="downArrow">
            <a:avLst>
              <a:gd name="adj1" fmla="val 50000"/>
              <a:gd name="adj2" fmla="val 7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38252" name="Text Box 12"/>
          <p:cNvSpPr txBox="1">
            <a:spLocks noChangeArrowheads="1"/>
          </p:cNvSpPr>
          <p:nvPr/>
        </p:nvSpPr>
        <p:spPr bwMode="auto">
          <a:xfrm>
            <a:off x="2743200" y="106363"/>
            <a:ext cx="409575" cy="579437"/>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prstTxWarp prst="textNoShape">
              <a:avLst/>
            </a:prstTxWarp>
            <a:spAutoFit/>
          </a:bodyPr>
          <a:lstStyle/>
          <a:p>
            <a:pPr>
              <a:defRPr/>
            </a:pPr>
            <a:r>
              <a:rPr lang="en-US" sz="3200">
                <a:solidFill>
                  <a:srgbClr val="FFFF66"/>
                </a:solidFill>
              </a:rPr>
              <a:t>3</a:t>
            </a:r>
            <a:endParaRPr lang="en-US" sz="3200">
              <a:solidFill>
                <a:srgbClr val="FF0000"/>
              </a:solidFill>
            </a:endParaRPr>
          </a:p>
        </p:txBody>
      </p:sp>
      <p:sp>
        <p:nvSpPr>
          <p:cNvPr id="138253" name="AutoShape 13"/>
          <p:cNvSpPr>
            <a:spLocks/>
          </p:cNvSpPr>
          <p:nvPr/>
        </p:nvSpPr>
        <p:spPr bwMode="auto">
          <a:xfrm rot="-5384535">
            <a:off x="2705100" y="-1866900"/>
            <a:ext cx="533400" cy="4419600"/>
          </a:xfrm>
          <a:prstGeom prst="rightBracket">
            <a:avLst>
              <a:gd name="adj" fmla="val 69048"/>
            </a:avLst>
          </a:prstGeom>
          <a:noFill/>
          <a:ln w="38100">
            <a:solidFill>
              <a:srgbClr val="FFFF66"/>
            </a:solidFill>
            <a:round/>
            <a:headEnd type="triangle" w="med" len="med"/>
            <a:tailEnd type="triangle" w="med" len="med"/>
          </a:ln>
          <a:effectLst>
            <a:outerShdw blurRad="63500" dist="35921"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38254" name="Text Box 14"/>
          <p:cNvSpPr txBox="1">
            <a:spLocks noChangeArrowheads="1"/>
          </p:cNvSpPr>
          <p:nvPr/>
        </p:nvSpPr>
        <p:spPr bwMode="auto">
          <a:xfrm>
            <a:off x="3435350" y="1066800"/>
            <a:ext cx="984250" cy="3667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prstTxWarp prst="textNoShape">
              <a:avLst/>
            </a:prstTxWarp>
            <a:spAutoFit/>
          </a:bodyPr>
          <a:lstStyle/>
          <a:p>
            <a:pPr algn="ctr">
              <a:defRPr/>
            </a:pPr>
            <a:r>
              <a:rPr lang="en-US" sz="1800" b="1">
                <a:solidFill>
                  <a:srgbClr val="FFFF66"/>
                </a:solidFill>
              </a:rPr>
              <a:t>TIMING</a:t>
            </a:r>
          </a:p>
        </p:txBody>
      </p:sp>
      <p:cxnSp>
        <p:nvCxnSpPr>
          <p:cNvPr id="78863" name="Straight Connector 15"/>
          <p:cNvCxnSpPr>
            <a:cxnSpLocks noChangeShapeType="1"/>
          </p:cNvCxnSpPr>
          <p:nvPr/>
        </p:nvCxnSpPr>
        <p:spPr bwMode="auto">
          <a:xfrm rot="5400000">
            <a:off x="2057400" y="4724400"/>
            <a:ext cx="990600" cy="990600"/>
          </a:xfrm>
          <a:prstGeom prst="line">
            <a:avLst/>
          </a:prstGeom>
          <a:noFill/>
          <a:ln w="57150">
            <a:solidFill>
              <a:schemeClr val="tx1"/>
            </a:solidFill>
            <a:round/>
            <a:headEnd/>
            <a:tailEnd/>
          </a:ln>
        </p:spPr>
      </p:cxnSp>
      <p:cxnSp>
        <p:nvCxnSpPr>
          <p:cNvPr id="78864" name="Straight Connector 16"/>
          <p:cNvCxnSpPr>
            <a:cxnSpLocks noChangeShapeType="1"/>
          </p:cNvCxnSpPr>
          <p:nvPr/>
        </p:nvCxnSpPr>
        <p:spPr bwMode="auto">
          <a:xfrm rot="5400000">
            <a:off x="2819400" y="3505200"/>
            <a:ext cx="1447800" cy="990600"/>
          </a:xfrm>
          <a:prstGeom prst="line">
            <a:avLst/>
          </a:prstGeom>
          <a:noFill/>
          <a:ln w="57150">
            <a:solidFill>
              <a:schemeClr val="tx1"/>
            </a:solidFill>
            <a:round/>
            <a:headEnd/>
            <a:tailEnd/>
          </a:ln>
        </p:spPr>
      </p:cxnSp>
      <p:cxnSp>
        <p:nvCxnSpPr>
          <p:cNvPr id="20" name="Straight Connector 19"/>
          <p:cNvCxnSpPr/>
          <p:nvPr/>
        </p:nvCxnSpPr>
        <p:spPr bwMode="auto">
          <a:xfrm flipV="1">
            <a:off x="2057400" y="5029200"/>
            <a:ext cx="990600" cy="381000"/>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cxnSp>
        <p:nvCxnSpPr>
          <p:cNvPr id="21" name="Straight Connector 20"/>
          <p:cNvCxnSpPr/>
          <p:nvPr/>
        </p:nvCxnSpPr>
        <p:spPr bwMode="auto">
          <a:xfrm flipV="1">
            <a:off x="3081338" y="4419600"/>
            <a:ext cx="957262" cy="619125"/>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78867" name="TextBox 22"/>
          <p:cNvSpPr txBox="1">
            <a:spLocks noChangeArrowheads="1"/>
          </p:cNvSpPr>
          <p:nvPr/>
        </p:nvSpPr>
        <p:spPr bwMode="auto">
          <a:xfrm flipH="1">
            <a:off x="1981200" y="2895600"/>
            <a:ext cx="1981200" cy="1016000"/>
          </a:xfrm>
          <a:prstGeom prst="rect">
            <a:avLst/>
          </a:prstGeom>
          <a:noFill/>
          <a:ln w="9525">
            <a:noFill/>
            <a:miter lim="800000"/>
            <a:headEnd/>
            <a:tailEnd/>
          </a:ln>
        </p:spPr>
        <p:txBody>
          <a:bodyPr>
            <a:prstTxWarp prst="textNoShape">
              <a:avLst/>
            </a:prstTxWarp>
            <a:spAutoFit/>
          </a:bodyPr>
          <a:lstStyle/>
          <a:p>
            <a:r>
              <a:rPr lang="en-US"/>
              <a:t>Low MAO-A</a:t>
            </a:r>
          </a:p>
          <a:p>
            <a:pPr algn="ctr"/>
            <a:r>
              <a:rPr lang="en-US" sz="1800"/>
              <a:t>(high serotonin</a:t>
            </a:r>
          </a:p>
          <a:p>
            <a:pPr algn="ctr"/>
            <a:r>
              <a:rPr lang="en-US" sz="1800">
                <a:solidFill>
                  <a:srgbClr val="FF0000"/>
                </a:solidFill>
              </a:rPr>
              <a:t>high risk</a:t>
            </a:r>
            <a:r>
              <a:rPr lang="en-US" sz="1800"/>
              <a:t>)</a:t>
            </a:r>
          </a:p>
        </p:txBody>
      </p:sp>
      <p:sp>
        <p:nvSpPr>
          <p:cNvPr id="78868" name="Rectangle 23"/>
          <p:cNvSpPr>
            <a:spLocks noChangeArrowheads="1"/>
          </p:cNvSpPr>
          <p:nvPr/>
        </p:nvSpPr>
        <p:spPr bwMode="auto">
          <a:xfrm>
            <a:off x="3124200" y="5257800"/>
            <a:ext cx="1371600" cy="838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78869" name="TextBox 24"/>
          <p:cNvSpPr txBox="1">
            <a:spLocks noChangeArrowheads="1"/>
          </p:cNvSpPr>
          <p:nvPr/>
        </p:nvSpPr>
        <p:spPr bwMode="auto">
          <a:xfrm flipH="1">
            <a:off x="3200400" y="4929188"/>
            <a:ext cx="1981200" cy="1014412"/>
          </a:xfrm>
          <a:prstGeom prst="rect">
            <a:avLst/>
          </a:prstGeom>
          <a:noFill/>
          <a:ln w="9525">
            <a:noFill/>
            <a:miter lim="800000"/>
            <a:headEnd/>
            <a:tailEnd/>
          </a:ln>
        </p:spPr>
        <p:txBody>
          <a:bodyPr>
            <a:prstTxWarp prst="textNoShape">
              <a:avLst/>
            </a:prstTxWarp>
            <a:spAutoFit/>
          </a:bodyPr>
          <a:lstStyle/>
          <a:p>
            <a:r>
              <a:rPr lang="en-US"/>
              <a:t>High MAO-A</a:t>
            </a:r>
          </a:p>
          <a:p>
            <a:pPr algn="ctr"/>
            <a:r>
              <a:rPr lang="en-US" sz="1800"/>
              <a:t>(low serotonin,</a:t>
            </a:r>
          </a:p>
          <a:p>
            <a:pPr algn="ctr"/>
            <a:r>
              <a:rPr lang="en-US" sz="1800">
                <a:solidFill>
                  <a:srgbClr val="FF0000"/>
                </a:solidFill>
              </a:rPr>
              <a:t>low risk</a:t>
            </a:r>
            <a:r>
              <a:rPr lang="en-US" sz="1800"/>
              <a:t>)</a:t>
            </a:r>
          </a:p>
        </p:txBody>
      </p:sp>
    </p:spTree>
    <p:extLst>
      <p:ext uri="{BB962C8B-B14F-4D97-AF65-F5344CB8AC3E}">
        <p14:creationId xmlns:p14="http://schemas.microsoft.com/office/powerpoint/2010/main" val="248798220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grpSp>
        <p:nvGrpSpPr>
          <p:cNvPr id="22" name="Group 21"/>
          <p:cNvGrpSpPr/>
          <p:nvPr/>
        </p:nvGrpSpPr>
        <p:grpSpPr>
          <a:xfrm>
            <a:off x="7678884" y="2030966"/>
            <a:ext cx="1621849" cy="3053446"/>
            <a:chOff x="253450" y="434876"/>
            <a:chExt cx="1817278" cy="3118136"/>
          </a:xfrm>
        </p:grpSpPr>
        <p:pic>
          <p:nvPicPr>
            <p:cNvPr id="4" name="Picture 3" descr="woman not ptregna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50" y="434876"/>
              <a:ext cx="1817278" cy="3118136"/>
            </a:xfrm>
            <a:prstGeom prst="rect">
              <a:avLst/>
            </a:prstGeom>
          </p:spPr>
        </p:pic>
        <p:sp>
          <p:nvSpPr>
            <p:cNvPr id="6" name="Oval 5"/>
            <p:cNvSpPr/>
            <p:nvPr/>
          </p:nvSpPr>
          <p:spPr>
            <a:xfrm>
              <a:off x="1287336" y="2835394"/>
              <a:ext cx="121775" cy="12176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093261" y="3043130"/>
            <a:ext cx="1678192" cy="2836343"/>
            <a:chOff x="253450" y="3618171"/>
            <a:chExt cx="1956943" cy="3118063"/>
          </a:xfrm>
        </p:grpSpPr>
        <p:pic>
          <p:nvPicPr>
            <p:cNvPr id="5" name="Picture 4" descr="pregnant w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50" y="3618171"/>
              <a:ext cx="1956943" cy="3118063"/>
            </a:xfrm>
            <a:prstGeom prst="rect">
              <a:avLst/>
            </a:prstGeom>
          </p:spPr>
        </p:pic>
        <p:sp>
          <p:nvSpPr>
            <p:cNvPr id="7" name="Oval 6"/>
            <p:cNvSpPr/>
            <p:nvPr/>
          </p:nvSpPr>
          <p:spPr>
            <a:xfrm>
              <a:off x="1409111" y="5867425"/>
              <a:ext cx="522531" cy="733428"/>
            </a:xfrm>
            <a:prstGeom prst="ellipse">
              <a:avLst/>
            </a:prstGeom>
            <a:solidFill>
              <a:srgbClr val="FA2D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586251" y="6020240"/>
              <a:ext cx="121775" cy="12176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595563" y="6208416"/>
              <a:ext cx="121775" cy="121765"/>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687105" y="2176757"/>
            <a:ext cx="1406156" cy="4260653"/>
            <a:chOff x="2421122" y="299596"/>
            <a:chExt cx="1406156" cy="4260653"/>
          </a:xfrm>
        </p:grpSpPr>
        <p:pic>
          <p:nvPicPr>
            <p:cNvPr id="3" name="Picture 2" descr="FryazinoWitnes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122" y="299596"/>
              <a:ext cx="1406156" cy="4260653"/>
            </a:xfrm>
            <a:prstGeom prst="rect">
              <a:avLst/>
            </a:prstGeom>
          </p:spPr>
        </p:pic>
        <p:sp>
          <p:nvSpPr>
            <p:cNvPr id="11" name="Oval 10"/>
            <p:cNvSpPr/>
            <p:nvPr/>
          </p:nvSpPr>
          <p:spPr>
            <a:xfrm>
              <a:off x="2879277" y="2454158"/>
              <a:ext cx="121775" cy="12176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grpSp>
      <p:sp>
        <p:nvSpPr>
          <p:cNvPr id="12" name="TextBox 11"/>
          <p:cNvSpPr txBox="1"/>
          <p:nvPr/>
        </p:nvSpPr>
        <p:spPr>
          <a:xfrm>
            <a:off x="732752" y="64525"/>
            <a:ext cx="6627736" cy="707886"/>
          </a:xfrm>
          <a:prstGeom prst="rect">
            <a:avLst/>
          </a:prstGeom>
          <a:noFill/>
        </p:spPr>
        <p:txBody>
          <a:bodyPr wrap="none" rtlCol="0">
            <a:spAutoFit/>
          </a:bodyPr>
          <a:lstStyle/>
          <a:p>
            <a:r>
              <a:rPr lang="en-US" sz="4000" b="1" dirty="0" smtClean="0">
                <a:ln>
                  <a:solidFill>
                    <a:schemeClr val="tx1"/>
                  </a:solidFill>
                </a:ln>
                <a:solidFill>
                  <a:srgbClr val="FF6600"/>
                </a:solidFill>
              </a:rPr>
              <a:t>TYPES OF EPIGENETIC EFFECTS</a:t>
            </a:r>
            <a:endParaRPr lang="en-US" sz="4000" b="1" dirty="0">
              <a:ln>
                <a:solidFill>
                  <a:schemeClr val="tx1"/>
                </a:solidFill>
              </a:ln>
              <a:solidFill>
                <a:srgbClr val="FF6600"/>
              </a:solidFill>
            </a:endParaRPr>
          </a:p>
        </p:txBody>
      </p:sp>
      <p:sp>
        <p:nvSpPr>
          <p:cNvPr id="2" name="Footer Placeholder 1"/>
          <p:cNvSpPr>
            <a:spLocks noGrp="1"/>
          </p:cNvSpPr>
          <p:nvPr>
            <p:ph type="ftr" sz="quarter" idx="11"/>
          </p:nvPr>
        </p:nvSpPr>
        <p:spPr/>
        <p:txBody>
          <a:bodyPr/>
          <a:lstStyle/>
          <a:p>
            <a:r>
              <a:rPr lang="en-US" smtClean="0"/>
              <a:t>JAMES FALLON</a:t>
            </a:r>
            <a:endParaRPr lang="en-US"/>
          </a:p>
        </p:txBody>
      </p:sp>
      <p:grpSp>
        <p:nvGrpSpPr>
          <p:cNvPr id="19" name="Group 18"/>
          <p:cNvGrpSpPr/>
          <p:nvPr/>
        </p:nvGrpSpPr>
        <p:grpSpPr>
          <a:xfrm>
            <a:off x="232786" y="2530417"/>
            <a:ext cx="1573184" cy="2922290"/>
            <a:chOff x="5145607" y="434876"/>
            <a:chExt cx="1817278" cy="3118136"/>
          </a:xfrm>
        </p:grpSpPr>
        <p:pic>
          <p:nvPicPr>
            <p:cNvPr id="14" name="Picture 13" descr="woman not ptregna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607" y="434876"/>
              <a:ext cx="1817278" cy="3118136"/>
            </a:xfrm>
            <a:prstGeom prst="rect">
              <a:avLst/>
            </a:prstGeom>
          </p:spPr>
        </p:pic>
        <p:sp>
          <p:nvSpPr>
            <p:cNvPr id="15" name="Oval 14"/>
            <p:cNvSpPr/>
            <p:nvPr/>
          </p:nvSpPr>
          <p:spPr>
            <a:xfrm flipV="1">
              <a:off x="5748408" y="500346"/>
              <a:ext cx="647527" cy="32819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16" name="Oval 15"/>
            <p:cNvSpPr/>
            <p:nvPr/>
          </p:nvSpPr>
          <p:spPr>
            <a:xfrm flipV="1">
              <a:off x="5830066" y="2343100"/>
              <a:ext cx="189734" cy="32819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grpSp>
      <p:grpSp>
        <p:nvGrpSpPr>
          <p:cNvPr id="20" name="Group 19"/>
          <p:cNvGrpSpPr/>
          <p:nvPr/>
        </p:nvGrpSpPr>
        <p:grpSpPr>
          <a:xfrm>
            <a:off x="2070728" y="2357596"/>
            <a:ext cx="1406156" cy="4260653"/>
            <a:chOff x="7313279" y="299596"/>
            <a:chExt cx="1406156" cy="4260653"/>
          </a:xfrm>
        </p:grpSpPr>
        <p:pic>
          <p:nvPicPr>
            <p:cNvPr id="13" name="Picture 12" descr="FryazinoWitnes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279" y="299596"/>
              <a:ext cx="1406156" cy="4260653"/>
            </a:xfrm>
            <a:prstGeom prst="rect">
              <a:avLst/>
            </a:prstGeom>
          </p:spPr>
        </p:pic>
        <p:sp>
          <p:nvSpPr>
            <p:cNvPr id="17" name="Oval 16"/>
            <p:cNvSpPr/>
            <p:nvPr/>
          </p:nvSpPr>
          <p:spPr>
            <a:xfrm flipV="1">
              <a:off x="7725020" y="341262"/>
              <a:ext cx="405891" cy="27415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18" name="Oval 17"/>
            <p:cNvSpPr/>
            <p:nvPr/>
          </p:nvSpPr>
          <p:spPr>
            <a:xfrm flipV="1">
              <a:off x="8019735" y="1789618"/>
              <a:ext cx="189734" cy="32819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grpSp>
      <p:sp>
        <p:nvSpPr>
          <p:cNvPr id="24" name="TextBox 23"/>
          <p:cNvSpPr txBox="1"/>
          <p:nvPr/>
        </p:nvSpPr>
        <p:spPr>
          <a:xfrm>
            <a:off x="4071248" y="1110859"/>
            <a:ext cx="4993675" cy="707886"/>
          </a:xfrm>
          <a:prstGeom prst="rect">
            <a:avLst/>
          </a:prstGeom>
          <a:noFill/>
        </p:spPr>
        <p:txBody>
          <a:bodyPr wrap="none" rtlCol="0">
            <a:spAutoFit/>
          </a:bodyPr>
          <a:lstStyle/>
          <a:p>
            <a:r>
              <a:rPr lang="en-US" sz="4000" b="1" dirty="0" smtClean="0">
                <a:ln>
                  <a:solidFill>
                    <a:schemeClr val="tx1"/>
                  </a:solidFill>
                </a:ln>
                <a:solidFill>
                  <a:srgbClr val="FF0000"/>
                </a:solidFill>
              </a:rPr>
              <a:t>TRANSGENERATIONAL </a:t>
            </a:r>
          </a:p>
        </p:txBody>
      </p:sp>
      <p:sp>
        <p:nvSpPr>
          <p:cNvPr id="25" name="TextBox 24"/>
          <p:cNvSpPr txBox="1"/>
          <p:nvPr/>
        </p:nvSpPr>
        <p:spPr>
          <a:xfrm>
            <a:off x="0" y="1119873"/>
            <a:ext cx="4077559" cy="1077218"/>
          </a:xfrm>
          <a:prstGeom prst="rect">
            <a:avLst/>
          </a:prstGeom>
          <a:noFill/>
        </p:spPr>
        <p:txBody>
          <a:bodyPr wrap="none" rtlCol="0">
            <a:spAutoFit/>
          </a:bodyPr>
          <a:lstStyle/>
          <a:p>
            <a:pPr algn="ctr"/>
            <a:r>
              <a:rPr lang="en-US" sz="3200" b="1" dirty="0" smtClean="0">
                <a:ln>
                  <a:solidFill>
                    <a:schemeClr val="tx1"/>
                  </a:solidFill>
                </a:ln>
                <a:solidFill>
                  <a:srgbClr val="FF6600"/>
                </a:solidFill>
              </a:rPr>
              <a:t>INTRAGENERATIONAL</a:t>
            </a:r>
          </a:p>
          <a:p>
            <a:pPr algn="ctr"/>
            <a:r>
              <a:rPr lang="en-US" sz="3200" b="1" dirty="0" smtClean="0">
                <a:ln>
                  <a:solidFill>
                    <a:schemeClr val="tx1"/>
                  </a:solidFill>
                </a:ln>
                <a:solidFill>
                  <a:srgbClr val="FF6600"/>
                </a:solidFill>
              </a:rPr>
              <a:t>(personal)</a:t>
            </a:r>
          </a:p>
        </p:txBody>
      </p:sp>
      <p:cxnSp>
        <p:nvCxnSpPr>
          <p:cNvPr id="27" name="Straight Arrow Connector 26"/>
          <p:cNvCxnSpPr/>
          <p:nvPr/>
        </p:nvCxnSpPr>
        <p:spPr>
          <a:xfrm>
            <a:off x="5199475" y="4536366"/>
            <a:ext cx="0" cy="218510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8656901" y="4567176"/>
            <a:ext cx="0" cy="218510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7272617" y="5514703"/>
            <a:ext cx="0" cy="120314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771996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468S20a-i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52" y="1442112"/>
            <a:ext cx="7445673" cy="4876916"/>
          </a:xfrm>
          <a:prstGeom prst="rect">
            <a:avLst/>
          </a:prstGeom>
        </p:spPr>
      </p:pic>
      <p:sp>
        <p:nvSpPr>
          <p:cNvPr id="5" name="TextBox 4"/>
          <p:cNvSpPr txBox="1"/>
          <p:nvPr/>
        </p:nvSpPr>
        <p:spPr>
          <a:xfrm>
            <a:off x="388074" y="282259"/>
            <a:ext cx="7593144" cy="584776"/>
          </a:xfrm>
          <a:prstGeom prst="rect">
            <a:avLst/>
          </a:prstGeom>
          <a:noFill/>
        </p:spPr>
        <p:txBody>
          <a:bodyPr wrap="none" rtlCol="0">
            <a:spAutoFit/>
          </a:bodyPr>
          <a:lstStyle/>
          <a:p>
            <a:r>
              <a:rPr lang="en-US" sz="3200" b="1" dirty="0" smtClean="0">
                <a:solidFill>
                  <a:srgbClr val="FFFF00"/>
                </a:solidFill>
              </a:rPr>
              <a:t>TRANSGENERATIONAL EPIGENETIC EFFECTS</a:t>
            </a:r>
            <a:endParaRPr lang="en-US" sz="3200" b="1" dirty="0">
              <a:solidFill>
                <a:srgbClr val="FFFF00"/>
              </a:solidFill>
            </a:endParaRPr>
          </a:p>
        </p:txBody>
      </p:sp>
      <p:sp>
        <p:nvSpPr>
          <p:cNvPr id="2" name="Footer Placeholder 1"/>
          <p:cNvSpPr>
            <a:spLocks noGrp="1"/>
          </p:cNvSpPr>
          <p:nvPr>
            <p:ph type="ftr" sz="quarter" idx="11"/>
          </p:nvPr>
        </p:nvSpPr>
        <p:spPr/>
        <p:txBody>
          <a:bodyPr/>
          <a:lstStyle/>
          <a:p>
            <a:r>
              <a:rPr lang="en-US" smtClean="0"/>
              <a:t>JAMES FALLON</a:t>
            </a:r>
            <a:endParaRPr lang="en-US"/>
          </a:p>
        </p:txBody>
      </p:sp>
    </p:spTree>
    <p:extLst>
      <p:ext uri="{BB962C8B-B14F-4D97-AF65-F5344CB8AC3E}">
        <p14:creationId xmlns:p14="http://schemas.microsoft.com/office/powerpoint/2010/main" val="109555130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029" y="462839"/>
            <a:ext cx="5141026" cy="523220"/>
          </a:xfrm>
          <a:prstGeom prst="rect">
            <a:avLst/>
          </a:prstGeom>
          <a:noFill/>
        </p:spPr>
        <p:txBody>
          <a:bodyPr wrap="none" rtlCol="0">
            <a:spAutoFit/>
          </a:bodyPr>
          <a:lstStyle/>
          <a:p>
            <a:r>
              <a:rPr lang="en-US" sz="2800" b="1" dirty="0" smtClean="0"/>
              <a:t>FEAST OR FAMINE- THE SWEDISH</a:t>
            </a:r>
            <a:endParaRPr lang="en-US" sz="2800" b="1" dirty="0"/>
          </a:p>
        </p:txBody>
      </p:sp>
      <p:sp>
        <p:nvSpPr>
          <p:cNvPr id="3" name="TextBox 2"/>
          <p:cNvSpPr txBox="1"/>
          <p:nvPr/>
        </p:nvSpPr>
        <p:spPr>
          <a:xfrm>
            <a:off x="180324" y="39455"/>
            <a:ext cx="4773362" cy="461665"/>
          </a:xfrm>
          <a:prstGeom prst="rect">
            <a:avLst/>
          </a:prstGeom>
          <a:noFill/>
        </p:spPr>
        <p:txBody>
          <a:bodyPr wrap="none" rtlCol="0">
            <a:spAutoFit/>
          </a:bodyPr>
          <a:lstStyle/>
          <a:p>
            <a:r>
              <a:rPr lang="en-US" sz="2400" b="1" dirty="0" smtClean="0"/>
              <a:t>TRANSGENERATIONAL EPIGENETICS</a:t>
            </a:r>
            <a:endParaRPr lang="en-US" sz="2400" b="1" dirty="0"/>
          </a:p>
        </p:txBody>
      </p:sp>
      <p:pic>
        <p:nvPicPr>
          <p:cNvPr id="4" name="Picture 3" descr="family-tree-genealogy-diagram-stick-figure-pictogram-ic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666" y="1343125"/>
            <a:ext cx="5955899" cy="5955899"/>
          </a:xfrm>
          <a:prstGeom prst="rect">
            <a:avLst/>
          </a:prstGeom>
        </p:spPr>
      </p:pic>
      <p:sp>
        <p:nvSpPr>
          <p:cNvPr id="5" name="TextBox 4"/>
          <p:cNvSpPr txBox="1"/>
          <p:nvPr/>
        </p:nvSpPr>
        <p:spPr>
          <a:xfrm>
            <a:off x="143081" y="1562964"/>
            <a:ext cx="3169708" cy="461665"/>
          </a:xfrm>
          <a:prstGeom prst="rect">
            <a:avLst/>
          </a:prstGeom>
          <a:noFill/>
        </p:spPr>
        <p:txBody>
          <a:bodyPr wrap="none" rtlCol="0">
            <a:spAutoFit/>
          </a:bodyPr>
          <a:lstStyle/>
          <a:p>
            <a:r>
              <a:rPr lang="en-US" sz="2400" b="1" dirty="0" smtClean="0"/>
              <a:t>1905 SWEDISH FAMINE</a:t>
            </a:r>
            <a:endParaRPr lang="en-US" sz="2400" b="1" dirty="0"/>
          </a:p>
        </p:txBody>
      </p:sp>
      <p:sp>
        <p:nvSpPr>
          <p:cNvPr id="10" name="TextBox 9"/>
          <p:cNvSpPr txBox="1"/>
          <p:nvPr/>
        </p:nvSpPr>
        <p:spPr>
          <a:xfrm>
            <a:off x="1587577" y="3250562"/>
            <a:ext cx="2164775" cy="461665"/>
          </a:xfrm>
          <a:prstGeom prst="rect">
            <a:avLst/>
          </a:prstGeom>
          <a:solidFill>
            <a:schemeClr val="bg1"/>
          </a:solidFill>
        </p:spPr>
        <p:txBody>
          <a:bodyPr wrap="none" rtlCol="0">
            <a:spAutoFit/>
          </a:bodyPr>
          <a:lstStyle/>
          <a:p>
            <a:r>
              <a:rPr lang="en-US" sz="2400" b="1" dirty="0" smtClean="0">
                <a:solidFill>
                  <a:srgbClr val="3366FF"/>
                </a:solidFill>
              </a:rPr>
              <a:t>PATERNAL LINE</a:t>
            </a:r>
            <a:endParaRPr lang="en-US" sz="2400" b="1" dirty="0">
              <a:solidFill>
                <a:srgbClr val="3366FF"/>
              </a:solidFill>
            </a:endParaRPr>
          </a:p>
        </p:txBody>
      </p:sp>
      <p:sp>
        <p:nvSpPr>
          <p:cNvPr id="12" name="TextBox 11"/>
          <p:cNvSpPr txBox="1"/>
          <p:nvPr/>
        </p:nvSpPr>
        <p:spPr>
          <a:xfrm>
            <a:off x="5944593" y="1349115"/>
            <a:ext cx="2801193" cy="1015663"/>
          </a:xfrm>
          <a:prstGeom prst="rect">
            <a:avLst/>
          </a:prstGeom>
          <a:noFill/>
        </p:spPr>
        <p:txBody>
          <a:bodyPr wrap="none" rtlCol="0">
            <a:spAutoFit/>
          </a:bodyPr>
          <a:lstStyle/>
          <a:p>
            <a:r>
              <a:rPr lang="en-US" sz="2000" b="1" dirty="0" smtClean="0"/>
              <a:t>GRANDFATHER</a:t>
            </a:r>
            <a:r>
              <a:rPr lang="en-US" sz="2000" b="1" dirty="0"/>
              <a:t> </a:t>
            </a:r>
            <a:r>
              <a:rPr lang="en-US" sz="2000" b="1" dirty="0" smtClean="0"/>
              <a:t>FEASTED </a:t>
            </a:r>
          </a:p>
          <a:p>
            <a:r>
              <a:rPr lang="en-US" sz="2000" b="1" dirty="0" smtClean="0"/>
              <a:t>IN PRE-PUBERTY WHEN </a:t>
            </a:r>
          </a:p>
          <a:p>
            <a:r>
              <a:rPr lang="en-US" sz="2000" b="1" dirty="0" smtClean="0"/>
              <a:t>SPERM ARE MATURING</a:t>
            </a:r>
            <a:endParaRPr lang="en-US" sz="2000" b="1" dirty="0"/>
          </a:p>
        </p:txBody>
      </p:sp>
      <p:sp>
        <p:nvSpPr>
          <p:cNvPr id="14" name="Rectangle 13"/>
          <p:cNvSpPr/>
          <p:nvPr/>
        </p:nvSpPr>
        <p:spPr>
          <a:xfrm>
            <a:off x="1335220" y="5893427"/>
            <a:ext cx="5681913" cy="10479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514379" y="4465230"/>
            <a:ext cx="2629621" cy="2246769"/>
          </a:xfrm>
          <a:prstGeom prst="rect">
            <a:avLst/>
          </a:prstGeom>
          <a:noFill/>
        </p:spPr>
        <p:txBody>
          <a:bodyPr wrap="none" rtlCol="0">
            <a:spAutoFit/>
          </a:bodyPr>
          <a:lstStyle/>
          <a:p>
            <a:r>
              <a:rPr lang="en-US" sz="2000" b="1" dirty="0" smtClean="0"/>
              <a:t>GRANDSONS DIE 32 </a:t>
            </a:r>
          </a:p>
          <a:p>
            <a:r>
              <a:rPr lang="en-US" sz="2000" b="1" dirty="0" smtClean="0"/>
              <a:t>YEARS EARLIER, OFTEN</a:t>
            </a:r>
          </a:p>
          <a:p>
            <a:r>
              <a:rPr lang="en-US" sz="2000" b="1" dirty="0" smtClean="0"/>
              <a:t>OF DIABETES, THAN</a:t>
            </a:r>
          </a:p>
          <a:p>
            <a:r>
              <a:rPr lang="en-US" sz="2000" b="1" dirty="0" smtClean="0"/>
              <a:t>GRANDSONS WHOSE </a:t>
            </a:r>
          </a:p>
          <a:p>
            <a:r>
              <a:rPr lang="en-US" sz="2000" b="1" dirty="0" smtClean="0"/>
              <a:t>GRANDFATHERS WHO</a:t>
            </a:r>
          </a:p>
          <a:p>
            <a:r>
              <a:rPr lang="en-US" sz="2000" b="1" dirty="0" smtClean="0"/>
              <a:t>WERE STARVED</a:t>
            </a:r>
          </a:p>
          <a:p>
            <a:endParaRPr lang="en-US" sz="2000" b="1" dirty="0" smtClean="0"/>
          </a:p>
        </p:txBody>
      </p:sp>
      <p:sp>
        <p:nvSpPr>
          <p:cNvPr id="16" name="Rectangle 15"/>
          <p:cNvSpPr/>
          <p:nvPr/>
        </p:nvSpPr>
        <p:spPr>
          <a:xfrm>
            <a:off x="3933662" y="986059"/>
            <a:ext cx="458633" cy="5135423"/>
          </a:xfrm>
          <a:prstGeom prst="rect">
            <a:avLst/>
          </a:prstGeom>
          <a:noFill/>
          <a:ln w="38100" cmpd="sng">
            <a:solidFill>
              <a:srgbClr val="558E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JAMES FALLON</a:t>
            </a:r>
            <a:endParaRPr lang="en-US"/>
          </a:p>
        </p:txBody>
      </p:sp>
    </p:spTree>
    <p:extLst>
      <p:ext uri="{BB962C8B-B14F-4D97-AF65-F5344CB8AC3E}">
        <p14:creationId xmlns:p14="http://schemas.microsoft.com/office/powerpoint/2010/main" val="374789381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189" y="462839"/>
            <a:ext cx="8776762" cy="523220"/>
          </a:xfrm>
          <a:prstGeom prst="rect">
            <a:avLst/>
          </a:prstGeom>
          <a:noFill/>
        </p:spPr>
        <p:txBody>
          <a:bodyPr wrap="none" rtlCol="0">
            <a:spAutoFit/>
          </a:bodyPr>
          <a:lstStyle/>
          <a:p>
            <a:r>
              <a:rPr lang="en-US" sz="2800" b="1" dirty="0" smtClean="0"/>
              <a:t>FEAST OR FAMINE- FOLLOW-UP BRITISH/SWEDISH STUDY </a:t>
            </a:r>
            <a:endParaRPr lang="en-US" sz="2800" b="1" dirty="0"/>
          </a:p>
        </p:txBody>
      </p:sp>
      <p:sp>
        <p:nvSpPr>
          <p:cNvPr id="3" name="TextBox 2"/>
          <p:cNvSpPr txBox="1"/>
          <p:nvPr/>
        </p:nvSpPr>
        <p:spPr>
          <a:xfrm>
            <a:off x="143081" y="35783"/>
            <a:ext cx="4773362" cy="461665"/>
          </a:xfrm>
          <a:prstGeom prst="rect">
            <a:avLst/>
          </a:prstGeom>
          <a:noFill/>
        </p:spPr>
        <p:txBody>
          <a:bodyPr wrap="none" rtlCol="0">
            <a:spAutoFit/>
          </a:bodyPr>
          <a:lstStyle/>
          <a:p>
            <a:r>
              <a:rPr lang="en-US" sz="2400" b="1" dirty="0" smtClean="0"/>
              <a:t>TRANSGENERATIONAL EPIGENETICS</a:t>
            </a:r>
            <a:endParaRPr lang="en-US" sz="2400" b="1" dirty="0"/>
          </a:p>
        </p:txBody>
      </p:sp>
      <p:pic>
        <p:nvPicPr>
          <p:cNvPr id="4" name="Picture 3" descr="family-tree-genealogy-diagram-stick-figure-pictogram-ic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666" y="1290202"/>
            <a:ext cx="5955899" cy="5955899"/>
          </a:xfrm>
          <a:prstGeom prst="rect">
            <a:avLst/>
          </a:prstGeom>
        </p:spPr>
      </p:pic>
      <p:sp>
        <p:nvSpPr>
          <p:cNvPr id="6" name="TextBox 5"/>
          <p:cNvSpPr txBox="1"/>
          <p:nvPr/>
        </p:nvSpPr>
        <p:spPr>
          <a:xfrm>
            <a:off x="4916443" y="2933024"/>
            <a:ext cx="2269972" cy="461665"/>
          </a:xfrm>
          <a:prstGeom prst="rect">
            <a:avLst/>
          </a:prstGeom>
          <a:solidFill>
            <a:schemeClr val="bg1"/>
          </a:solidFill>
        </p:spPr>
        <p:txBody>
          <a:bodyPr wrap="none" rtlCol="0">
            <a:spAutoFit/>
          </a:bodyPr>
          <a:lstStyle/>
          <a:p>
            <a:r>
              <a:rPr lang="en-US" sz="2400" b="1" dirty="0">
                <a:solidFill>
                  <a:srgbClr val="FF55B2"/>
                </a:solidFill>
              </a:rPr>
              <a:t>M</a:t>
            </a:r>
            <a:r>
              <a:rPr lang="en-US" sz="2400" b="1" dirty="0" smtClean="0">
                <a:solidFill>
                  <a:srgbClr val="FF55B2"/>
                </a:solidFill>
              </a:rPr>
              <a:t>ATERNAL LINE</a:t>
            </a:r>
            <a:endParaRPr lang="en-US" sz="2400" b="1" dirty="0">
              <a:solidFill>
                <a:srgbClr val="FF55B2"/>
              </a:solidFill>
            </a:endParaRPr>
          </a:p>
        </p:txBody>
      </p:sp>
      <p:sp>
        <p:nvSpPr>
          <p:cNvPr id="7" name="TextBox 6"/>
          <p:cNvSpPr txBox="1"/>
          <p:nvPr/>
        </p:nvSpPr>
        <p:spPr>
          <a:xfrm>
            <a:off x="5944593" y="1180974"/>
            <a:ext cx="3385287" cy="1015663"/>
          </a:xfrm>
          <a:prstGeom prst="rect">
            <a:avLst/>
          </a:prstGeom>
          <a:noFill/>
        </p:spPr>
        <p:txBody>
          <a:bodyPr wrap="none" rtlCol="0">
            <a:spAutoFit/>
          </a:bodyPr>
          <a:lstStyle/>
          <a:p>
            <a:r>
              <a:rPr lang="en-US" sz="2000" b="1" dirty="0" smtClean="0"/>
              <a:t>GRANDMOTHER STARVATION</a:t>
            </a:r>
          </a:p>
          <a:p>
            <a:r>
              <a:rPr lang="en-US" sz="2000" b="1" dirty="0" smtClean="0"/>
              <a:t>WHEN THEY WERE IN THE</a:t>
            </a:r>
          </a:p>
          <a:p>
            <a:r>
              <a:rPr lang="en-US" sz="2000" b="1" dirty="0" smtClean="0"/>
              <a:t>WOMB</a:t>
            </a:r>
          </a:p>
        </p:txBody>
      </p:sp>
      <p:sp>
        <p:nvSpPr>
          <p:cNvPr id="9" name="Rectangle 8"/>
          <p:cNvSpPr/>
          <p:nvPr/>
        </p:nvSpPr>
        <p:spPr>
          <a:xfrm>
            <a:off x="1335220" y="6016914"/>
            <a:ext cx="5681913" cy="10479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390899" y="4588717"/>
            <a:ext cx="2927679" cy="1938992"/>
          </a:xfrm>
          <a:prstGeom prst="rect">
            <a:avLst/>
          </a:prstGeom>
          <a:noFill/>
        </p:spPr>
        <p:txBody>
          <a:bodyPr wrap="none" rtlCol="0">
            <a:spAutoFit/>
          </a:bodyPr>
          <a:lstStyle/>
          <a:p>
            <a:r>
              <a:rPr lang="en-US" sz="2000" b="1" dirty="0" smtClean="0"/>
              <a:t>GRANDDAUGHTERS</a:t>
            </a:r>
          </a:p>
          <a:p>
            <a:r>
              <a:rPr lang="en-US" sz="2000" b="1" dirty="0" smtClean="0"/>
              <a:t>DIE EARLIER THAN</a:t>
            </a:r>
          </a:p>
          <a:p>
            <a:r>
              <a:rPr lang="en-US" sz="2000" b="1" dirty="0" smtClean="0"/>
              <a:t>GRANDDAUGHTERS</a:t>
            </a:r>
          </a:p>
          <a:p>
            <a:r>
              <a:rPr lang="en-US" sz="2000" b="1" dirty="0" smtClean="0"/>
              <a:t>WHOSE GRANDMOTHERS</a:t>
            </a:r>
          </a:p>
          <a:p>
            <a:r>
              <a:rPr lang="en-US" sz="2000" b="1" dirty="0" smtClean="0"/>
              <a:t>MOTHERS HAD</a:t>
            </a:r>
          </a:p>
          <a:p>
            <a:r>
              <a:rPr lang="en-US" sz="2000" b="1" dirty="0" smtClean="0"/>
              <a:t>FEASTED</a:t>
            </a:r>
          </a:p>
        </p:txBody>
      </p:sp>
      <p:sp>
        <p:nvSpPr>
          <p:cNvPr id="12" name="Rectangle 11"/>
          <p:cNvSpPr/>
          <p:nvPr/>
        </p:nvSpPr>
        <p:spPr>
          <a:xfrm>
            <a:off x="4339382" y="1127187"/>
            <a:ext cx="458633" cy="5135423"/>
          </a:xfrm>
          <a:prstGeom prst="rect">
            <a:avLst/>
          </a:prstGeom>
          <a:noFill/>
          <a:ln w="38100" cmpd="sng">
            <a:solidFill>
              <a:srgbClr val="FF55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JAMES FALLON</a:t>
            </a:r>
            <a:endParaRPr lang="en-US"/>
          </a:p>
        </p:txBody>
      </p:sp>
    </p:spTree>
    <p:extLst>
      <p:ext uri="{BB962C8B-B14F-4D97-AF65-F5344CB8AC3E}">
        <p14:creationId xmlns:p14="http://schemas.microsoft.com/office/powerpoint/2010/main" val="84981723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997640" y="5994542"/>
            <a:ext cx="4137709" cy="738664"/>
          </a:xfrm>
          <a:prstGeom prst="rect">
            <a:avLst/>
          </a:prstGeom>
          <a:noFill/>
        </p:spPr>
        <p:txBody>
          <a:bodyPr wrap="none" rtlCol="0">
            <a:spAutoFit/>
          </a:bodyPr>
          <a:lstStyle/>
          <a:p>
            <a:r>
              <a:rPr lang="en-US" sz="1400" dirty="0">
                <a:solidFill>
                  <a:schemeClr val="bg1">
                    <a:lumMod val="65000"/>
                  </a:schemeClr>
                </a:solidFill>
              </a:rPr>
              <a:t>A Tunable Mechanism Determines the Duration of the </a:t>
            </a:r>
            <a:endParaRPr lang="en-US" sz="1400" dirty="0" smtClean="0">
              <a:solidFill>
                <a:schemeClr val="bg1">
                  <a:lumMod val="65000"/>
                </a:schemeClr>
              </a:solidFill>
            </a:endParaRPr>
          </a:p>
          <a:p>
            <a:r>
              <a:rPr lang="en-US" sz="1400" dirty="0" err="1" smtClean="0">
                <a:solidFill>
                  <a:schemeClr val="bg1">
                    <a:lumMod val="65000"/>
                  </a:schemeClr>
                </a:solidFill>
              </a:rPr>
              <a:t>Transgenerational</a:t>
            </a:r>
            <a:r>
              <a:rPr lang="en-US" sz="1400" dirty="0" smtClean="0">
                <a:solidFill>
                  <a:schemeClr val="bg1">
                    <a:lumMod val="65000"/>
                  </a:schemeClr>
                </a:solidFill>
              </a:rPr>
              <a:t> </a:t>
            </a:r>
            <a:r>
              <a:rPr lang="en-US" sz="1400" dirty="0">
                <a:solidFill>
                  <a:schemeClr val="bg1">
                    <a:lumMod val="65000"/>
                  </a:schemeClr>
                </a:solidFill>
              </a:rPr>
              <a:t>Small RNA </a:t>
            </a:r>
            <a:r>
              <a:rPr lang="en-US" sz="1400" dirty="0" smtClean="0">
                <a:solidFill>
                  <a:schemeClr val="bg1">
                    <a:lumMod val="65000"/>
                  </a:schemeClr>
                </a:solidFill>
              </a:rPr>
              <a:t>Inheritance.    Cell </a:t>
            </a:r>
          </a:p>
          <a:p>
            <a:r>
              <a:rPr lang="en-US" sz="1400" dirty="0" err="1" smtClean="0">
                <a:solidFill>
                  <a:schemeClr val="bg1">
                    <a:lumMod val="65000"/>
                  </a:schemeClr>
                </a:solidFill>
              </a:rPr>
              <a:t>Houri-Ze’evi</a:t>
            </a:r>
            <a:r>
              <a:rPr lang="en-US" sz="1400" dirty="0" smtClean="0">
                <a:solidFill>
                  <a:schemeClr val="bg1">
                    <a:lumMod val="65000"/>
                  </a:schemeClr>
                </a:solidFill>
              </a:rPr>
              <a:t> et al  March 2016</a:t>
            </a:r>
            <a:endParaRPr lang="en-US" sz="1400" dirty="0">
              <a:solidFill>
                <a:schemeClr val="bg1">
                  <a:lumMod val="65000"/>
                </a:schemeClr>
              </a:solidFill>
            </a:endParaRPr>
          </a:p>
        </p:txBody>
      </p:sp>
      <p:pic>
        <p:nvPicPr>
          <p:cNvPr id="5" name="Picture 4" descr="1-s2.0-S0092867416302070-fx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78" y="1454743"/>
            <a:ext cx="4751366" cy="4751366"/>
          </a:xfrm>
          <a:prstGeom prst="rect">
            <a:avLst/>
          </a:prstGeom>
        </p:spPr>
      </p:pic>
      <p:sp>
        <p:nvSpPr>
          <p:cNvPr id="6" name="TextBox 5"/>
          <p:cNvSpPr txBox="1"/>
          <p:nvPr/>
        </p:nvSpPr>
        <p:spPr>
          <a:xfrm>
            <a:off x="329733" y="200943"/>
            <a:ext cx="8805616" cy="1077218"/>
          </a:xfrm>
          <a:prstGeom prst="rect">
            <a:avLst/>
          </a:prstGeom>
          <a:noFill/>
        </p:spPr>
        <p:txBody>
          <a:bodyPr wrap="none" rtlCol="0">
            <a:spAutoFit/>
          </a:bodyPr>
          <a:lstStyle/>
          <a:p>
            <a:r>
              <a:rPr lang="en-US" sz="3200" b="1" dirty="0" smtClean="0">
                <a:solidFill>
                  <a:srgbClr val="FF6600"/>
                </a:solidFill>
              </a:rPr>
              <a:t>TRANSGENERATIONAL EPIGENETICS MECHANISMS</a:t>
            </a:r>
          </a:p>
          <a:p>
            <a:endParaRPr lang="en-US" sz="3200" b="1" dirty="0">
              <a:solidFill>
                <a:srgbClr val="FF6600"/>
              </a:solidFill>
            </a:endParaRPr>
          </a:p>
        </p:txBody>
      </p:sp>
      <p:sp>
        <p:nvSpPr>
          <p:cNvPr id="7" name="TextBox 6"/>
          <p:cNvSpPr txBox="1"/>
          <p:nvPr/>
        </p:nvSpPr>
        <p:spPr>
          <a:xfrm>
            <a:off x="5004264" y="1771738"/>
            <a:ext cx="4305385" cy="4093428"/>
          </a:xfrm>
          <a:prstGeom prst="rect">
            <a:avLst/>
          </a:prstGeom>
          <a:noFill/>
        </p:spPr>
        <p:txBody>
          <a:bodyPr wrap="none" rtlCol="0">
            <a:spAutoFit/>
          </a:bodyPr>
          <a:lstStyle/>
          <a:p>
            <a:r>
              <a:rPr lang="en-US" sz="2000" b="1" dirty="0" err="1" smtClean="0">
                <a:solidFill>
                  <a:srgbClr val="FF6600"/>
                </a:solidFill>
              </a:rPr>
              <a:t>RNAi</a:t>
            </a:r>
            <a:r>
              <a:rPr lang="en-US" sz="2000" b="1" smtClean="0">
                <a:solidFill>
                  <a:srgbClr val="FF6600"/>
                </a:solidFill>
              </a:rPr>
              <a:t> interference- </a:t>
            </a:r>
            <a:r>
              <a:rPr lang="en-US" sz="2000" b="1" dirty="0">
                <a:solidFill>
                  <a:srgbClr val="FF6600"/>
                </a:solidFill>
              </a:rPr>
              <a:t>small RNAs erasing</a:t>
            </a:r>
          </a:p>
          <a:p>
            <a:r>
              <a:rPr lang="en-US" sz="2000" b="1" dirty="0">
                <a:solidFill>
                  <a:srgbClr val="FF6600"/>
                </a:solidFill>
              </a:rPr>
              <a:t> ‘memory’ of epigenetic marks</a:t>
            </a:r>
          </a:p>
          <a:p>
            <a:endParaRPr lang="en-US" sz="2000" b="1" dirty="0" smtClean="0">
              <a:solidFill>
                <a:srgbClr val="FF6600"/>
              </a:solidFill>
            </a:endParaRPr>
          </a:p>
          <a:p>
            <a:r>
              <a:rPr lang="en-US" sz="2000" b="1" dirty="0" err="1" smtClean="0">
                <a:solidFill>
                  <a:srgbClr val="FF6600"/>
                </a:solidFill>
              </a:rPr>
              <a:t>dsRNA</a:t>
            </a:r>
            <a:r>
              <a:rPr lang="en-US" sz="2000" b="1" dirty="0" smtClean="0">
                <a:solidFill>
                  <a:srgbClr val="FF6600"/>
                </a:solidFill>
              </a:rPr>
              <a:t>- double stranded RNA splices</a:t>
            </a:r>
          </a:p>
          <a:p>
            <a:endParaRPr lang="en-US" sz="2000" b="1" dirty="0">
              <a:solidFill>
                <a:srgbClr val="FF6600"/>
              </a:solidFill>
            </a:endParaRPr>
          </a:p>
          <a:p>
            <a:r>
              <a:rPr lang="en-US" sz="2000" b="1" dirty="0" err="1">
                <a:solidFill>
                  <a:srgbClr val="FF6600"/>
                </a:solidFill>
              </a:rPr>
              <a:t>dsRNA</a:t>
            </a:r>
            <a:r>
              <a:rPr lang="en-US" sz="2000" b="1" dirty="0">
                <a:solidFill>
                  <a:srgbClr val="FF6600"/>
                </a:solidFill>
              </a:rPr>
              <a:t>-induced </a:t>
            </a:r>
            <a:r>
              <a:rPr lang="en-US" sz="2000" b="1" dirty="0" err="1">
                <a:solidFill>
                  <a:srgbClr val="FF6600"/>
                </a:solidFill>
              </a:rPr>
              <a:t>RNAi</a:t>
            </a:r>
            <a:r>
              <a:rPr lang="en-US" sz="2000" b="1" dirty="0">
                <a:solidFill>
                  <a:srgbClr val="FF6600"/>
                </a:solidFill>
              </a:rPr>
              <a:t> </a:t>
            </a:r>
            <a:r>
              <a:rPr lang="en-US" sz="2000" b="1" dirty="0" smtClean="0">
                <a:solidFill>
                  <a:srgbClr val="FF6600"/>
                </a:solidFill>
              </a:rPr>
              <a:t>affects </a:t>
            </a:r>
            <a:r>
              <a:rPr lang="en-US" sz="2000" b="1" dirty="0">
                <a:solidFill>
                  <a:srgbClr val="FF6600"/>
                </a:solidFill>
              </a:rPr>
              <a:t>the </a:t>
            </a:r>
            <a:endParaRPr lang="en-US" sz="2000" b="1" dirty="0" smtClean="0">
              <a:solidFill>
                <a:srgbClr val="FF6600"/>
              </a:solidFill>
            </a:endParaRPr>
          </a:p>
          <a:p>
            <a:r>
              <a:rPr lang="en-US" sz="2000" b="1" dirty="0" smtClean="0">
                <a:solidFill>
                  <a:srgbClr val="FF6600"/>
                </a:solidFill>
              </a:rPr>
              <a:t>production </a:t>
            </a:r>
            <a:r>
              <a:rPr lang="en-US" sz="2000" b="1" dirty="0">
                <a:solidFill>
                  <a:srgbClr val="FF6600"/>
                </a:solidFill>
              </a:rPr>
              <a:t>of </a:t>
            </a:r>
            <a:r>
              <a:rPr lang="en-US" sz="2000" b="1" dirty="0" smtClean="0">
                <a:solidFill>
                  <a:srgbClr val="FF6600"/>
                </a:solidFill>
              </a:rPr>
              <a:t>heritable </a:t>
            </a:r>
            <a:r>
              <a:rPr lang="en-US" sz="2000" b="1" dirty="0">
                <a:solidFill>
                  <a:srgbClr val="FF6600"/>
                </a:solidFill>
              </a:rPr>
              <a:t>endogenous </a:t>
            </a:r>
            <a:endParaRPr lang="en-US" sz="2000" b="1" dirty="0" smtClean="0">
              <a:solidFill>
                <a:srgbClr val="FF6600"/>
              </a:solidFill>
            </a:endParaRPr>
          </a:p>
          <a:p>
            <a:r>
              <a:rPr lang="en-US" sz="2000" b="1" dirty="0" smtClean="0">
                <a:solidFill>
                  <a:srgbClr val="FF6600"/>
                </a:solidFill>
              </a:rPr>
              <a:t>small </a:t>
            </a:r>
            <a:r>
              <a:rPr lang="en-US" sz="2000" b="1" dirty="0">
                <a:solidFill>
                  <a:srgbClr val="FF6600"/>
                </a:solidFill>
              </a:rPr>
              <a:t>RNAs, which regulate the </a:t>
            </a:r>
            <a:endParaRPr lang="en-US" sz="2000" b="1" dirty="0" smtClean="0">
              <a:solidFill>
                <a:srgbClr val="FF6600"/>
              </a:solidFill>
            </a:endParaRPr>
          </a:p>
          <a:p>
            <a:r>
              <a:rPr lang="en-US" sz="2000" b="1" dirty="0" smtClean="0">
                <a:solidFill>
                  <a:srgbClr val="FF6600"/>
                </a:solidFill>
              </a:rPr>
              <a:t>expression </a:t>
            </a:r>
            <a:r>
              <a:rPr lang="en-US" sz="2000" b="1" dirty="0">
                <a:solidFill>
                  <a:srgbClr val="FF6600"/>
                </a:solidFill>
              </a:rPr>
              <a:t>of </a:t>
            </a:r>
            <a:r>
              <a:rPr lang="en-US" sz="2000" b="1" dirty="0" err="1">
                <a:solidFill>
                  <a:srgbClr val="FF6600"/>
                </a:solidFill>
              </a:rPr>
              <a:t>RNAi</a:t>
            </a:r>
            <a:r>
              <a:rPr lang="en-US" sz="2000" b="1" dirty="0">
                <a:solidFill>
                  <a:srgbClr val="FF6600"/>
                </a:solidFill>
              </a:rPr>
              <a:t> </a:t>
            </a:r>
            <a:r>
              <a:rPr lang="en-US" sz="2000" b="1" dirty="0" smtClean="0">
                <a:solidFill>
                  <a:srgbClr val="FF6600"/>
                </a:solidFill>
              </a:rPr>
              <a:t>factors, thus </a:t>
            </a:r>
          </a:p>
          <a:p>
            <a:r>
              <a:rPr lang="en-US" sz="2000" b="1" dirty="0" smtClean="0">
                <a:solidFill>
                  <a:srgbClr val="FF6600"/>
                </a:solidFill>
              </a:rPr>
              <a:t>This feedback can regulate the </a:t>
            </a:r>
          </a:p>
          <a:p>
            <a:r>
              <a:rPr lang="en-US" sz="2000" b="1" dirty="0" smtClean="0">
                <a:solidFill>
                  <a:srgbClr val="FF6600"/>
                </a:solidFill>
              </a:rPr>
              <a:t>duration of the heredity</a:t>
            </a:r>
          </a:p>
          <a:p>
            <a:endParaRPr lang="en-US" sz="2000" b="1" dirty="0">
              <a:solidFill>
                <a:srgbClr val="FF6600"/>
              </a:solidFill>
            </a:endParaRPr>
          </a:p>
          <a:p>
            <a:endParaRPr lang="en-US" sz="2000" b="1" dirty="0">
              <a:solidFill>
                <a:srgbClr val="FF6600"/>
              </a:solidFill>
            </a:endParaRPr>
          </a:p>
        </p:txBody>
      </p:sp>
    </p:spTree>
    <p:extLst>
      <p:ext uri="{BB962C8B-B14F-4D97-AF65-F5344CB8AC3E}">
        <p14:creationId xmlns:p14="http://schemas.microsoft.com/office/powerpoint/2010/main" val="251399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02" name="Line 6"/>
          <p:cNvSpPr>
            <a:spLocks noChangeShapeType="1"/>
          </p:cNvSpPr>
          <p:nvPr/>
        </p:nvSpPr>
        <p:spPr bwMode="auto">
          <a:xfrm>
            <a:off x="228600" y="3505200"/>
            <a:ext cx="8534400" cy="1588"/>
          </a:xfrm>
          <a:prstGeom prst="line">
            <a:avLst/>
          </a:prstGeom>
          <a:noFill/>
          <a:ln w="25400">
            <a:solidFill>
              <a:srgbClr val="FFFB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nvGrpSpPr>
          <p:cNvPr id="204803" name="Group 7"/>
          <p:cNvGrpSpPr>
            <a:grpSpLocks/>
          </p:cNvGrpSpPr>
          <p:nvPr/>
        </p:nvGrpSpPr>
        <p:grpSpPr bwMode="auto">
          <a:xfrm>
            <a:off x="3124200" y="3048000"/>
            <a:ext cx="2816225" cy="3297238"/>
            <a:chOff x="0" y="0"/>
            <a:chExt cx="1774" cy="2077"/>
          </a:xfrm>
        </p:grpSpPr>
        <p:sp>
          <p:nvSpPr>
            <p:cNvPr id="204871" name="Line 8"/>
            <p:cNvSpPr>
              <a:spLocks noChangeShapeType="1"/>
            </p:cNvSpPr>
            <p:nvPr/>
          </p:nvSpPr>
          <p:spPr bwMode="auto">
            <a:xfrm rot="10800000">
              <a:off x="480" y="0"/>
              <a:ext cx="144"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nvGrpSpPr>
            <p:cNvPr id="204872" name="Group 9"/>
            <p:cNvGrpSpPr>
              <a:grpSpLocks/>
            </p:cNvGrpSpPr>
            <p:nvPr/>
          </p:nvGrpSpPr>
          <p:grpSpPr bwMode="auto">
            <a:xfrm>
              <a:off x="0" y="0"/>
              <a:ext cx="1774" cy="2077"/>
              <a:chOff x="0" y="0"/>
              <a:chExt cx="1774" cy="2077"/>
            </a:xfrm>
          </p:grpSpPr>
          <p:sp>
            <p:nvSpPr>
              <p:cNvPr id="204873" name="Line 10"/>
              <p:cNvSpPr>
                <a:spLocks noChangeShapeType="1"/>
              </p:cNvSpPr>
              <p:nvPr/>
            </p:nvSpPr>
            <p:spPr bwMode="auto">
              <a:xfrm rot="10800000">
                <a:off x="1104" y="0"/>
                <a:ext cx="144"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nvGrpSpPr>
              <p:cNvPr id="204874" name="Group 11"/>
              <p:cNvGrpSpPr>
                <a:grpSpLocks/>
              </p:cNvGrpSpPr>
              <p:nvPr/>
            </p:nvGrpSpPr>
            <p:grpSpPr bwMode="auto">
              <a:xfrm>
                <a:off x="0" y="0"/>
                <a:ext cx="1774" cy="2077"/>
                <a:chOff x="0" y="0"/>
                <a:chExt cx="1774" cy="2077"/>
              </a:xfrm>
            </p:grpSpPr>
            <p:grpSp>
              <p:nvGrpSpPr>
                <p:cNvPr id="204875" name="Group 12"/>
                <p:cNvGrpSpPr>
                  <a:grpSpLocks/>
                </p:cNvGrpSpPr>
                <p:nvPr/>
              </p:nvGrpSpPr>
              <p:grpSpPr bwMode="auto">
                <a:xfrm>
                  <a:off x="0" y="0"/>
                  <a:ext cx="1632" cy="1792"/>
                  <a:chOff x="0" y="0"/>
                  <a:chExt cx="1632" cy="1792"/>
                </a:xfrm>
              </p:grpSpPr>
              <p:grpSp>
                <p:nvGrpSpPr>
                  <p:cNvPr id="204877" name="Group 13"/>
                  <p:cNvGrpSpPr>
                    <a:grpSpLocks/>
                  </p:cNvGrpSpPr>
                  <p:nvPr/>
                </p:nvGrpSpPr>
                <p:grpSpPr bwMode="auto">
                  <a:xfrm>
                    <a:off x="0" y="136"/>
                    <a:ext cx="384" cy="248"/>
                    <a:chOff x="0" y="0"/>
                    <a:chExt cx="384" cy="248"/>
                  </a:xfrm>
                </p:grpSpPr>
                <p:sp>
                  <p:nvSpPr>
                    <p:cNvPr id="204889" name="Rectangle 14"/>
                    <p:cNvSpPr>
                      <a:spLocks/>
                    </p:cNvSpPr>
                    <p:nvPr/>
                  </p:nvSpPr>
                  <p:spPr bwMode="auto">
                    <a:xfrm>
                      <a:off x="0" y="56"/>
                      <a:ext cx="384" cy="19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90" name="Rectangle 15"/>
                    <p:cNvSpPr>
                      <a:spLocks/>
                    </p:cNvSpPr>
                    <p:nvPr/>
                  </p:nvSpPr>
                  <p:spPr bwMode="auto">
                    <a:xfrm>
                      <a:off x="164"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4878" name="Group 16"/>
                  <p:cNvGrpSpPr>
                    <a:grpSpLocks/>
                  </p:cNvGrpSpPr>
                  <p:nvPr/>
                </p:nvGrpSpPr>
                <p:grpSpPr bwMode="auto">
                  <a:xfrm>
                    <a:off x="624" y="136"/>
                    <a:ext cx="384" cy="248"/>
                    <a:chOff x="0" y="0"/>
                    <a:chExt cx="384" cy="248"/>
                  </a:xfrm>
                </p:grpSpPr>
                <p:sp>
                  <p:nvSpPr>
                    <p:cNvPr id="204887" name="Rectangle 17"/>
                    <p:cNvSpPr>
                      <a:spLocks/>
                    </p:cNvSpPr>
                    <p:nvPr/>
                  </p:nvSpPr>
                  <p:spPr bwMode="auto">
                    <a:xfrm>
                      <a:off x="0" y="56"/>
                      <a:ext cx="384" cy="19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88" name="Rectangle 18"/>
                    <p:cNvSpPr>
                      <a:spLocks/>
                    </p:cNvSpPr>
                    <p:nvPr/>
                  </p:nvSpPr>
                  <p:spPr bwMode="auto">
                    <a:xfrm>
                      <a:off x="164"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4879" name="Group 19"/>
                  <p:cNvGrpSpPr>
                    <a:grpSpLocks/>
                  </p:cNvGrpSpPr>
                  <p:nvPr/>
                </p:nvGrpSpPr>
                <p:grpSpPr bwMode="auto">
                  <a:xfrm>
                    <a:off x="1248" y="136"/>
                    <a:ext cx="384" cy="248"/>
                    <a:chOff x="0" y="0"/>
                    <a:chExt cx="384" cy="248"/>
                  </a:xfrm>
                </p:grpSpPr>
                <p:sp>
                  <p:nvSpPr>
                    <p:cNvPr id="204885" name="Rectangle 20"/>
                    <p:cNvSpPr>
                      <a:spLocks/>
                    </p:cNvSpPr>
                    <p:nvPr/>
                  </p:nvSpPr>
                  <p:spPr bwMode="auto">
                    <a:xfrm>
                      <a:off x="0" y="56"/>
                      <a:ext cx="384" cy="19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86" name="Rectangle 21"/>
                    <p:cNvSpPr>
                      <a:spLocks/>
                    </p:cNvSpPr>
                    <p:nvPr/>
                  </p:nvSpPr>
                  <p:spPr bwMode="auto">
                    <a:xfrm>
                      <a:off x="164"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sp>
                <p:nvSpPr>
                  <p:cNvPr id="204880" name="Line 22"/>
                  <p:cNvSpPr>
                    <a:spLocks noChangeShapeType="1"/>
                  </p:cNvSpPr>
                  <p:nvPr/>
                </p:nvSpPr>
                <p:spPr bwMode="auto">
                  <a:xfrm rot="10800000" flipH="1">
                    <a:off x="384" y="0"/>
                    <a:ext cx="96"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81" name="Line 23"/>
                  <p:cNvSpPr>
                    <a:spLocks noChangeShapeType="1"/>
                  </p:cNvSpPr>
                  <p:nvPr/>
                </p:nvSpPr>
                <p:spPr bwMode="auto">
                  <a:xfrm rot="10800000" flipH="1">
                    <a:off x="1008" y="0"/>
                    <a:ext cx="96"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nvGrpSpPr>
                  <p:cNvPr id="204882" name="Group 24"/>
                  <p:cNvGrpSpPr>
                    <a:grpSpLocks/>
                  </p:cNvGrpSpPr>
                  <p:nvPr/>
                </p:nvGrpSpPr>
                <p:grpSpPr bwMode="auto">
                  <a:xfrm>
                    <a:off x="944" y="496"/>
                    <a:ext cx="240" cy="1296"/>
                    <a:chOff x="0" y="0"/>
                    <a:chExt cx="240" cy="1296"/>
                  </a:xfrm>
                </p:grpSpPr>
                <p:sp>
                  <p:nvSpPr>
                    <p:cNvPr id="204883" name="AutoShape 25"/>
                    <p:cNvSpPr>
                      <a:spLocks/>
                    </p:cNvSpPr>
                    <p:nvPr/>
                  </p:nvSpPr>
                  <p:spPr bwMode="auto">
                    <a:xfrm>
                      <a:off x="0" y="0"/>
                      <a:ext cx="240" cy="12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84" name="Rectangle 26"/>
                    <p:cNvSpPr>
                      <a:spLocks/>
                    </p:cNvSpPr>
                    <p:nvPr/>
                  </p:nvSpPr>
                  <p:spPr bwMode="auto">
                    <a:xfrm>
                      <a:off x="92" y="577"/>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sp>
              <p:nvSpPr>
                <p:cNvPr id="204876" name="Rectangle 27"/>
                <p:cNvSpPr>
                  <a:spLocks/>
                </p:cNvSpPr>
                <p:nvPr/>
              </p:nvSpPr>
              <p:spPr bwMode="auto">
                <a:xfrm>
                  <a:off x="412" y="1808"/>
                  <a:ext cx="13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914400" fontAlgn="base">
                    <a:spcBef>
                      <a:spcPts val="1450"/>
                    </a:spcBef>
                    <a:spcAft>
                      <a:spcPct val="0"/>
                    </a:spcAft>
                  </a:pPr>
                  <a:r>
                    <a:rPr lang="en-US" sz="2800" smtClean="0">
                      <a:solidFill>
                        <a:srgbClr val="FFFFFF"/>
                      </a:solidFill>
                      <a:latin typeface="Gill Sans" charset="0"/>
                      <a:ea typeface="ＭＳ Ｐゴシック" charset="0"/>
                      <a:cs typeface="Gill Sans" charset="0"/>
                      <a:sym typeface="Gill Sans" charset="0"/>
                    </a:rPr>
                    <a:t>Coding gene…</a:t>
                  </a:r>
                </a:p>
              </p:txBody>
            </p:sp>
          </p:grpSp>
        </p:grpSp>
      </p:grpSp>
      <p:grpSp>
        <p:nvGrpSpPr>
          <p:cNvPr id="139292" name="Group 28"/>
          <p:cNvGrpSpPr>
            <a:grpSpLocks/>
          </p:cNvGrpSpPr>
          <p:nvPr/>
        </p:nvGrpSpPr>
        <p:grpSpPr bwMode="auto">
          <a:xfrm>
            <a:off x="6019800" y="3263900"/>
            <a:ext cx="1676400" cy="2060575"/>
            <a:chOff x="0" y="0"/>
            <a:chExt cx="1056" cy="1298"/>
          </a:xfrm>
        </p:grpSpPr>
        <p:grpSp>
          <p:nvGrpSpPr>
            <p:cNvPr id="204864" name="Group 29"/>
            <p:cNvGrpSpPr>
              <a:grpSpLocks/>
            </p:cNvGrpSpPr>
            <p:nvPr/>
          </p:nvGrpSpPr>
          <p:grpSpPr bwMode="auto">
            <a:xfrm>
              <a:off x="384" y="0"/>
              <a:ext cx="288" cy="248"/>
              <a:chOff x="0" y="0"/>
              <a:chExt cx="288" cy="248"/>
            </a:xfrm>
          </p:grpSpPr>
          <p:sp>
            <p:nvSpPr>
              <p:cNvPr id="204869" name="AutoShape 30"/>
              <p:cNvSpPr>
                <a:spLocks/>
              </p:cNvSpPr>
              <p:nvPr/>
            </p:nvSpPr>
            <p:spPr bwMode="auto">
              <a:xfrm>
                <a:off x="0" y="56"/>
                <a:ext cx="288"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400" y="0"/>
                    </a:moveTo>
                    <a:lnTo>
                      <a:pt x="0" y="10800"/>
                    </a:lnTo>
                    <a:lnTo>
                      <a:pt x="5400" y="21600"/>
                    </a:lnTo>
                    <a:lnTo>
                      <a:pt x="16200" y="21600"/>
                    </a:lnTo>
                    <a:lnTo>
                      <a:pt x="21600" y="10800"/>
                    </a:lnTo>
                    <a:lnTo>
                      <a:pt x="16200" y="0"/>
                    </a:lnTo>
                    <a:lnTo>
                      <a:pt x="5400" y="0"/>
                    </a:lnTo>
                    <a:close/>
                    <a:moveTo>
                      <a:pt x="5400" y="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70" name="Rectangle 31"/>
              <p:cNvSpPr>
                <a:spLocks/>
              </p:cNvSpPr>
              <p:nvPr/>
            </p:nvSpPr>
            <p:spPr bwMode="auto">
              <a:xfrm>
                <a:off x="116"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4865" name="Group 32"/>
            <p:cNvGrpSpPr>
              <a:grpSpLocks/>
            </p:cNvGrpSpPr>
            <p:nvPr/>
          </p:nvGrpSpPr>
          <p:grpSpPr bwMode="auto">
            <a:xfrm>
              <a:off x="384" y="296"/>
              <a:ext cx="240" cy="384"/>
              <a:chOff x="0" y="0"/>
              <a:chExt cx="240" cy="384"/>
            </a:xfrm>
          </p:grpSpPr>
          <p:sp>
            <p:nvSpPr>
              <p:cNvPr id="204867" name="AutoShape 33"/>
              <p:cNvSpPr>
                <a:spLocks/>
              </p:cNvSpPr>
              <p:nvPr/>
            </p:nvSpPr>
            <p:spPr bwMode="auto">
              <a:xfrm>
                <a:off x="0" y="0"/>
                <a:ext cx="240"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68" name="Rectangle 34"/>
              <p:cNvSpPr>
                <a:spLocks/>
              </p:cNvSpPr>
              <p:nvPr/>
            </p:nvSpPr>
            <p:spPr bwMode="auto">
              <a:xfrm>
                <a:off x="92" y="64"/>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sp>
          <p:nvSpPr>
            <p:cNvPr id="204866" name="Rectangle 35"/>
            <p:cNvSpPr>
              <a:spLocks/>
            </p:cNvSpPr>
            <p:nvPr/>
          </p:nvSpPr>
          <p:spPr bwMode="auto">
            <a:xfrm>
              <a:off x="0" y="914"/>
              <a:ext cx="105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Insulator CTCF ChIP Seq</a:t>
              </a:r>
            </a:p>
          </p:txBody>
        </p:sp>
      </p:grpSp>
      <p:grpSp>
        <p:nvGrpSpPr>
          <p:cNvPr id="139300" name="Group 36"/>
          <p:cNvGrpSpPr>
            <a:grpSpLocks/>
          </p:cNvGrpSpPr>
          <p:nvPr/>
        </p:nvGrpSpPr>
        <p:grpSpPr bwMode="auto">
          <a:xfrm>
            <a:off x="2182813" y="3276600"/>
            <a:ext cx="990600" cy="1879600"/>
            <a:chOff x="27" y="0"/>
            <a:chExt cx="624" cy="1184"/>
          </a:xfrm>
        </p:grpSpPr>
        <p:grpSp>
          <p:nvGrpSpPr>
            <p:cNvPr id="204857" name="Group 37"/>
            <p:cNvGrpSpPr>
              <a:grpSpLocks/>
            </p:cNvGrpSpPr>
            <p:nvPr/>
          </p:nvGrpSpPr>
          <p:grpSpPr bwMode="auto">
            <a:xfrm>
              <a:off x="138" y="0"/>
              <a:ext cx="240" cy="244"/>
              <a:chOff x="6" y="0"/>
              <a:chExt cx="240" cy="244"/>
            </a:xfrm>
          </p:grpSpPr>
          <p:sp>
            <p:nvSpPr>
              <p:cNvPr id="204862" name="AutoShape 38"/>
              <p:cNvSpPr>
                <a:spLocks/>
              </p:cNvSpPr>
              <p:nvPr/>
            </p:nvSpPr>
            <p:spPr bwMode="auto">
              <a:xfrm>
                <a:off x="6" y="0"/>
                <a:ext cx="240" cy="239"/>
              </a:xfrm>
              <a:prstGeom prst="pentagon">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63" name="Rectangle 39"/>
              <p:cNvSpPr>
                <a:spLocks/>
              </p:cNvSpPr>
              <p:nvPr/>
            </p:nvSpPr>
            <p:spPr bwMode="auto">
              <a:xfrm>
                <a:off x="98" y="11"/>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4858" name="Group 40"/>
            <p:cNvGrpSpPr>
              <a:grpSpLocks/>
            </p:cNvGrpSpPr>
            <p:nvPr/>
          </p:nvGrpSpPr>
          <p:grpSpPr bwMode="auto">
            <a:xfrm>
              <a:off x="139" y="288"/>
              <a:ext cx="240" cy="384"/>
              <a:chOff x="0" y="0"/>
              <a:chExt cx="240" cy="384"/>
            </a:xfrm>
          </p:grpSpPr>
          <p:sp>
            <p:nvSpPr>
              <p:cNvPr id="204860" name="AutoShape 41"/>
              <p:cNvSpPr>
                <a:spLocks/>
              </p:cNvSpPr>
              <p:nvPr/>
            </p:nvSpPr>
            <p:spPr bwMode="auto">
              <a:xfrm>
                <a:off x="0" y="0"/>
                <a:ext cx="240"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61" name="Rectangle 42"/>
              <p:cNvSpPr>
                <a:spLocks/>
              </p:cNvSpPr>
              <p:nvPr/>
            </p:nvSpPr>
            <p:spPr bwMode="auto">
              <a:xfrm>
                <a:off x="92" y="64"/>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sp>
          <p:nvSpPr>
            <p:cNvPr id="204859" name="Rectangle 43"/>
            <p:cNvSpPr>
              <a:spLocks/>
            </p:cNvSpPr>
            <p:nvPr/>
          </p:nvSpPr>
          <p:spPr bwMode="auto">
            <a:xfrm>
              <a:off x="27" y="750"/>
              <a:ext cx="62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Promoter</a:t>
              </a:r>
            </a:p>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CAGE Seq</a:t>
              </a:r>
            </a:p>
          </p:txBody>
        </p:sp>
      </p:grpSp>
      <p:grpSp>
        <p:nvGrpSpPr>
          <p:cNvPr id="139308" name="Group 44"/>
          <p:cNvGrpSpPr>
            <a:grpSpLocks/>
          </p:cNvGrpSpPr>
          <p:nvPr/>
        </p:nvGrpSpPr>
        <p:grpSpPr bwMode="auto">
          <a:xfrm>
            <a:off x="2895600" y="1554163"/>
            <a:ext cx="5068888" cy="4291012"/>
            <a:chOff x="48" y="21"/>
            <a:chExt cx="3193" cy="2702"/>
          </a:xfrm>
        </p:grpSpPr>
        <p:grpSp>
          <p:nvGrpSpPr>
            <p:cNvPr id="204840" name="Group 45"/>
            <p:cNvGrpSpPr>
              <a:grpSpLocks/>
            </p:cNvGrpSpPr>
            <p:nvPr/>
          </p:nvGrpSpPr>
          <p:grpSpPr bwMode="auto">
            <a:xfrm>
              <a:off x="48" y="21"/>
              <a:ext cx="3193" cy="2284"/>
              <a:chOff x="48" y="21"/>
              <a:chExt cx="3193" cy="2284"/>
            </a:xfrm>
          </p:grpSpPr>
          <p:grpSp>
            <p:nvGrpSpPr>
              <p:cNvPr id="204842" name="Group 46"/>
              <p:cNvGrpSpPr>
                <a:grpSpLocks/>
              </p:cNvGrpSpPr>
              <p:nvPr/>
            </p:nvGrpSpPr>
            <p:grpSpPr bwMode="auto">
              <a:xfrm>
                <a:off x="48" y="21"/>
                <a:ext cx="3193" cy="845"/>
                <a:chOff x="0" y="21"/>
                <a:chExt cx="3193" cy="845"/>
              </a:xfrm>
            </p:grpSpPr>
            <p:sp>
              <p:nvSpPr>
                <p:cNvPr id="204849" name="Line 47"/>
                <p:cNvSpPr>
                  <a:spLocks noChangeShapeType="1"/>
                </p:cNvSpPr>
                <p:nvPr/>
              </p:nvSpPr>
              <p:spPr bwMode="auto">
                <a:xfrm>
                  <a:off x="0" y="769"/>
                  <a:ext cx="1199" cy="1"/>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50" name="Line 48"/>
                <p:cNvSpPr>
                  <a:spLocks noChangeShapeType="1"/>
                </p:cNvSpPr>
                <p:nvPr/>
              </p:nvSpPr>
              <p:spPr bwMode="auto">
                <a:xfrm>
                  <a:off x="240" y="865"/>
                  <a:ext cx="1344" cy="1"/>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51" name="Line 49"/>
                <p:cNvSpPr>
                  <a:spLocks noChangeShapeType="1"/>
                </p:cNvSpPr>
                <p:nvPr/>
              </p:nvSpPr>
              <p:spPr bwMode="auto">
                <a:xfrm>
                  <a:off x="240" y="673"/>
                  <a:ext cx="816" cy="1"/>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52" name="Line 50"/>
                <p:cNvSpPr>
                  <a:spLocks noChangeShapeType="1"/>
                </p:cNvSpPr>
                <p:nvPr/>
              </p:nvSpPr>
              <p:spPr bwMode="auto">
                <a:xfrm>
                  <a:off x="432" y="577"/>
                  <a:ext cx="624" cy="1"/>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nvGrpSpPr>
                <p:cNvPr id="204853" name="Group 51"/>
                <p:cNvGrpSpPr>
                  <a:grpSpLocks/>
                </p:cNvGrpSpPr>
                <p:nvPr/>
              </p:nvGrpSpPr>
              <p:grpSpPr bwMode="auto">
                <a:xfrm>
                  <a:off x="1104" y="289"/>
                  <a:ext cx="288" cy="384"/>
                  <a:chOff x="0" y="0"/>
                  <a:chExt cx="288" cy="384"/>
                </a:xfrm>
              </p:grpSpPr>
              <p:sp>
                <p:nvSpPr>
                  <p:cNvPr id="204855" name="AutoShape 52"/>
                  <p:cNvSpPr>
                    <a:spLocks/>
                  </p:cNvSpPr>
                  <p:nvPr/>
                </p:nvSpPr>
                <p:spPr bwMode="auto">
                  <a:xfrm>
                    <a:off x="0" y="0"/>
                    <a:ext cx="288"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00"/>
                        </a:moveTo>
                        <a:lnTo>
                          <a:pt x="5400" y="16200"/>
                        </a:lnTo>
                        <a:lnTo>
                          <a:pt x="5400" y="0"/>
                        </a:lnTo>
                        <a:lnTo>
                          <a:pt x="16200" y="0"/>
                        </a:lnTo>
                        <a:lnTo>
                          <a:pt x="16200" y="16200"/>
                        </a:lnTo>
                        <a:lnTo>
                          <a:pt x="21600" y="16200"/>
                        </a:lnTo>
                        <a:lnTo>
                          <a:pt x="10800" y="21600"/>
                        </a:lnTo>
                        <a:lnTo>
                          <a:pt x="0" y="16200"/>
                        </a:lnTo>
                        <a:close/>
                        <a:moveTo>
                          <a:pt x="0" y="16200"/>
                        </a:moveTo>
                      </a:path>
                    </a:pathLst>
                  </a:custGeom>
                  <a:solidFill>
                    <a:srgbClr val="339966"/>
                  </a:solidFill>
                  <a:ln w="12700">
                    <a:solidFill>
                      <a:srgbClr val="339966"/>
                    </a:solidFill>
                    <a:miter lim="800000"/>
                    <a:headEnd/>
                    <a:tailEnd/>
                  </a:ln>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56" name="Rectangle 53"/>
                  <p:cNvSpPr>
                    <a:spLocks/>
                  </p:cNvSpPr>
                  <p:nvPr/>
                </p:nvSpPr>
                <p:spPr bwMode="auto">
                  <a:xfrm>
                    <a:off x="116" y="16"/>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sp>
              <p:nvSpPr>
                <p:cNvPr id="204854" name="Rectangle 54"/>
                <p:cNvSpPr>
                  <a:spLocks/>
                </p:cNvSpPr>
                <p:nvPr/>
              </p:nvSpPr>
              <p:spPr bwMode="auto">
                <a:xfrm>
                  <a:off x="247" y="21"/>
                  <a:ext cx="29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RNASeq: Transcripts, splicing, expression profiling</a:t>
                  </a:r>
                </a:p>
              </p:txBody>
            </p:sp>
          </p:grpSp>
          <p:grpSp>
            <p:nvGrpSpPr>
              <p:cNvPr id="204843" name="Group 55"/>
              <p:cNvGrpSpPr>
                <a:grpSpLocks/>
              </p:cNvGrpSpPr>
              <p:nvPr/>
            </p:nvGrpSpPr>
            <p:grpSpPr bwMode="auto">
              <a:xfrm>
                <a:off x="428" y="1313"/>
                <a:ext cx="388" cy="233"/>
                <a:chOff x="428" y="0"/>
                <a:chExt cx="388" cy="233"/>
              </a:xfrm>
            </p:grpSpPr>
            <p:sp>
              <p:nvSpPr>
                <p:cNvPr id="204847" name="Rectangle 56"/>
                <p:cNvSpPr>
                  <a:spLocks/>
                </p:cNvSpPr>
                <p:nvPr/>
              </p:nvSpPr>
              <p:spPr bwMode="auto">
                <a:xfrm>
                  <a:off x="576" y="128"/>
                  <a:ext cx="240" cy="48"/>
                </a:xfrm>
                <a:prstGeom prst="rect">
                  <a:avLst/>
                </a:prstGeom>
                <a:solidFill>
                  <a:srgbClr val="A1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48" name="Rectangle 57"/>
                <p:cNvSpPr>
                  <a:spLocks/>
                </p:cNvSpPr>
                <p:nvPr/>
              </p:nvSpPr>
              <p:spPr bwMode="auto">
                <a:xfrm>
                  <a:off x="428"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4844" name="Group 58"/>
              <p:cNvGrpSpPr>
                <a:grpSpLocks/>
              </p:cNvGrpSpPr>
              <p:nvPr/>
            </p:nvGrpSpPr>
            <p:grpSpPr bwMode="auto">
              <a:xfrm>
                <a:off x="576" y="1489"/>
                <a:ext cx="240" cy="816"/>
                <a:chOff x="48" y="0"/>
                <a:chExt cx="240" cy="816"/>
              </a:xfrm>
            </p:grpSpPr>
            <p:sp>
              <p:nvSpPr>
                <p:cNvPr id="204845" name="AutoShape 59"/>
                <p:cNvSpPr>
                  <a:spLocks/>
                </p:cNvSpPr>
                <p:nvPr/>
              </p:nvSpPr>
              <p:spPr bwMode="auto">
                <a:xfrm>
                  <a:off x="48" y="0"/>
                  <a:ext cx="240"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A1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46" name="Rectangle 60"/>
                <p:cNvSpPr>
                  <a:spLocks/>
                </p:cNvSpPr>
                <p:nvPr/>
              </p:nvSpPr>
              <p:spPr bwMode="auto">
                <a:xfrm>
                  <a:off x="92" y="307"/>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sp>
          <p:nvSpPr>
            <p:cNvPr id="204841" name="Rectangle 61"/>
            <p:cNvSpPr>
              <a:spLocks/>
            </p:cNvSpPr>
            <p:nvPr/>
          </p:nvSpPr>
          <p:spPr bwMode="auto">
            <a:xfrm>
              <a:off x="133" y="2285"/>
              <a:ext cx="104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Non-coding RNA</a:t>
              </a:r>
            </a:p>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RNASeq</a:t>
              </a:r>
            </a:p>
          </p:txBody>
        </p:sp>
      </p:grpSp>
      <p:grpSp>
        <p:nvGrpSpPr>
          <p:cNvPr id="139326" name="Group 62"/>
          <p:cNvGrpSpPr>
            <a:grpSpLocks/>
          </p:cNvGrpSpPr>
          <p:nvPr/>
        </p:nvGrpSpPr>
        <p:grpSpPr bwMode="auto">
          <a:xfrm>
            <a:off x="7593013" y="3225800"/>
            <a:ext cx="1306512" cy="2771775"/>
            <a:chOff x="24" y="0"/>
            <a:chExt cx="823" cy="1746"/>
          </a:xfrm>
        </p:grpSpPr>
        <p:sp>
          <p:nvSpPr>
            <p:cNvPr id="204833" name="Rectangle 63"/>
            <p:cNvSpPr>
              <a:spLocks/>
            </p:cNvSpPr>
            <p:nvPr/>
          </p:nvSpPr>
          <p:spPr bwMode="auto">
            <a:xfrm>
              <a:off x="24" y="1308"/>
              <a:ext cx="823"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Enhancer</a:t>
              </a:r>
            </a:p>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P300 ChiPSeq</a:t>
              </a:r>
            </a:p>
          </p:txBody>
        </p:sp>
        <p:grpSp>
          <p:nvGrpSpPr>
            <p:cNvPr id="204834" name="Group 64"/>
            <p:cNvGrpSpPr>
              <a:grpSpLocks/>
            </p:cNvGrpSpPr>
            <p:nvPr/>
          </p:nvGrpSpPr>
          <p:grpSpPr bwMode="auto">
            <a:xfrm>
              <a:off x="184" y="0"/>
              <a:ext cx="288" cy="272"/>
              <a:chOff x="0" y="0"/>
              <a:chExt cx="288" cy="272"/>
            </a:xfrm>
          </p:grpSpPr>
          <p:sp>
            <p:nvSpPr>
              <p:cNvPr id="204838" name="AutoShape 65"/>
              <p:cNvSpPr>
                <a:spLocks/>
              </p:cNvSpPr>
              <p:nvPr/>
            </p:nvSpPr>
            <p:spPr bwMode="auto">
              <a:xfrm>
                <a:off x="0" y="32"/>
                <a:ext cx="288"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moveTo>
                      <a:pt x="5400" y="1080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39" name="Rectangle 66"/>
              <p:cNvSpPr>
                <a:spLocks/>
              </p:cNvSpPr>
              <p:nvPr/>
            </p:nvSpPr>
            <p:spPr bwMode="auto">
              <a:xfrm>
                <a:off x="116"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4835" name="Group 67"/>
            <p:cNvGrpSpPr>
              <a:grpSpLocks/>
            </p:cNvGrpSpPr>
            <p:nvPr/>
          </p:nvGrpSpPr>
          <p:grpSpPr bwMode="auto">
            <a:xfrm>
              <a:off x="232" y="320"/>
              <a:ext cx="240" cy="912"/>
              <a:chOff x="0" y="0"/>
              <a:chExt cx="240" cy="911"/>
            </a:xfrm>
          </p:grpSpPr>
          <p:sp>
            <p:nvSpPr>
              <p:cNvPr id="204836" name="AutoShape 68"/>
              <p:cNvSpPr>
                <a:spLocks/>
              </p:cNvSpPr>
              <p:nvPr/>
            </p:nvSpPr>
            <p:spPr bwMode="auto">
              <a:xfrm>
                <a:off x="0" y="0"/>
                <a:ext cx="240" cy="9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37" name="Rectangle 69"/>
              <p:cNvSpPr>
                <a:spLocks/>
              </p:cNvSpPr>
              <p:nvPr/>
            </p:nvSpPr>
            <p:spPr bwMode="auto">
              <a:xfrm>
                <a:off x="92" y="361"/>
                <a:ext cx="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grpSp>
        <p:nvGrpSpPr>
          <p:cNvPr id="139334" name="Group 70"/>
          <p:cNvGrpSpPr>
            <a:grpSpLocks/>
          </p:cNvGrpSpPr>
          <p:nvPr/>
        </p:nvGrpSpPr>
        <p:grpSpPr bwMode="auto">
          <a:xfrm>
            <a:off x="228600" y="3263900"/>
            <a:ext cx="1676400" cy="1922463"/>
            <a:chOff x="0" y="0"/>
            <a:chExt cx="1056" cy="1211"/>
          </a:xfrm>
        </p:grpSpPr>
        <p:grpSp>
          <p:nvGrpSpPr>
            <p:cNvPr id="204826" name="Group 71"/>
            <p:cNvGrpSpPr>
              <a:grpSpLocks/>
            </p:cNvGrpSpPr>
            <p:nvPr/>
          </p:nvGrpSpPr>
          <p:grpSpPr bwMode="auto">
            <a:xfrm>
              <a:off x="432" y="0"/>
              <a:ext cx="432" cy="248"/>
              <a:chOff x="0" y="0"/>
              <a:chExt cx="432" cy="248"/>
            </a:xfrm>
          </p:grpSpPr>
          <p:sp>
            <p:nvSpPr>
              <p:cNvPr id="204831" name="AutoShape 72"/>
              <p:cNvSpPr>
                <a:spLocks/>
              </p:cNvSpPr>
              <p:nvPr/>
            </p:nvSpPr>
            <p:spPr bwMode="auto">
              <a:xfrm>
                <a:off x="0" y="56"/>
                <a:ext cx="43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5400" y="0"/>
                    </a:moveTo>
                    <a:lnTo>
                      <a:pt x="0" y="21600"/>
                    </a:lnTo>
                    <a:lnTo>
                      <a:pt x="16200" y="21600"/>
                    </a:lnTo>
                    <a:lnTo>
                      <a:pt x="21600" y="0"/>
                    </a:lnTo>
                    <a:lnTo>
                      <a:pt x="5400" y="0"/>
                    </a:lnTo>
                    <a:close/>
                    <a:moveTo>
                      <a:pt x="5400" y="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32" name="Rectangle 73"/>
              <p:cNvSpPr>
                <a:spLocks/>
              </p:cNvSpPr>
              <p:nvPr/>
            </p:nvSpPr>
            <p:spPr bwMode="auto">
              <a:xfrm>
                <a:off x="188"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4827" name="Group 74"/>
            <p:cNvGrpSpPr>
              <a:grpSpLocks/>
            </p:cNvGrpSpPr>
            <p:nvPr/>
          </p:nvGrpSpPr>
          <p:grpSpPr bwMode="auto">
            <a:xfrm>
              <a:off x="432" y="296"/>
              <a:ext cx="240" cy="384"/>
              <a:chOff x="0" y="0"/>
              <a:chExt cx="240" cy="384"/>
            </a:xfrm>
          </p:grpSpPr>
          <p:sp>
            <p:nvSpPr>
              <p:cNvPr id="204829" name="AutoShape 75"/>
              <p:cNvSpPr>
                <a:spLocks/>
              </p:cNvSpPr>
              <p:nvPr/>
            </p:nvSpPr>
            <p:spPr bwMode="auto">
              <a:xfrm>
                <a:off x="0" y="0"/>
                <a:ext cx="240"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30" name="Rectangle 76"/>
              <p:cNvSpPr>
                <a:spLocks/>
              </p:cNvSpPr>
              <p:nvPr/>
            </p:nvSpPr>
            <p:spPr bwMode="auto">
              <a:xfrm>
                <a:off x="92" y="64"/>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sp>
          <p:nvSpPr>
            <p:cNvPr id="204828" name="Rectangle 77"/>
            <p:cNvSpPr>
              <a:spLocks/>
            </p:cNvSpPr>
            <p:nvPr/>
          </p:nvSpPr>
          <p:spPr bwMode="auto">
            <a:xfrm>
              <a:off x="0" y="739"/>
              <a:ext cx="1056"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Histone</a:t>
              </a:r>
            </a:p>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Modifications</a:t>
              </a:r>
            </a:p>
          </p:txBody>
        </p:sp>
      </p:grpSp>
      <p:grpSp>
        <p:nvGrpSpPr>
          <p:cNvPr id="204809" name="Group 78"/>
          <p:cNvGrpSpPr>
            <a:grpSpLocks/>
          </p:cNvGrpSpPr>
          <p:nvPr/>
        </p:nvGrpSpPr>
        <p:grpSpPr bwMode="auto">
          <a:xfrm>
            <a:off x="1119188" y="2311400"/>
            <a:ext cx="1177925" cy="1236663"/>
            <a:chOff x="26" y="21"/>
            <a:chExt cx="741" cy="779"/>
          </a:xfrm>
        </p:grpSpPr>
        <p:grpSp>
          <p:nvGrpSpPr>
            <p:cNvPr id="204822" name="Group 79"/>
            <p:cNvGrpSpPr>
              <a:grpSpLocks/>
            </p:cNvGrpSpPr>
            <p:nvPr/>
          </p:nvGrpSpPr>
          <p:grpSpPr bwMode="auto">
            <a:xfrm>
              <a:off x="249" y="282"/>
              <a:ext cx="518" cy="518"/>
              <a:chOff x="0" y="0"/>
              <a:chExt cx="518" cy="518"/>
            </a:xfrm>
          </p:grpSpPr>
          <p:sp>
            <p:nvSpPr>
              <p:cNvPr id="204824" name="AutoShape 80"/>
              <p:cNvSpPr>
                <a:spLocks/>
              </p:cNvSpPr>
              <p:nvPr/>
            </p:nvSpPr>
            <p:spPr bwMode="auto">
              <a:xfrm>
                <a:off x="0" y="0"/>
                <a:ext cx="518" cy="5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8472" y="0"/>
                    </a:moveTo>
                    <a:lnTo>
                      <a:pt x="0" y="3890"/>
                    </a:lnTo>
                    <a:lnTo>
                      <a:pt x="7602" y="8382"/>
                    </a:lnTo>
                    <a:lnTo>
                      <a:pt x="5022" y="9705"/>
                    </a:lnTo>
                    <a:lnTo>
                      <a:pt x="12222" y="13897"/>
                    </a:lnTo>
                    <a:lnTo>
                      <a:pt x="10012" y="14915"/>
                    </a:lnTo>
                    <a:lnTo>
                      <a:pt x="21600" y="21600"/>
                    </a:lnTo>
                    <a:lnTo>
                      <a:pt x="14767" y="12877"/>
                    </a:lnTo>
                    <a:lnTo>
                      <a:pt x="16577" y="12007"/>
                    </a:lnTo>
                    <a:lnTo>
                      <a:pt x="11050" y="6797"/>
                    </a:lnTo>
                    <a:lnTo>
                      <a:pt x="12860" y="6080"/>
                    </a:lnTo>
                    <a:lnTo>
                      <a:pt x="8472" y="0"/>
                    </a:lnTo>
                    <a:close/>
                    <a:moveTo>
                      <a:pt x="8472" y="0"/>
                    </a:moveTo>
                  </a:path>
                </a:pathLst>
              </a:custGeom>
              <a:solidFill>
                <a:srgbClr val="FF62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25" name="Rectangle 81"/>
              <p:cNvSpPr>
                <a:spLocks/>
              </p:cNvSpPr>
              <p:nvPr/>
            </p:nvSpPr>
            <p:spPr bwMode="auto">
              <a:xfrm>
                <a:off x="211" y="178"/>
                <a:ext cx="1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sp>
          <p:nvSpPr>
            <p:cNvPr id="204823" name="Rectangle 82"/>
            <p:cNvSpPr>
              <a:spLocks/>
            </p:cNvSpPr>
            <p:nvPr/>
          </p:nvSpPr>
          <p:spPr bwMode="auto">
            <a:xfrm>
              <a:off x="26" y="21"/>
              <a:ext cx="6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Methylation</a:t>
              </a:r>
            </a:p>
          </p:txBody>
        </p:sp>
      </p:grpSp>
      <p:grpSp>
        <p:nvGrpSpPr>
          <p:cNvPr id="204810" name="Group 83"/>
          <p:cNvGrpSpPr>
            <a:grpSpLocks/>
          </p:cNvGrpSpPr>
          <p:nvPr/>
        </p:nvGrpSpPr>
        <p:grpSpPr bwMode="auto">
          <a:xfrm>
            <a:off x="5753100" y="3225800"/>
            <a:ext cx="1041400" cy="974725"/>
            <a:chOff x="0" y="0"/>
            <a:chExt cx="656" cy="614"/>
          </a:xfrm>
        </p:grpSpPr>
        <p:sp>
          <p:nvSpPr>
            <p:cNvPr id="204820" name="AutoShape 84"/>
            <p:cNvSpPr>
              <a:spLocks/>
            </p:cNvSpPr>
            <p:nvPr/>
          </p:nvSpPr>
          <p:spPr bwMode="auto">
            <a:xfrm>
              <a:off x="192" y="0"/>
              <a:ext cx="264" cy="384"/>
            </a:xfrm>
            <a:prstGeom prst="diamond">
              <a:avLst/>
            </a:prstGeom>
            <a:solidFill>
              <a:srgbClr val="FF72B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21" name="Rectangle 85"/>
            <p:cNvSpPr>
              <a:spLocks/>
            </p:cNvSpPr>
            <p:nvPr/>
          </p:nvSpPr>
          <p:spPr bwMode="auto">
            <a:xfrm>
              <a:off x="0" y="398"/>
              <a:ext cx="65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SNP</a:t>
              </a:r>
            </a:p>
          </p:txBody>
        </p:sp>
      </p:grpSp>
      <p:sp>
        <p:nvSpPr>
          <p:cNvPr id="204811" name="Rectangle 86"/>
          <p:cNvSpPr>
            <a:spLocks noChangeArrowheads="1"/>
          </p:cNvSpPr>
          <p:nvPr/>
        </p:nvSpPr>
        <p:spPr bwMode="auto">
          <a:xfrm>
            <a:off x="7273925" y="6491288"/>
            <a:ext cx="1717675"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eaLnBrk="0" fontAlgn="base" hangingPunct="0">
              <a:spcBef>
                <a:spcPct val="0"/>
              </a:spcBef>
              <a:spcAft>
                <a:spcPct val="0"/>
              </a:spcAft>
            </a:pPr>
            <a:r>
              <a:rPr lang="en-US" sz="1200" smtClean="0">
                <a:solidFill>
                  <a:srgbClr val="FFFFFF"/>
                </a:solidFill>
                <a:latin typeface="Arial" charset="0"/>
                <a:ea typeface="ＭＳ Ｐゴシック" charset="0"/>
                <a:cs typeface="ＭＳ Ｐゴシック" charset="0"/>
              </a:rPr>
              <a:t>[from E. Stupka - UCL]</a:t>
            </a:r>
          </a:p>
        </p:txBody>
      </p:sp>
      <p:sp>
        <p:nvSpPr>
          <p:cNvPr id="92" name="Rectangle 2"/>
          <p:cNvSpPr>
            <a:spLocks noGrp="1" noChangeArrowheads="1"/>
          </p:cNvSpPr>
          <p:nvPr>
            <p:ph type="title"/>
          </p:nvPr>
        </p:nvSpPr>
        <p:spPr>
          <a:xfrm>
            <a:off x="685800" y="228600"/>
            <a:ext cx="7772400" cy="1143000"/>
          </a:xfrm>
        </p:spPr>
        <p:txBody>
          <a:bodyPr>
            <a:normAutofit fontScale="90000"/>
          </a:bodyPr>
          <a:lstStyle/>
          <a:p>
            <a:pPr algn="l" eaLnBrk="1" hangingPunct="1">
              <a:defRPr/>
            </a:pPr>
            <a:r>
              <a:rPr lang="en-US" sz="4800" dirty="0" smtClean="0">
                <a:solidFill>
                  <a:srgbClr val="FF6600"/>
                </a:solidFill>
                <a:latin typeface="Verdana" charset="0"/>
                <a:cs typeface="Verdana" charset="0"/>
                <a:sym typeface="Verdana" charset="0"/>
              </a:rPr>
              <a:t>A view of the genome...</a:t>
            </a:r>
            <a:br>
              <a:rPr lang="en-US" sz="4800" dirty="0" smtClean="0">
                <a:solidFill>
                  <a:srgbClr val="FF6600"/>
                </a:solidFill>
                <a:latin typeface="Verdana" charset="0"/>
                <a:cs typeface="Verdana" charset="0"/>
                <a:sym typeface="Verdana" charset="0"/>
              </a:rPr>
            </a:br>
            <a:r>
              <a:rPr lang="en-US" sz="4800" dirty="0" smtClean="0">
                <a:solidFill>
                  <a:srgbClr val="FF6600"/>
                </a:solidFill>
                <a:latin typeface="Verdana" charset="0"/>
                <a:cs typeface="Verdana" charset="0"/>
                <a:sym typeface="Verdana" charset="0"/>
              </a:rPr>
              <a:t>				</a:t>
            </a:r>
            <a:r>
              <a:rPr lang="en-US" sz="3200" dirty="0" smtClean="0">
                <a:solidFill>
                  <a:srgbClr val="FF6600"/>
                </a:solidFill>
                <a:latin typeface="Verdana" charset="0"/>
                <a:cs typeface="Verdana" charset="0"/>
                <a:sym typeface="Verdana" charset="0"/>
              </a:rPr>
              <a:t>(… today)</a:t>
            </a:r>
            <a:endParaRPr lang="en-US" sz="4800" dirty="0" smtClean="0">
              <a:solidFill>
                <a:srgbClr val="FF6600"/>
              </a:solidFill>
              <a:latin typeface="Verdana" charset="0"/>
              <a:sym typeface="Verdana" charset="0"/>
            </a:endParaRPr>
          </a:p>
        </p:txBody>
      </p:sp>
      <p:grpSp>
        <p:nvGrpSpPr>
          <p:cNvPr id="3" name="Group 2"/>
          <p:cNvGrpSpPr>
            <a:grpSpLocks/>
          </p:cNvGrpSpPr>
          <p:nvPr/>
        </p:nvGrpSpPr>
        <p:grpSpPr bwMode="auto">
          <a:xfrm>
            <a:off x="8458200" y="3657600"/>
            <a:ext cx="381000" cy="1371600"/>
            <a:chOff x="8458200" y="3657092"/>
            <a:chExt cx="381000" cy="1372108"/>
          </a:xfrm>
        </p:grpSpPr>
        <p:sp>
          <p:nvSpPr>
            <p:cNvPr id="204818" name="Rectangle 56"/>
            <p:cNvSpPr>
              <a:spLocks/>
            </p:cNvSpPr>
            <p:nvPr/>
          </p:nvSpPr>
          <p:spPr bwMode="auto">
            <a:xfrm>
              <a:off x="8458200" y="3657092"/>
              <a:ext cx="381000" cy="76228"/>
            </a:xfrm>
            <a:prstGeom prst="rect">
              <a:avLst/>
            </a:prstGeom>
            <a:solidFill>
              <a:srgbClr val="A1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19" name="AutoShape 59"/>
            <p:cNvSpPr>
              <a:spLocks/>
            </p:cNvSpPr>
            <p:nvPr/>
          </p:nvSpPr>
          <p:spPr bwMode="auto">
            <a:xfrm>
              <a:off x="8458200" y="3733321"/>
              <a:ext cx="381000" cy="12958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A1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 name="Group 1"/>
          <p:cNvGrpSpPr>
            <a:grpSpLocks/>
          </p:cNvGrpSpPr>
          <p:nvPr/>
        </p:nvGrpSpPr>
        <p:grpSpPr bwMode="auto">
          <a:xfrm>
            <a:off x="98425" y="3835400"/>
            <a:ext cx="1654175" cy="1825625"/>
            <a:chOff x="98301" y="3834647"/>
            <a:chExt cx="1654299" cy="1826637"/>
          </a:xfrm>
        </p:grpSpPr>
        <p:sp>
          <p:nvSpPr>
            <p:cNvPr id="204815" name="Rectangle 56"/>
            <p:cNvSpPr>
              <a:spLocks/>
            </p:cNvSpPr>
            <p:nvPr/>
          </p:nvSpPr>
          <p:spPr bwMode="auto">
            <a:xfrm>
              <a:off x="125664" y="3834647"/>
              <a:ext cx="381000" cy="76228"/>
            </a:xfrm>
            <a:prstGeom prst="rect">
              <a:avLst/>
            </a:prstGeom>
            <a:solidFill>
              <a:srgbClr val="A1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16" name="AutoShape 59"/>
            <p:cNvSpPr>
              <a:spLocks/>
            </p:cNvSpPr>
            <p:nvPr/>
          </p:nvSpPr>
          <p:spPr bwMode="auto">
            <a:xfrm>
              <a:off x="125664" y="3910876"/>
              <a:ext cx="381000" cy="12958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A1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17" name="Rectangle 61"/>
            <p:cNvSpPr>
              <a:spLocks/>
            </p:cNvSpPr>
            <p:nvPr/>
          </p:nvSpPr>
          <p:spPr bwMode="auto">
            <a:xfrm>
              <a:off x="98301" y="5384285"/>
              <a:ext cx="16542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Non-coding RNA</a:t>
              </a:r>
            </a:p>
          </p:txBody>
        </p:sp>
      </p:grpSp>
    </p:spTree>
    <p:extLst>
      <p:ext uri="{BB962C8B-B14F-4D97-AF65-F5344CB8AC3E}">
        <p14:creationId xmlns:p14="http://schemas.microsoft.com/office/powerpoint/2010/main" val="4084927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93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93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93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92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39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860" y="1160965"/>
            <a:ext cx="5678217" cy="5744242"/>
          </a:xfrm>
          <a:prstGeom prst="rect">
            <a:avLst/>
          </a:prstGeom>
        </p:spPr>
      </p:pic>
      <p:sp>
        <p:nvSpPr>
          <p:cNvPr id="5" name="TextBox 4"/>
          <p:cNvSpPr txBox="1"/>
          <p:nvPr/>
        </p:nvSpPr>
        <p:spPr>
          <a:xfrm>
            <a:off x="0" y="3820413"/>
            <a:ext cx="3674504" cy="1292662"/>
          </a:xfrm>
          <a:prstGeom prst="rect">
            <a:avLst/>
          </a:prstGeom>
          <a:noFill/>
        </p:spPr>
        <p:txBody>
          <a:bodyPr wrap="none" rtlCol="0">
            <a:spAutoFit/>
          </a:bodyPr>
          <a:lstStyle/>
          <a:p>
            <a:r>
              <a:rPr lang="en-US" sz="2400" dirty="0" smtClean="0"/>
              <a:t>Epigenetic Reprogramming </a:t>
            </a:r>
          </a:p>
          <a:p>
            <a:r>
              <a:rPr lang="en-US" dirty="0" err="1" smtClean="0"/>
              <a:t>Brami</a:t>
            </a:r>
            <a:r>
              <a:rPr lang="en-US" dirty="0" err="1"/>
              <a:t>-</a:t>
            </a:r>
            <a:r>
              <a:rPr lang="en-US" dirty="0" err="1" smtClean="0"/>
              <a:t>Cherrier</a:t>
            </a:r>
            <a:r>
              <a:rPr lang="en-US" dirty="0" smtClean="0"/>
              <a:t>, </a:t>
            </a:r>
            <a:r>
              <a:rPr lang="en-US" dirty="0" err="1" smtClean="0"/>
              <a:t>Macciardi</a:t>
            </a:r>
            <a:r>
              <a:rPr lang="en-US" dirty="0" smtClean="0"/>
              <a:t>,</a:t>
            </a:r>
          </a:p>
          <a:p>
            <a:r>
              <a:rPr lang="en-US" dirty="0" smtClean="0"/>
              <a:t> Borelli et al 2014</a:t>
            </a:r>
          </a:p>
          <a:p>
            <a:endParaRPr lang="en-US" dirty="0"/>
          </a:p>
        </p:txBody>
      </p:sp>
      <p:cxnSp>
        <p:nvCxnSpPr>
          <p:cNvPr id="6" name="Straight Arrow Connector 5"/>
          <p:cNvCxnSpPr/>
          <p:nvPr/>
        </p:nvCxnSpPr>
        <p:spPr>
          <a:xfrm flipH="1">
            <a:off x="6596152" y="3684698"/>
            <a:ext cx="1185355" cy="0"/>
          </a:xfrm>
          <a:prstGeom prst="straightConnector1">
            <a:avLst/>
          </a:prstGeom>
          <a:ln w="762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r>
              <a:rPr lang="en-US" smtClean="0"/>
              <a:t>JAMES FALLON</a:t>
            </a:r>
            <a:endParaRPr lang="en-US"/>
          </a:p>
        </p:txBody>
      </p:sp>
      <p:sp>
        <p:nvSpPr>
          <p:cNvPr id="3" name="TextBox 2"/>
          <p:cNvSpPr txBox="1"/>
          <p:nvPr/>
        </p:nvSpPr>
        <p:spPr>
          <a:xfrm>
            <a:off x="32324" y="0"/>
            <a:ext cx="9056285" cy="1323439"/>
          </a:xfrm>
          <a:prstGeom prst="rect">
            <a:avLst/>
          </a:prstGeom>
          <a:noFill/>
        </p:spPr>
        <p:txBody>
          <a:bodyPr wrap="none" rtlCol="0">
            <a:spAutoFit/>
          </a:bodyPr>
          <a:lstStyle/>
          <a:p>
            <a:r>
              <a:rPr lang="en-US" sz="4000" b="1" dirty="0" smtClean="0">
                <a:solidFill>
                  <a:srgbClr val="FF0000"/>
                </a:solidFill>
              </a:rPr>
              <a:t>CAN ‘PERMANENT’ EPIGENETIC</a:t>
            </a:r>
          </a:p>
          <a:p>
            <a:r>
              <a:rPr lang="en-US" sz="4000" b="1" dirty="0" smtClean="0">
                <a:solidFill>
                  <a:srgbClr val="FF0000"/>
                </a:solidFill>
              </a:rPr>
              <a:t>MARKS </a:t>
            </a:r>
            <a:r>
              <a:rPr lang="en-US" sz="4000" b="1" dirty="0" err="1" smtClean="0">
                <a:solidFill>
                  <a:srgbClr val="FF0000"/>
                </a:solidFill>
              </a:rPr>
              <a:t>eg</a:t>
            </a:r>
            <a:r>
              <a:rPr lang="en-US" sz="4000" b="1" dirty="0" smtClean="0">
                <a:solidFill>
                  <a:srgbClr val="FF0000"/>
                </a:solidFill>
              </a:rPr>
              <a:t> in psychopathy, BE REVERSED?</a:t>
            </a:r>
            <a:endParaRPr lang="en-US" sz="4000" b="1" dirty="0">
              <a:solidFill>
                <a:srgbClr val="FF0000"/>
              </a:solidFill>
            </a:endParaRPr>
          </a:p>
        </p:txBody>
      </p:sp>
    </p:spTree>
    <p:extLst>
      <p:ext uri="{BB962C8B-B14F-4D97-AF65-F5344CB8AC3E}">
        <p14:creationId xmlns:p14="http://schemas.microsoft.com/office/powerpoint/2010/main" val="358800805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0115" name="Picture 173" descr="337939"/>
          <p:cNvPicPr>
            <a:picLocks noChangeAspect="1" noChangeArrowheads="1"/>
          </p:cNvPicPr>
          <p:nvPr/>
        </p:nvPicPr>
        <p:blipFill>
          <a:blip r:embed="rId2"/>
          <a:srcRect/>
          <a:stretch>
            <a:fillRect/>
          </a:stretch>
        </p:blipFill>
        <p:spPr bwMode="auto">
          <a:xfrm>
            <a:off x="4956275" y="1288071"/>
            <a:ext cx="4080652" cy="5548078"/>
          </a:xfrm>
          <a:prstGeom prst="rect">
            <a:avLst/>
          </a:prstGeom>
          <a:noFill/>
          <a:ln w="9525">
            <a:noFill/>
            <a:miter lim="800000"/>
            <a:headEnd/>
            <a:tailEnd/>
          </a:ln>
        </p:spPr>
      </p:pic>
      <p:sp>
        <p:nvSpPr>
          <p:cNvPr id="90116" name="Text Box 176"/>
          <p:cNvSpPr txBox="1">
            <a:spLocks noChangeArrowheads="1"/>
          </p:cNvSpPr>
          <p:nvPr/>
        </p:nvSpPr>
        <p:spPr bwMode="auto">
          <a:xfrm>
            <a:off x="5109122" y="1452320"/>
            <a:ext cx="861994" cy="584776"/>
          </a:xfrm>
          <a:prstGeom prst="rect">
            <a:avLst/>
          </a:prstGeom>
          <a:noFill/>
          <a:ln w="9525">
            <a:noFill/>
            <a:miter lim="800000"/>
            <a:headEnd/>
            <a:tailEnd/>
          </a:ln>
        </p:spPr>
        <p:txBody>
          <a:bodyPr wrap="square">
            <a:prstTxWarp prst="textNoShape">
              <a:avLst/>
            </a:prstTxWarp>
            <a:spAutoFit/>
          </a:bodyPr>
          <a:lstStyle/>
          <a:p>
            <a:r>
              <a:rPr lang="en-US" sz="3200" b="1" dirty="0">
                <a:solidFill>
                  <a:srgbClr val="FF0000"/>
                </a:solidFill>
              </a:rPr>
              <a:t>X</a:t>
            </a:r>
            <a:r>
              <a:rPr lang="en-US" sz="3200" b="1" dirty="0"/>
              <a:t>X</a:t>
            </a:r>
          </a:p>
        </p:txBody>
      </p:sp>
      <p:sp>
        <p:nvSpPr>
          <p:cNvPr id="90117" name="Text Box 181"/>
          <p:cNvSpPr txBox="1">
            <a:spLocks noChangeArrowheads="1"/>
          </p:cNvSpPr>
          <p:nvPr/>
        </p:nvSpPr>
        <p:spPr bwMode="auto">
          <a:xfrm>
            <a:off x="7679516" y="1370719"/>
            <a:ext cx="861994" cy="584776"/>
          </a:xfrm>
          <a:prstGeom prst="rect">
            <a:avLst/>
          </a:prstGeom>
          <a:noFill/>
          <a:ln w="9525">
            <a:noFill/>
            <a:miter lim="800000"/>
            <a:headEnd/>
            <a:tailEnd/>
          </a:ln>
        </p:spPr>
        <p:txBody>
          <a:bodyPr wrap="square">
            <a:prstTxWarp prst="textNoShape">
              <a:avLst/>
            </a:prstTxWarp>
            <a:spAutoFit/>
          </a:bodyPr>
          <a:lstStyle/>
          <a:p>
            <a:r>
              <a:rPr lang="en-US" sz="3200" b="1" dirty="0">
                <a:solidFill>
                  <a:srgbClr val="FF0000"/>
                </a:solidFill>
              </a:rPr>
              <a:t>X</a:t>
            </a:r>
            <a:r>
              <a:rPr lang="en-US" sz="3200" b="1" dirty="0"/>
              <a:t>Y</a:t>
            </a:r>
          </a:p>
        </p:txBody>
      </p:sp>
      <p:sp>
        <p:nvSpPr>
          <p:cNvPr id="90118" name="Text Box 182"/>
          <p:cNvSpPr txBox="1">
            <a:spLocks noChangeArrowheads="1"/>
          </p:cNvSpPr>
          <p:nvPr/>
        </p:nvSpPr>
        <p:spPr bwMode="auto">
          <a:xfrm>
            <a:off x="1946275" y="3703248"/>
            <a:ext cx="861994" cy="369332"/>
          </a:xfrm>
          <a:prstGeom prst="rect">
            <a:avLst/>
          </a:prstGeom>
          <a:noFill/>
          <a:ln w="9525">
            <a:noFill/>
            <a:miter lim="800000"/>
            <a:headEnd/>
            <a:tailEnd/>
          </a:ln>
        </p:spPr>
        <p:txBody>
          <a:bodyPr wrap="square">
            <a:prstTxWarp prst="textNoShape">
              <a:avLst/>
            </a:prstTxWarp>
            <a:spAutoFit/>
          </a:bodyPr>
          <a:lstStyle/>
          <a:p>
            <a:r>
              <a:rPr lang="en-US">
                <a:solidFill>
                  <a:srgbClr val="FF0000"/>
                </a:solidFill>
              </a:rPr>
              <a:t>X</a:t>
            </a:r>
            <a:r>
              <a:rPr lang="en-US"/>
              <a:t>Y</a:t>
            </a:r>
          </a:p>
        </p:txBody>
      </p:sp>
      <p:sp>
        <p:nvSpPr>
          <p:cNvPr id="90119" name="Text Box 183"/>
          <p:cNvSpPr txBox="1">
            <a:spLocks noChangeArrowheads="1"/>
          </p:cNvSpPr>
          <p:nvPr/>
        </p:nvSpPr>
        <p:spPr bwMode="auto">
          <a:xfrm>
            <a:off x="2936875" y="3550848"/>
            <a:ext cx="861994" cy="369332"/>
          </a:xfrm>
          <a:prstGeom prst="rect">
            <a:avLst/>
          </a:prstGeom>
          <a:noFill/>
          <a:ln w="9525">
            <a:noFill/>
            <a:miter lim="800000"/>
            <a:headEnd/>
            <a:tailEnd/>
          </a:ln>
        </p:spPr>
        <p:txBody>
          <a:bodyPr wrap="square">
            <a:prstTxWarp prst="textNoShape">
              <a:avLst/>
            </a:prstTxWarp>
            <a:spAutoFit/>
          </a:bodyPr>
          <a:lstStyle/>
          <a:p>
            <a:r>
              <a:rPr lang="en-US"/>
              <a:t>XX</a:t>
            </a:r>
          </a:p>
        </p:txBody>
      </p:sp>
      <p:pic>
        <p:nvPicPr>
          <p:cNvPr id="90120" name="Picture 173" descr="337939"/>
          <p:cNvPicPr>
            <a:picLocks noChangeAspect="1" noChangeArrowheads="1"/>
          </p:cNvPicPr>
          <p:nvPr/>
        </p:nvPicPr>
        <p:blipFill>
          <a:blip r:embed="rId2"/>
          <a:srcRect/>
          <a:stretch>
            <a:fillRect/>
          </a:stretch>
        </p:blipFill>
        <p:spPr bwMode="auto">
          <a:xfrm>
            <a:off x="822125" y="1280451"/>
            <a:ext cx="4080652" cy="5548078"/>
          </a:xfrm>
          <a:prstGeom prst="rect">
            <a:avLst/>
          </a:prstGeom>
          <a:noFill/>
          <a:ln w="9525">
            <a:noFill/>
            <a:miter lim="800000"/>
            <a:headEnd/>
            <a:tailEnd/>
          </a:ln>
        </p:spPr>
      </p:pic>
      <p:sp>
        <p:nvSpPr>
          <p:cNvPr id="90121" name="Text Box 176"/>
          <p:cNvSpPr txBox="1">
            <a:spLocks noChangeArrowheads="1"/>
          </p:cNvSpPr>
          <p:nvPr/>
        </p:nvSpPr>
        <p:spPr bwMode="auto">
          <a:xfrm>
            <a:off x="1084281" y="1358283"/>
            <a:ext cx="861994" cy="584776"/>
          </a:xfrm>
          <a:prstGeom prst="rect">
            <a:avLst/>
          </a:prstGeom>
          <a:noFill/>
          <a:ln w="9525">
            <a:noFill/>
            <a:miter lim="800000"/>
            <a:headEnd/>
            <a:tailEnd/>
          </a:ln>
        </p:spPr>
        <p:txBody>
          <a:bodyPr wrap="square">
            <a:prstTxWarp prst="textNoShape">
              <a:avLst/>
            </a:prstTxWarp>
            <a:spAutoFit/>
          </a:bodyPr>
          <a:lstStyle/>
          <a:p>
            <a:r>
              <a:rPr lang="en-US" sz="3200" b="1" dirty="0">
                <a:solidFill>
                  <a:srgbClr val="FF0000"/>
                </a:solidFill>
              </a:rPr>
              <a:t>X</a:t>
            </a:r>
            <a:r>
              <a:rPr lang="en-US" sz="3200" b="1" dirty="0"/>
              <a:t>X</a:t>
            </a:r>
          </a:p>
        </p:txBody>
      </p:sp>
      <p:sp>
        <p:nvSpPr>
          <p:cNvPr id="90122" name="Text Box 181"/>
          <p:cNvSpPr txBox="1">
            <a:spLocks noChangeArrowheads="1"/>
          </p:cNvSpPr>
          <p:nvPr/>
        </p:nvSpPr>
        <p:spPr bwMode="auto">
          <a:xfrm>
            <a:off x="3507491" y="1412977"/>
            <a:ext cx="861994" cy="584776"/>
          </a:xfrm>
          <a:prstGeom prst="rect">
            <a:avLst/>
          </a:prstGeom>
          <a:noFill/>
          <a:ln w="9525">
            <a:noFill/>
            <a:miter lim="800000"/>
            <a:headEnd/>
            <a:tailEnd/>
          </a:ln>
        </p:spPr>
        <p:txBody>
          <a:bodyPr wrap="square">
            <a:prstTxWarp prst="textNoShape">
              <a:avLst/>
            </a:prstTxWarp>
            <a:spAutoFit/>
          </a:bodyPr>
          <a:lstStyle/>
          <a:p>
            <a:r>
              <a:rPr lang="en-US" sz="3200" b="1" dirty="0"/>
              <a:t>XY</a:t>
            </a:r>
          </a:p>
        </p:txBody>
      </p:sp>
      <p:sp>
        <p:nvSpPr>
          <p:cNvPr id="90123" name="Text Box 182"/>
          <p:cNvSpPr txBox="1">
            <a:spLocks noChangeArrowheads="1"/>
          </p:cNvSpPr>
          <p:nvPr/>
        </p:nvSpPr>
        <p:spPr bwMode="auto">
          <a:xfrm>
            <a:off x="1704117" y="4239156"/>
            <a:ext cx="1454248" cy="954107"/>
          </a:xfrm>
          <a:prstGeom prst="rect">
            <a:avLst/>
          </a:prstGeom>
          <a:noFill/>
          <a:ln w="9525">
            <a:noFill/>
            <a:miter lim="800000"/>
            <a:headEnd/>
            <a:tailEnd/>
          </a:ln>
        </p:spPr>
        <p:txBody>
          <a:bodyPr wrap="square">
            <a:prstTxWarp prst="textNoShape">
              <a:avLst/>
            </a:prstTxWarp>
            <a:spAutoFit/>
          </a:bodyPr>
          <a:lstStyle/>
          <a:p>
            <a:r>
              <a:rPr lang="en-US" sz="3200" b="1" dirty="0" smtClean="0">
                <a:solidFill>
                  <a:srgbClr val="FF0000"/>
                </a:solidFill>
              </a:rPr>
              <a:t>X</a:t>
            </a:r>
            <a:r>
              <a:rPr lang="en-US" sz="3200" b="1" dirty="0" smtClean="0"/>
              <a:t>Y</a:t>
            </a:r>
          </a:p>
          <a:p>
            <a:r>
              <a:rPr lang="en-US" sz="2400" b="1" dirty="0" smtClean="0">
                <a:solidFill>
                  <a:srgbClr val="FF0000"/>
                </a:solidFill>
              </a:rPr>
              <a:t>AT RISK</a:t>
            </a:r>
            <a:endParaRPr lang="en-US" sz="2400" b="1" dirty="0">
              <a:solidFill>
                <a:srgbClr val="FF0000"/>
              </a:solidFill>
            </a:endParaRPr>
          </a:p>
        </p:txBody>
      </p:sp>
      <p:sp>
        <p:nvSpPr>
          <p:cNvPr id="90124" name="Text Box 183"/>
          <p:cNvSpPr txBox="1">
            <a:spLocks noChangeArrowheads="1"/>
          </p:cNvSpPr>
          <p:nvPr/>
        </p:nvSpPr>
        <p:spPr bwMode="auto">
          <a:xfrm>
            <a:off x="5857209" y="4239156"/>
            <a:ext cx="1186291" cy="954107"/>
          </a:xfrm>
          <a:prstGeom prst="rect">
            <a:avLst/>
          </a:prstGeom>
          <a:noFill/>
          <a:ln w="9525">
            <a:noFill/>
            <a:miter lim="800000"/>
            <a:headEnd/>
            <a:tailEnd/>
          </a:ln>
        </p:spPr>
        <p:txBody>
          <a:bodyPr wrap="square">
            <a:prstTxWarp prst="textNoShape">
              <a:avLst/>
            </a:prstTxWarp>
            <a:spAutoFit/>
          </a:bodyPr>
          <a:lstStyle/>
          <a:p>
            <a:r>
              <a:rPr lang="en-US" sz="3200" b="1" dirty="0" smtClean="0">
                <a:solidFill>
                  <a:srgbClr val="FF0000"/>
                </a:solidFill>
              </a:rPr>
              <a:t>X</a:t>
            </a:r>
            <a:r>
              <a:rPr lang="en-US" sz="3200" b="1" dirty="0" smtClean="0"/>
              <a:t>Y</a:t>
            </a:r>
          </a:p>
          <a:p>
            <a:r>
              <a:rPr lang="en-US" sz="2400" b="1" dirty="0" smtClean="0">
                <a:solidFill>
                  <a:srgbClr val="FF0000"/>
                </a:solidFill>
              </a:rPr>
              <a:t>AT RISK</a:t>
            </a:r>
            <a:endParaRPr lang="en-US" sz="2400" b="1" dirty="0">
              <a:solidFill>
                <a:srgbClr val="FF0000"/>
              </a:solidFill>
            </a:endParaRPr>
          </a:p>
        </p:txBody>
      </p:sp>
      <p:sp>
        <p:nvSpPr>
          <p:cNvPr id="90125" name="Text Box 182"/>
          <p:cNvSpPr txBox="1">
            <a:spLocks noChangeArrowheads="1"/>
          </p:cNvSpPr>
          <p:nvPr/>
        </p:nvSpPr>
        <p:spPr bwMode="auto">
          <a:xfrm>
            <a:off x="3089274" y="3920180"/>
            <a:ext cx="2019848" cy="954107"/>
          </a:xfrm>
          <a:prstGeom prst="rect">
            <a:avLst/>
          </a:prstGeom>
          <a:noFill/>
          <a:ln w="9525">
            <a:noFill/>
            <a:miter lim="800000"/>
            <a:headEnd/>
            <a:tailEnd/>
          </a:ln>
        </p:spPr>
        <p:txBody>
          <a:bodyPr wrap="square">
            <a:prstTxWarp prst="textNoShape">
              <a:avLst/>
            </a:prstTxWarp>
            <a:spAutoFit/>
          </a:bodyPr>
          <a:lstStyle/>
          <a:p>
            <a:r>
              <a:rPr lang="en-US" sz="3200" b="1" dirty="0" smtClean="0">
                <a:solidFill>
                  <a:srgbClr val="FF0000"/>
                </a:solidFill>
              </a:rPr>
              <a:t>X</a:t>
            </a:r>
            <a:r>
              <a:rPr lang="en-US" sz="3200" b="1" dirty="0" smtClean="0"/>
              <a:t>X or XX</a:t>
            </a:r>
          </a:p>
          <a:p>
            <a:r>
              <a:rPr lang="en-US" sz="2400" b="1" dirty="0" smtClean="0"/>
              <a:t>NOT AT RISK</a:t>
            </a:r>
            <a:endParaRPr lang="en-US" sz="2400" b="1" dirty="0"/>
          </a:p>
        </p:txBody>
      </p:sp>
      <p:sp>
        <p:nvSpPr>
          <p:cNvPr id="90126" name="Text Box 183"/>
          <p:cNvSpPr txBox="1">
            <a:spLocks noChangeArrowheads="1"/>
          </p:cNvSpPr>
          <p:nvPr/>
        </p:nvSpPr>
        <p:spPr bwMode="auto">
          <a:xfrm>
            <a:off x="7152838" y="4008323"/>
            <a:ext cx="1740135" cy="954107"/>
          </a:xfrm>
          <a:prstGeom prst="rect">
            <a:avLst/>
          </a:prstGeom>
          <a:noFill/>
          <a:ln w="9525">
            <a:noFill/>
            <a:miter lim="800000"/>
            <a:headEnd/>
            <a:tailEnd/>
          </a:ln>
        </p:spPr>
        <p:txBody>
          <a:bodyPr wrap="square">
            <a:prstTxWarp prst="textNoShape">
              <a:avLst/>
            </a:prstTxWarp>
            <a:spAutoFit/>
          </a:bodyPr>
          <a:lstStyle/>
          <a:p>
            <a:r>
              <a:rPr lang="en-US" sz="3200" b="1" dirty="0" smtClean="0">
                <a:solidFill>
                  <a:srgbClr val="FF0000"/>
                </a:solidFill>
              </a:rPr>
              <a:t>XX or X</a:t>
            </a:r>
            <a:r>
              <a:rPr lang="en-US" sz="3200" b="1" dirty="0" smtClean="0"/>
              <a:t>X</a:t>
            </a:r>
          </a:p>
          <a:p>
            <a:r>
              <a:rPr lang="en-US" sz="2400" b="1" dirty="0" smtClean="0">
                <a:solidFill>
                  <a:srgbClr val="FF0000"/>
                </a:solidFill>
              </a:rPr>
              <a:t>XX at RISK</a:t>
            </a:r>
            <a:endParaRPr lang="en-US" sz="2400" b="1" dirty="0">
              <a:solidFill>
                <a:srgbClr val="FF0000"/>
              </a:solidFill>
            </a:endParaRPr>
          </a:p>
        </p:txBody>
      </p:sp>
      <p:sp>
        <p:nvSpPr>
          <p:cNvPr id="2" name="TextBox 1"/>
          <p:cNvSpPr txBox="1"/>
          <p:nvPr/>
        </p:nvSpPr>
        <p:spPr>
          <a:xfrm>
            <a:off x="191961" y="-26712"/>
            <a:ext cx="8701011" cy="1200328"/>
          </a:xfrm>
          <a:prstGeom prst="rect">
            <a:avLst/>
          </a:prstGeom>
          <a:noFill/>
        </p:spPr>
        <p:txBody>
          <a:bodyPr wrap="square" rtlCol="0">
            <a:spAutoFit/>
          </a:bodyPr>
          <a:lstStyle/>
          <a:p>
            <a:r>
              <a:rPr lang="en-US" sz="2400" b="1" dirty="0" smtClean="0">
                <a:solidFill>
                  <a:srgbClr val="FF0000"/>
                </a:solidFill>
              </a:rPr>
              <a:t>THE MAO-A IS LOCATED ON THE X CHROMOSOME SO IF THE MOTHER PASSES THE HIGH RISK ALLELE TO THE SON HE IS AT RISK- CHANCES ARE THAT DAUGHTERS WON’T BE AT RISK </a:t>
            </a:r>
            <a:endParaRPr lang="en-US" sz="2400" b="1" dirty="0">
              <a:solidFill>
                <a:srgbClr val="FF0000"/>
              </a:solidFill>
            </a:endParaRPr>
          </a:p>
        </p:txBody>
      </p:sp>
      <p:sp>
        <p:nvSpPr>
          <p:cNvPr id="3" name="Footer Placeholder 2"/>
          <p:cNvSpPr>
            <a:spLocks noGrp="1"/>
          </p:cNvSpPr>
          <p:nvPr>
            <p:ph type="ftr" sz="quarter" idx="11"/>
          </p:nvPr>
        </p:nvSpPr>
        <p:spPr/>
        <p:txBody>
          <a:bodyPr/>
          <a:lstStyle/>
          <a:p>
            <a:r>
              <a:rPr lang="en-US" smtClean="0"/>
              <a:t>JAMES FALLON</a:t>
            </a:r>
            <a:endParaRPr lang="en-US"/>
          </a:p>
        </p:txBody>
      </p:sp>
    </p:spTree>
    <p:extLst>
      <p:ext uri="{BB962C8B-B14F-4D97-AF65-F5344CB8AC3E}">
        <p14:creationId xmlns:p14="http://schemas.microsoft.com/office/powerpoint/2010/main" val="361286870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defRPr/>
            </a:pPr>
            <a:r>
              <a:rPr lang="en-US" dirty="0" smtClean="0">
                <a:solidFill>
                  <a:srgbClr val="0000FF"/>
                </a:solidFill>
                <a:cs typeface="+mj-cs"/>
              </a:rPr>
              <a:t>Genomics vs. Genetics</a:t>
            </a:r>
          </a:p>
        </p:txBody>
      </p:sp>
      <p:sp>
        <p:nvSpPr>
          <p:cNvPr id="113667" name="Rectangle 3"/>
          <p:cNvSpPr>
            <a:spLocks noGrp="1" noChangeArrowheads="1"/>
          </p:cNvSpPr>
          <p:nvPr>
            <p:ph type="body" idx="4294967295"/>
          </p:nvPr>
        </p:nvSpPr>
        <p:spPr>
          <a:xfrm>
            <a:off x="304800" y="2362200"/>
            <a:ext cx="8534400" cy="3962400"/>
          </a:xfrm>
        </p:spPr>
        <p:txBody>
          <a:bodyPr>
            <a:normAutofit lnSpcReduction="10000"/>
          </a:bodyPr>
          <a:lstStyle/>
          <a:p>
            <a:pPr>
              <a:defRPr/>
            </a:pPr>
            <a:r>
              <a:rPr lang="en-US" sz="2400" dirty="0" smtClean="0">
                <a:solidFill>
                  <a:srgbClr val="000090"/>
                </a:solidFill>
                <a:cs typeface="+mn-cs"/>
              </a:rPr>
              <a:t>Peter </a:t>
            </a:r>
            <a:r>
              <a:rPr lang="en-US" sz="2400" dirty="0" err="1" smtClean="0">
                <a:solidFill>
                  <a:srgbClr val="000090"/>
                </a:solidFill>
                <a:cs typeface="+mn-cs"/>
              </a:rPr>
              <a:t>Goodfellow</a:t>
            </a:r>
            <a:r>
              <a:rPr lang="en-US" sz="2400" dirty="0" smtClean="0">
                <a:solidFill>
                  <a:srgbClr val="000090"/>
                </a:solidFill>
                <a:cs typeface="+mn-cs"/>
              </a:rPr>
              <a:t> (1997, Nature Genetics 16:209-210):</a:t>
            </a:r>
            <a:br>
              <a:rPr lang="en-US" sz="2400" dirty="0" smtClean="0">
                <a:solidFill>
                  <a:srgbClr val="000090"/>
                </a:solidFill>
                <a:cs typeface="+mn-cs"/>
              </a:rPr>
            </a:br>
            <a:r>
              <a:rPr lang="en-US" sz="2400" dirty="0" smtClean="0">
                <a:solidFill>
                  <a:srgbClr val="000090"/>
                </a:solidFill>
                <a:cs typeface="+mn-cs"/>
              </a:rPr>
              <a:t/>
            </a:r>
            <a:br>
              <a:rPr lang="en-US" sz="2400" dirty="0" smtClean="0">
                <a:solidFill>
                  <a:srgbClr val="000090"/>
                </a:solidFill>
                <a:cs typeface="+mn-cs"/>
              </a:rPr>
            </a:br>
            <a:r>
              <a:rPr lang="en-US" sz="2400" dirty="0" smtClean="0">
                <a:solidFill>
                  <a:srgbClr val="000090"/>
                </a:solidFill>
                <a:cs typeface="+mn-cs"/>
              </a:rPr>
              <a:t>"...I would define genetics as the study of inheritance and genomics as the study of genomes.  The latter informs the former and includes the sequencing of genomes.   The concept of functional genetics is a tautology (the whole point of genetics is to link genes with phenotypes).  Functional genomics is the attachment of information about function to knowledge of DNA sequence'  paradoxically, genetics is a major tool for functional genomics."</a:t>
            </a:r>
            <a:br>
              <a:rPr lang="en-US" sz="2400" dirty="0" smtClean="0">
                <a:solidFill>
                  <a:srgbClr val="000090"/>
                </a:solidFill>
                <a:cs typeface="+mn-cs"/>
              </a:rPr>
            </a:br>
            <a:endParaRPr lang="en-US" dirty="0" smtClean="0">
              <a:solidFill>
                <a:srgbClr val="000090"/>
              </a:solidFill>
              <a:latin typeface="Times" charset="0"/>
              <a:cs typeface="+mn-cs"/>
            </a:endParaRPr>
          </a:p>
        </p:txBody>
      </p:sp>
      <p:sp>
        <p:nvSpPr>
          <p:cNvPr id="113668" name="Rectangle 4"/>
          <p:cNvSpPr>
            <a:spLocks noChangeArrowheads="1"/>
          </p:cNvSpPr>
          <p:nvPr/>
        </p:nvSpPr>
        <p:spPr bwMode="auto">
          <a:xfrm>
            <a:off x="533400" y="1524000"/>
            <a:ext cx="40020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FF0000"/>
                </a:solidFill>
                <a:cs typeface="+mn-cs"/>
              </a:rPr>
              <a:t>Genetics</a:t>
            </a:r>
            <a:r>
              <a:rPr lang="en-US" dirty="0">
                <a:cs typeface="+mn-cs"/>
              </a:rPr>
              <a:t>: </a:t>
            </a:r>
            <a:r>
              <a:rPr lang="en-US" dirty="0">
                <a:solidFill>
                  <a:srgbClr val="000090"/>
                </a:solidFill>
                <a:cs typeface="+mn-cs"/>
              </a:rPr>
              <a:t>study of</a:t>
            </a:r>
            <a:r>
              <a:rPr lang="en-US" dirty="0">
                <a:cs typeface="+mn-cs"/>
              </a:rPr>
              <a:t> </a:t>
            </a:r>
            <a:r>
              <a:rPr lang="en-US" b="1" dirty="0">
                <a:solidFill>
                  <a:srgbClr val="FF0000"/>
                </a:solidFill>
                <a:cs typeface="+mn-cs"/>
              </a:rPr>
              <a:t>inherited phenotypes</a:t>
            </a:r>
            <a:endParaRPr lang="en-US" dirty="0">
              <a:cs typeface="+mn-cs"/>
            </a:endParaRPr>
          </a:p>
        </p:txBody>
      </p:sp>
    </p:spTree>
    <p:extLst>
      <p:ext uri="{BB962C8B-B14F-4D97-AF65-F5344CB8AC3E}">
        <p14:creationId xmlns:p14="http://schemas.microsoft.com/office/powerpoint/2010/main" val="275064231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0500" y="21347"/>
            <a:ext cx="6682014" cy="1100794"/>
          </a:xfrm>
          <a:prstGeom prst="rect">
            <a:avLst/>
          </a:prstGeom>
        </p:spPr>
      </p:pic>
      <p:pic>
        <p:nvPicPr>
          <p:cNvPr id="3" name="Picture 2"/>
          <p:cNvPicPr>
            <a:picLocks noChangeAspect="1"/>
          </p:cNvPicPr>
          <p:nvPr/>
        </p:nvPicPr>
        <p:blipFill>
          <a:blip r:embed="rId3"/>
          <a:stretch>
            <a:fillRect/>
          </a:stretch>
        </p:blipFill>
        <p:spPr>
          <a:xfrm>
            <a:off x="595992" y="1158425"/>
            <a:ext cx="8436429" cy="1714721"/>
          </a:xfrm>
          <a:prstGeom prst="rect">
            <a:avLst/>
          </a:prstGeom>
        </p:spPr>
      </p:pic>
      <p:pic>
        <p:nvPicPr>
          <p:cNvPr id="4" name="Picture 3"/>
          <p:cNvPicPr>
            <a:picLocks noChangeAspect="1"/>
          </p:cNvPicPr>
          <p:nvPr/>
        </p:nvPicPr>
        <p:blipFill>
          <a:blip r:embed="rId4"/>
          <a:stretch>
            <a:fillRect/>
          </a:stretch>
        </p:blipFill>
        <p:spPr>
          <a:xfrm>
            <a:off x="6250214" y="6498018"/>
            <a:ext cx="2782207" cy="323692"/>
          </a:xfrm>
          <a:prstGeom prst="rect">
            <a:avLst/>
          </a:prstGeom>
        </p:spPr>
      </p:pic>
      <p:pic>
        <p:nvPicPr>
          <p:cNvPr id="5" name="Picture 4"/>
          <p:cNvPicPr>
            <a:picLocks noChangeAspect="1"/>
          </p:cNvPicPr>
          <p:nvPr/>
        </p:nvPicPr>
        <p:blipFill>
          <a:blip r:embed="rId5"/>
          <a:stretch>
            <a:fillRect/>
          </a:stretch>
        </p:blipFill>
        <p:spPr>
          <a:xfrm>
            <a:off x="5195611" y="6488710"/>
            <a:ext cx="1052284" cy="405568"/>
          </a:xfrm>
          <a:prstGeom prst="rect">
            <a:avLst/>
          </a:prstGeom>
        </p:spPr>
      </p:pic>
      <p:pic>
        <p:nvPicPr>
          <p:cNvPr id="7" name="Picture 6"/>
          <p:cNvPicPr>
            <a:picLocks noChangeAspect="1"/>
          </p:cNvPicPr>
          <p:nvPr/>
        </p:nvPicPr>
        <p:blipFill>
          <a:blip r:embed="rId6"/>
          <a:stretch>
            <a:fillRect/>
          </a:stretch>
        </p:blipFill>
        <p:spPr>
          <a:xfrm>
            <a:off x="0" y="2872601"/>
            <a:ext cx="6808107" cy="3667908"/>
          </a:xfrm>
          <a:prstGeom prst="rect">
            <a:avLst/>
          </a:prstGeom>
        </p:spPr>
      </p:pic>
      <p:sp>
        <p:nvSpPr>
          <p:cNvPr id="6" name="TextBox 5"/>
          <p:cNvSpPr txBox="1"/>
          <p:nvPr/>
        </p:nvSpPr>
        <p:spPr>
          <a:xfrm>
            <a:off x="4385579" y="3103066"/>
            <a:ext cx="4824307" cy="1200329"/>
          </a:xfrm>
          <a:prstGeom prst="rect">
            <a:avLst/>
          </a:prstGeom>
          <a:noFill/>
        </p:spPr>
        <p:txBody>
          <a:bodyPr wrap="none" rtlCol="0">
            <a:spAutoFit/>
          </a:bodyPr>
          <a:lstStyle/>
          <a:p>
            <a:r>
              <a:rPr lang="en-US" sz="3600" b="1" dirty="0" smtClean="0"/>
              <a:t>TESTOSTERONE AND ITS </a:t>
            </a:r>
          </a:p>
          <a:p>
            <a:r>
              <a:rPr lang="en-US" sz="3600" b="1" dirty="0" smtClean="0"/>
              <a:t>ANDROGEN RECEPTOR</a:t>
            </a:r>
            <a:endParaRPr lang="en-US" sz="3600" b="1" dirty="0"/>
          </a:p>
        </p:txBody>
      </p:sp>
    </p:spTree>
    <p:extLst>
      <p:ext uri="{BB962C8B-B14F-4D97-AF65-F5344CB8AC3E}">
        <p14:creationId xmlns:p14="http://schemas.microsoft.com/office/powerpoint/2010/main" val="234149104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romosomes.jpg"/>
          <p:cNvPicPr>
            <a:picLocks noChangeAspect="1"/>
          </p:cNvPicPr>
          <p:nvPr/>
        </p:nvPicPr>
        <p:blipFill>
          <a:blip r:embed="rId2"/>
          <a:stretch>
            <a:fillRect/>
          </a:stretch>
        </p:blipFill>
        <p:spPr>
          <a:xfrm>
            <a:off x="0" y="18360"/>
            <a:ext cx="5334000" cy="3810000"/>
          </a:xfrm>
          <a:prstGeom prst="rect">
            <a:avLst/>
          </a:prstGeom>
        </p:spPr>
      </p:pic>
      <p:pic>
        <p:nvPicPr>
          <p:cNvPr id="5" name="Picture 4" descr="maoa-gene-location.jpg"/>
          <p:cNvPicPr>
            <a:picLocks noChangeAspect="1"/>
          </p:cNvPicPr>
          <p:nvPr/>
        </p:nvPicPr>
        <p:blipFill>
          <a:blip r:embed="rId3"/>
          <a:stretch>
            <a:fillRect/>
          </a:stretch>
        </p:blipFill>
        <p:spPr>
          <a:xfrm rot="5400000">
            <a:off x="4870475" y="1091648"/>
            <a:ext cx="3810000" cy="1895856"/>
          </a:xfrm>
          <a:prstGeom prst="rect">
            <a:avLst/>
          </a:prstGeom>
        </p:spPr>
      </p:pic>
      <p:cxnSp>
        <p:nvCxnSpPr>
          <p:cNvPr id="8" name="Straight Arrow Connector 7"/>
          <p:cNvCxnSpPr/>
          <p:nvPr/>
        </p:nvCxnSpPr>
        <p:spPr>
          <a:xfrm flipV="1">
            <a:off x="4196696" y="1354150"/>
            <a:ext cx="2640804" cy="1606474"/>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2" name="Picture 11" descr="MAOA.tiff"/>
          <p:cNvPicPr>
            <a:picLocks noChangeAspect="1"/>
          </p:cNvPicPr>
          <p:nvPr/>
        </p:nvPicPr>
        <p:blipFill>
          <a:blip r:embed="rId4"/>
          <a:stretch>
            <a:fillRect/>
          </a:stretch>
        </p:blipFill>
        <p:spPr>
          <a:xfrm>
            <a:off x="0" y="4678415"/>
            <a:ext cx="9144001" cy="1812925"/>
          </a:xfrm>
          <a:prstGeom prst="rect">
            <a:avLst/>
          </a:prstGeom>
        </p:spPr>
      </p:pic>
      <p:sp>
        <p:nvSpPr>
          <p:cNvPr id="13" name="TextBox 12"/>
          <p:cNvSpPr txBox="1"/>
          <p:nvPr/>
        </p:nvSpPr>
        <p:spPr>
          <a:xfrm>
            <a:off x="1095413" y="5145427"/>
            <a:ext cx="1202482" cy="1323439"/>
          </a:xfrm>
          <a:prstGeom prst="rect">
            <a:avLst/>
          </a:prstGeom>
          <a:solidFill>
            <a:schemeClr val="bg1"/>
          </a:solidFill>
          <a:ln>
            <a:solidFill>
              <a:srgbClr val="FFFFFF"/>
            </a:solidFill>
          </a:ln>
        </p:spPr>
        <p:txBody>
          <a:bodyPr wrap="square" rtlCol="0">
            <a:spAutoFit/>
          </a:bodyPr>
          <a:lstStyle/>
          <a:p>
            <a:r>
              <a:rPr lang="en-US" sz="1600" dirty="0" smtClean="0"/>
              <a:t>JIM</a:t>
            </a:r>
          </a:p>
          <a:p>
            <a:r>
              <a:rPr lang="en-US" sz="1600" dirty="0" smtClean="0"/>
              <a:t>SUBJECT A</a:t>
            </a:r>
          </a:p>
          <a:p>
            <a:r>
              <a:rPr lang="en-US" sz="1600" dirty="0" smtClean="0"/>
              <a:t>SUBJECT B</a:t>
            </a:r>
          </a:p>
          <a:p>
            <a:r>
              <a:rPr lang="en-US" sz="1600" dirty="0" smtClean="0"/>
              <a:t>SUBJECT C</a:t>
            </a:r>
          </a:p>
          <a:p>
            <a:r>
              <a:rPr lang="en-US" sz="1600" dirty="0" smtClean="0"/>
              <a:t>SUBJECT D</a:t>
            </a:r>
            <a:endParaRPr lang="en-US" sz="1600" dirty="0"/>
          </a:p>
        </p:txBody>
      </p:sp>
      <p:cxnSp>
        <p:nvCxnSpPr>
          <p:cNvPr id="14" name="Straight Arrow Connector 13"/>
          <p:cNvCxnSpPr/>
          <p:nvPr/>
        </p:nvCxnSpPr>
        <p:spPr>
          <a:xfrm flipH="1">
            <a:off x="6236712" y="1463491"/>
            <a:ext cx="752174" cy="3214924"/>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639304" y="959891"/>
            <a:ext cx="1176499" cy="954107"/>
          </a:xfrm>
          <a:prstGeom prst="rect">
            <a:avLst/>
          </a:prstGeom>
          <a:noFill/>
        </p:spPr>
        <p:txBody>
          <a:bodyPr wrap="none" rtlCol="0">
            <a:spAutoFit/>
          </a:bodyPr>
          <a:lstStyle/>
          <a:p>
            <a:r>
              <a:rPr lang="en-US" sz="2800" b="1" dirty="0" smtClean="0">
                <a:solidFill>
                  <a:srgbClr val="FF0000"/>
                </a:solidFill>
              </a:rPr>
              <a:t>MAOA </a:t>
            </a:r>
          </a:p>
          <a:p>
            <a:r>
              <a:rPr lang="en-US" sz="2800" b="1" dirty="0" smtClean="0">
                <a:solidFill>
                  <a:srgbClr val="FF0000"/>
                </a:solidFill>
              </a:rPr>
              <a:t>GENE</a:t>
            </a:r>
            <a:endParaRPr lang="en-US" sz="2800" b="1" dirty="0">
              <a:solidFill>
                <a:srgbClr val="FF0000"/>
              </a:solidFill>
            </a:endParaRPr>
          </a:p>
        </p:txBody>
      </p:sp>
      <p:sp>
        <p:nvSpPr>
          <p:cNvPr id="19" name="TextBox 18"/>
          <p:cNvSpPr txBox="1"/>
          <p:nvPr/>
        </p:nvSpPr>
        <p:spPr>
          <a:xfrm>
            <a:off x="5685015" y="1538"/>
            <a:ext cx="2412139" cy="461665"/>
          </a:xfrm>
          <a:prstGeom prst="rect">
            <a:avLst/>
          </a:prstGeom>
          <a:noFill/>
        </p:spPr>
        <p:txBody>
          <a:bodyPr wrap="none" rtlCol="0">
            <a:spAutoFit/>
          </a:bodyPr>
          <a:lstStyle/>
          <a:p>
            <a:r>
              <a:rPr lang="en-US" sz="2400" b="1" dirty="0" smtClean="0">
                <a:solidFill>
                  <a:srgbClr val="FF0000"/>
                </a:solidFill>
              </a:rPr>
              <a:t>X CHROMOSOME</a:t>
            </a:r>
            <a:endParaRPr lang="en-US" sz="2400" b="1" dirty="0">
              <a:solidFill>
                <a:srgbClr val="FF0000"/>
              </a:solidFill>
            </a:endParaRPr>
          </a:p>
        </p:txBody>
      </p:sp>
      <p:sp>
        <p:nvSpPr>
          <p:cNvPr id="2" name="TextBox 1"/>
          <p:cNvSpPr txBox="1"/>
          <p:nvPr/>
        </p:nvSpPr>
        <p:spPr>
          <a:xfrm>
            <a:off x="1" y="3446430"/>
            <a:ext cx="5435532" cy="1200329"/>
          </a:xfrm>
          <a:prstGeom prst="rect">
            <a:avLst/>
          </a:prstGeom>
          <a:solidFill>
            <a:srgbClr val="FFFFFF"/>
          </a:solidFill>
        </p:spPr>
        <p:txBody>
          <a:bodyPr wrap="square" rtlCol="0">
            <a:spAutoFit/>
          </a:bodyPr>
          <a:lstStyle/>
          <a:p>
            <a:r>
              <a:rPr lang="en-US" sz="3600" b="1" dirty="0" smtClean="0">
                <a:solidFill>
                  <a:srgbClr val="FF0000"/>
                </a:solidFill>
              </a:rPr>
              <a:t>   The MAO-A is coded for </a:t>
            </a:r>
          </a:p>
          <a:p>
            <a:r>
              <a:rPr lang="en-US" sz="3600" b="1" dirty="0" smtClean="0">
                <a:solidFill>
                  <a:srgbClr val="FF0000"/>
                </a:solidFill>
              </a:rPr>
              <a:t>      on the X chromosome</a:t>
            </a:r>
            <a:endParaRPr lang="en-US" sz="3600" b="1" dirty="0">
              <a:solidFill>
                <a:srgbClr val="FF0000"/>
              </a:solidFill>
            </a:endParaRPr>
          </a:p>
        </p:txBody>
      </p:sp>
      <p:sp>
        <p:nvSpPr>
          <p:cNvPr id="6" name="TextBox 5"/>
          <p:cNvSpPr txBox="1"/>
          <p:nvPr/>
        </p:nvSpPr>
        <p:spPr>
          <a:xfrm>
            <a:off x="4172035" y="2931508"/>
            <a:ext cx="354183" cy="461665"/>
          </a:xfrm>
          <a:prstGeom prst="rect">
            <a:avLst/>
          </a:prstGeom>
          <a:noFill/>
        </p:spPr>
        <p:txBody>
          <a:bodyPr wrap="none" rtlCol="0">
            <a:spAutoFit/>
          </a:bodyPr>
          <a:lstStyle/>
          <a:p>
            <a:r>
              <a:rPr lang="en-US" sz="2400" b="1" dirty="0" smtClean="0">
                <a:solidFill>
                  <a:srgbClr val="FF0000"/>
                </a:solidFill>
              </a:rPr>
              <a:t>X</a:t>
            </a:r>
            <a:endParaRPr lang="en-US" sz="2400" b="1" dirty="0">
              <a:solidFill>
                <a:srgbClr val="FF0000"/>
              </a:solidFill>
            </a:endParaRPr>
          </a:p>
        </p:txBody>
      </p:sp>
    </p:spTree>
    <p:extLst>
      <p:ext uri="{BB962C8B-B14F-4D97-AF65-F5344CB8AC3E}">
        <p14:creationId xmlns:p14="http://schemas.microsoft.com/office/powerpoint/2010/main" val="246798656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3" name="Rectangle 2"/>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CA">
              <a:cs typeface="Arial" charset="0"/>
            </a:endParaRPr>
          </a:p>
        </p:txBody>
      </p:sp>
      <p:sp>
        <p:nvSpPr>
          <p:cNvPr id="10244" name="Rectangle 3"/>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CA">
              <a:cs typeface="Arial" charset="0"/>
            </a:endParaRPr>
          </a:p>
        </p:txBody>
      </p:sp>
      <p:pic>
        <p:nvPicPr>
          <p:cNvPr id="102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3500438"/>
            <a:ext cx="4133850" cy="3143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6" name="Rectangle 5"/>
          <p:cNvSpPr>
            <a:spLocks noChangeArrowheads="1"/>
          </p:cNvSpPr>
          <p:nvPr/>
        </p:nvSpPr>
        <p:spPr bwMode="auto">
          <a:xfrm>
            <a:off x="1851025" y="142875"/>
            <a:ext cx="5638800"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gn="ctr" hangingPunct="1">
              <a:lnSpc>
                <a:spcPct val="100000"/>
              </a:lnSpc>
              <a:tabLst>
                <a:tab pos="723900" algn="l"/>
                <a:tab pos="1447800" algn="l"/>
                <a:tab pos="2171700" algn="l"/>
                <a:tab pos="2895600" algn="l"/>
                <a:tab pos="3619500" algn="l"/>
                <a:tab pos="4343400" algn="l"/>
                <a:tab pos="5067300" algn="l"/>
              </a:tabLst>
              <a:defRPr/>
            </a:pPr>
            <a:r>
              <a:rPr lang="en-US" sz="5400" b="1">
                <a:solidFill>
                  <a:srgbClr val="FF0066"/>
                </a:solidFill>
                <a:latin typeface="Calibri" charset="0"/>
                <a:cs typeface="Arial" charset="0"/>
              </a:rPr>
              <a:t>Structural Features</a:t>
            </a:r>
          </a:p>
        </p:txBody>
      </p:sp>
      <p:sp>
        <p:nvSpPr>
          <p:cNvPr id="10247" name="Rectangle 6"/>
          <p:cNvSpPr>
            <a:spLocks noChangeArrowheads="1"/>
          </p:cNvSpPr>
          <p:nvPr/>
        </p:nvSpPr>
        <p:spPr bwMode="auto">
          <a:xfrm>
            <a:off x="0" y="1000125"/>
            <a:ext cx="22860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 pos="2171700" algn="l"/>
              </a:tabLst>
              <a:defRPr/>
            </a:pPr>
            <a:r>
              <a:rPr lang="en-US" sz="2000" b="1">
                <a:solidFill>
                  <a:srgbClr val="558ED5"/>
                </a:solidFill>
                <a:latin typeface="Calibri" charset="0"/>
                <a:cs typeface="Arial" charset="0"/>
              </a:rPr>
              <a:t>Anterior Cingulate</a:t>
            </a:r>
          </a:p>
        </p:txBody>
      </p:sp>
      <p:sp>
        <p:nvSpPr>
          <p:cNvPr id="10248" name="Rectangle 7"/>
          <p:cNvSpPr>
            <a:spLocks noChangeArrowheads="1"/>
          </p:cNvSpPr>
          <p:nvPr/>
        </p:nvSpPr>
        <p:spPr bwMode="auto">
          <a:xfrm>
            <a:off x="0" y="2214563"/>
            <a:ext cx="1689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Lst>
              <a:defRPr/>
            </a:pPr>
            <a:r>
              <a:rPr lang="en-US" sz="2000" b="1">
                <a:solidFill>
                  <a:srgbClr val="558ED5"/>
                </a:solidFill>
                <a:latin typeface="Calibri" charset="0"/>
                <a:cs typeface="Arial" charset="0"/>
              </a:rPr>
              <a:t>Angular Gyrus</a:t>
            </a:r>
          </a:p>
        </p:txBody>
      </p:sp>
      <p:sp>
        <p:nvSpPr>
          <p:cNvPr id="10249" name="Rectangle 8"/>
          <p:cNvSpPr>
            <a:spLocks noChangeArrowheads="1"/>
          </p:cNvSpPr>
          <p:nvPr/>
        </p:nvSpPr>
        <p:spPr bwMode="auto">
          <a:xfrm>
            <a:off x="0" y="3286125"/>
            <a:ext cx="82073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Lst>
              <a:defRPr/>
            </a:pPr>
            <a:r>
              <a:rPr lang="en-US" sz="2000" b="1" dirty="0">
                <a:solidFill>
                  <a:srgbClr val="558ED5"/>
                </a:solidFill>
                <a:latin typeface="Calibri" charset="0"/>
                <a:cs typeface="Arial" charset="0"/>
              </a:rPr>
              <a:t>Insula</a:t>
            </a:r>
          </a:p>
        </p:txBody>
      </p:sp>
      <p:sp>
        <p:nvSpPr>
          <p:cNvPr id="10250" name="Rectangle 9"/>
          <p:cNvSpPr>
            <a:spLocks noChangeArrowheads="1"/>
          </p:cNvSpPr>
          <p:nvPr/>
        </p:nvSpPr>
        <p:spPr bwMode="auto">
          <a:xfrm>
            <a:off x="0" y="4572000"/>
            <a:ext cx="129381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Lst>
              <a:defRPr/>
            </a:pPr>
            <a:r>
              <a:rPr lang="en-US" sz="2000" b="1">
                <a:solidFill>
                  <a:srgbClr val="558ED5"/>
                </a:solidFill>
                <a:latin typeface="Calibri" charset="0"/>
                <a:cs typeface="Arial" charset="0"/>
              </a:rPr>
              <a:t>Amygdala </a:t>
            </a:r>
          </a:p>
        </p:txBody>
      </p:sp>
      <p:sp>
        <p:nvSpPr>
          <p:cNvPr id="10251" name="Rectangle 10"/>
          <p:cNvSpPr>
            <a:spLocks noChangeArrowheads="1"/>
          </p:cNvSpPr>
          <p:nvPr/>
        </p:nvSpPr>
        <p:spPr bwMode="auto">
          <a:xfrm>
            <a:off x="0" y="5286375"/>
            <a:ext cx="298608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 pos="2171700" algn="l"/>
                <a:tab pos="2895600" algn="l"/>
              </a:tabLst>
              <a:defRPr/>
            </a:pPr>
            <a:r>
              <a:rPr lang="en-US" sz="2000" b="1">
                <a:solidFill>
                  <a:srgbClr val="558ED5"/>
                </a:solidFill>
                <a:latin typeface="Calibri" charset="0"/>
                <a:cs typeface="Arial" charset="0"/>
              </a:rPr>
              <a:t>Orbitofrontal Cortex (OFC)</a:t>
            </a:r>
          </a:p>
        </p:txBody>
      </p:sp>
      <p:sp>
        <p:nvSpPr>
          <p:cNvPr id="10252" name="Rectangle 11"/>
          <p:cNvSpPr>
            <a:spLocks noChangeArrowheads="1"/>
          </p:cNvSpPr>
          <p:nvPr/>
        </p:nvSpPr>
        <p:spPr bwMode="auto">
          <a:xfrm>
            <a:off x="285750" y="1285875"/>
            <a:ext cx="6108700"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defRPr/>
            </a:pPr>
            <a:r>
              <a:rPr lang="en-US" b="1">
                <a:solidFill>
                  <a:srgbClr val="FF0066"/>
                </a:solidFill>
                <a:latin typeface="Calibri" charset="0"/>
                <a:cs typeface="Arial" charset="0"/>
              </a:rPr>
              <a:t> Closely connected with the amygdala.</a:t>
            </a:r>
          </a:p>
          <a:p>
            <a:pPr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defRPr/>
            </a:pPr>
            <a:r>
              <a:rPr lang="en-US" b="1">
                <a:solidFill>
                  <a:srgbClr val="FF0066"/>
                </a:solidFill>
                <a:latin typeface="Calibri" charset="0"/>
                <a:cs typeface="Arial" charset="0"/>
              </a:rPr>
              <a:t> Reduced functioning during fear conditioning.</a:t>
            </a:r>
          </a:p>
          <a:p>
            <a:pPr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defRPr/>
            </a:pPr>
            <a:r>
              <a:rPr lang="en-US" b="1">
                <a:solidFill>
                  <a:srgbClr val="FF0066"/>
                </a:solidFill>
                <a:latin typeface="Calibri" charset="0"/>
                <a:cs typeface="Arial" charset="0"/>
              </a:rPr>
              <a:t> Reduced functioning in processing of emotional information.</a:t>
            </a:r>
          </a:p>
        </p:txBody>
      </p:sp>
      <p:sp>
        <p:nvSpPr>
          <p:cNvPr id="10253" name="Rectangle 12"/>
          <p:cNvSpPr>
            <a:spLocks noChangeArrowheads="1"/>
          </p:cNvSpPr>
          <p:nvPr/>
        </p:nvSpPr>
        <p:spPr bwMode="auto">
          <a:xfrm>
            <a:off x="285750" y="4929188"/>
            <a:ext cx="357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Lst>
              <a:defRPr/>
            </a:pPr>
            <a:r>
              <a:rPr lang="en-US" b="1">
                <a:solidFill>
                  <a:srgbClr val="FF0066"/>
                </a:solidFill>
                <a:latin typeface="Calibri" charset="0"/>
                <a:cs typeface="Arial" charset="0"/>
              </a:rPr>
              <a:t> Involved in emotional processing. </a:t>
            </a:r>
          </a:p>
        </p:txBody>
      </p:sp>
      <p:sp>
        <p:nvSpPr>
          <p:cNvPr id="10254" name="Rectangle 13"/>
          <p:cNvSpPr>
            <a:spLocks noChangeArrowheads="1"/>
          </p:cNvSpPr>
          <p:nvPr/>
        </p:nvSpPr>
        <p:spPr bwMode="auto">
          <a:xfrm>
            <a:off x="285750" y="2571750"/>
            <a:ext cx="5570538"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 pos="3619500" algn="l"/>
                <a:tab pos="4343400" algn="l"/>
                <a:tab pos="5067300" algn="l"/>
              </a:tabLst>
              <a:defRPr/>
            </a:pPr>
            <a:r>
              <a:rPr lang="en-US" b="1" dirty="0">
                <a:solidFill>
                  <a:srgbClr val="FF0066"/>
                </a:solidFill>
                <a:latin typeface="Calibri" charset="0"/>
                <a:cs typeface="Arial" charset="0"/>
              </a:rPr>
              <a:t> Deficits in this region during semantic processing tasks.</a:t>
            </a:r>
          </a:p>
          <a:p>
            <a:pPr hangingPunct="1">
              <a:lnSpc>
                <a:spcPct val="100000"/>
              </a:lnSpc>
              <a:buSzPct val="45000"/>
              <a:buFont typeface="Arial" charset="0"/>
              <a:buChar char="•"/>
              <a:tabLst>
                <a:tab pos="723900" algn="l"/>
                <a:tab pos="1447800" algn="l"/>
                <a:tab pos="2171700" algn="l"/>
                <a:tab pos="2895600" algn="l"/>
                <a:tab pos="3619500" algn="l"/>
                <a:tab pos="4343400" algn="l"/>
                <a:tab pos="5067300" algn="l"/>
              </a:tabLst>
              <a:defRPr/>
            </a:pPr>
            <a:r>
              <a:rPr lang="en-US" b="1" dirty="0">
                <a:solidFill>
                  <a:srgbClr val="FF0066"/>
                </a:solidFill>
                <a:latin typeface="Calibri" charset="0"/>
                <a:cs typeface="Arial" charset="0"/>
              </a:rPr>
              <a:t> Involved in experiencing emotion.</a:t>
            </a:r>
          </a:p>
        </p:txBody>
      </p:sp>
      <p:sp>
        <p:nvSpPr>
          <p:cNvPr id="10255" name="Rectangle 14"/>
          <p:cNvSpPr>
            <a:spLocks noChangeArrowheads="1"/>
          </p:cNvSpPr>
          <p:nvPr/>
        </p:nvSpPr>
        <p:spPr bwMode="auto">
          <a:xfrm>
            <a:off x="285750" y="3643313"/>
            <a:ext cx="4911725"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 pos="3619500" algn="l"/>
                <a:tab pos="4343400" algn="l"/>
              </a:tabLst>
              <a:defRPr/>
            </a:pPr>
            <a:r>
              <a:rPr lang="en-US" b="1">
                <a:solidFill>
                  <a:srgbClr val="FF0066"/>
                </a:solidFill>
                <a:latin typeface="Calibri" charset="0"/>
                <a:cs typeface="Arial" charset="0"/>
              </a:rPr>
              <a:t> Reduced functioning during fear conditioning.</a:t>
            </a:r>
          </a:p>
          <a:p>
            <a:pPr hangingPunct="1">
              <a:lnSpc>
                <a:spcPct val="100000"/>
              </a:lnSpc>
              <a:buSzPct val="45000"/>
              <a:buFont typeface="Arial" charset="0"/>
              <a:buChar char="•"/>
              <a:tabLst>
                <a:tab pos="723900" algn="l"/>
                <a:tab pos="1447800" algn="l"/>
                <a:tab pos="2171700" algn="l"/>
                <a:tab pos="2895600" algn="l"/>
                <a:tab pos="3619500" algn="l"/>
                <a:tab pos="4343400" algn="l"/>
              </a:tabLst>
              <a:defRPr/>
            </a:pPr>
            <a:r>
              <a:rPr lang="en-US" b="1">
                <a:solidFill>
                  <a:srgbClr val="FF0066"/>
                </a:solidFill>
                <a:latin typeface="Calibri" charset="0"/>
                <a:cs typeface="Arial" charset="0"/>
              </a:rPr>
              <a:t> Involved in emotional processing of anticipatory</a:t>
            </a:r>
          </a:p>
          <a:p>
            <a:pPr hangingPunct="1">
              <a:lnSpc>
                <a:spcPct val="100000"/>
              </a:lnSpc>
              <a:buClrTx/>
              <a:buSzTx/>
              <a:buFontTx/>
              <a:buNone/>
              <a:tabLst>
                <a:tab pos="723900" algn="l"/>
                <a:tab pos="1447800" algn="l"/>
                <a:tab pos="2171700" algn="l"/>
                <a:tab pos="2895600" algn="l"/>
                <a:tab pos="3619500" algn="l"/>
                <a:tab pos="4343400" algn="l"/>
              </a:tabLst>
              <a:defRPr/>
            </a:pPr>
            <a:r>
              <a:rPr lang="en-US" b="1">
                <a:solidFill>
                  <a:srgbClr val="FF0066"/>
                </a:solidFill>
                <a:latin typeface="Calibri" charset="0"/>
                <a:cs typeface="Arial" charset="0"/>
              </a:rPr>
              <a:t>  anxiety and associated body states. </a:t>
            </a:r>
          </a:p>
        </p:txBody>
      </p:sp>
      <p:sp>
        <p:nvSpPr>
          <p:cNvPr id="10256" name="Rectangle 15"/>
          <p:cNvSpPr>
            <a:spLocks noChangeArrowheads="1"/>
          </p:cNvSpPr>
          <p:nvPr/>
        </p:nvSpPr>
        <p:spPr bwMode="auto">
          <a:xfrm>
            <a:off x="285750" y="5715000"/>
            <a:ext cx="6246813"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defRPr/>
            </a:pPr>
            <a:r>
              <a:rPr lang="en-US" b="1">
                <a:solidFill>
                  <a:srgbClr val="FF0066"/>
                </a:solidFill>
                <a:latin typeface="Calibri" charset="0"/>
                <a:cs typeface="Arial" charset="0"/>
              </a:rPr>
              <a:t> Receives emotional input from the amygdala.</a:t>
            </a:r>
          </a:p>
          <a:p>
            <a:pPr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defRPr/>
            </a:pPr>
            <a:r>
              <a:rPr lang="en-US">
                <a:solidFill>
                  <a:srgbClr val="000000"/>
                </a:solidFill>
                <a:latin typeface="Calibri" charset="0"/>
                <a:cs typeface="Arial" charset="0"/>
              </a:rPr>
              <a:t>     </a:t>
            </a:r>
            <a:r>
              <a:rPr lang="en-US">
                <a:solidFill>
                  <a:srgbClr val="FF0066"/>
                </a:solidFill>
                <a:latin typeface="Calibri" charset="0"/>
                <a:cs typeface="Arial" charset="0"/>
              </a:rPr>
              <a:t> </a:t>
            </a:r>
            <a:r>
              <a:rPr lang="en-US" sz="1600">
                <a:solidFill>
                  <a:srgbClr val="FF0066"/>
                </a:solidFill>
                <a:latin typeface="Calibri" charset="0"/>
                <a:cs typeface="Arial" charset="0"/>
              </a:rPr>
              <a:t> if connectivity between the amygdala and OFC is disrupted, </a:t>
            </a:r>
          </a:p>
          <a:p>
            <a:pPr hangingPunct="1">
              <a:lnSpc>
                <a:spcPct val="100000"/>
              </a:lnSpc>
              <a:buClrTx/>
              <a:buSzTx/>
              <a:buFontTx/>
              <a:buNone/>
              <a:tabLst>
                <a:tab pos="723900" algn="l"/>
                <a:tab pos="1447800" algn="l"/>
                <a:tab pos="2171700" algn="l"/>
                <a:tab pos="2895600" algn="l"/>
                <a:tab pos="3619500" algn="l"/>
                <a:tab pos="4343400" algn="l"/>
                <a:tab pos="5067300" algn="l"/>
                <a:tab pos="5791200" algn="l"/>
              </a:tabLst>
              <a:defRPr/>
            </a:pPr>
            <a:r>
              <a:rPr lang="en-US" sz="1600">
                <a:solidFill>
                  <a:srgbClr val="FF0066"/>
                </a:solidFill>
                <a:latin typeface="Calibri" charset="0"/>
                <a:cs typeface="Arial" charset="0"/>
              </a:rPr>
              <a:t>         the OFC will be unable to form representations and feelings such as </a:t>
            </a:r>
          </a:p>
          <a:p>
            <a:pPr hangingPunct="1">
              <a:lnSpc>
                <a:spcPct val="100000"/>
              </a:lnSpc>
              <a:buClrTx/>
              <a:buSzTx/>
              <a:buFontTx/>
              <a:buNone/>
              <a:tabLst>
                <a:tab pos="723900" algn="l"/>
                <a:tab pos="1447800" algn="l"/>
                <a:tab pos="2171700" algn="l"/>
                <a:tab pos="2895600" algn="l"/>
                <a:tab pos="3619500" algn="l"/>
                <a:tab pos="4343400" algn="l"/>
                <a:tab pos="5067300" algn="l"/>
                <a:tab pos="5791200" algn="l"/>
              </a:tabLst>
              <a:defRPr/>
            </a:pPr>
            <a:r>
              <a:rPr lang="en-US" sz="1600">
                <a:solidFill>
                  <a:srgbClr val="FF0066"/>
                </a:solidFill>
                <a:latin typeface="Calibri" charset="0"/>
                <a:cs typeface="Arial" charset="0"/>
              </a:rPr>
              <a:t>         anticipatory fear of aversive events will not be generated.   </a:t>
            </a:r>
          </a:p>
        </p:txBody>
      </p:sp>
      <p:sp>
        <p:nvSpPr>
          <p:cNvPr id="10257" name="AutoShape 16"/>
          <p:cNvSpPr>
            <a:spLocks noChangeArrowheads="1"/>
          </p:cNvSpPr>
          <p:nvPr/>
        </p:nvSpPr>
        <p:spPr bwMode="auto">
          <a:xfrm>
            <a:off x="571500" y="6143625"/>
            <a:ext cx="142875" cy="142875"/>
          </a:xfrm>
          <a:prstGeom prst="rightArrow">
            <a:avLst>
              <a:gd name="adj1" fmla="val 50000"/>
              <a:gd name="adj2" fmla="val 25000"/>
            </a:avLst>
          </a:prstGeom>
          <a:solidFill>
            <a:srgbClr val="FF0066"/>
          </a:solidFill>
          <a:ln w="25560">
            <a:solidFill>
              <a:srgbClr val="3A5F8B"/>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CA">
              <a:cs typeface="Arial" charset="0"/>
            </a:endParaRPr>
          </a:p>
        </p:txBody>
      </p:sp>
      <p:sp>
        <p:nvSpPr>
          <p:cNvPr id="10258" name="Rectangle 17"/>
          <p:cNvSpPr>
            <a:spLocks noChangeArrowheads="1"/>
          </p:cNvSpPr>
          <p:nvPr/>
        </p:nvSpPr>
        <p:spPr bwMode="auto">
          <a:xfrm>
            <a:off x="2001838" y="1123950"/>
            <a:ext cx="1479550"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Lst>
              <a:defRPr/>
            </a:pPr>
            <a:r>
              <a:rPr lang="en-US" sz="1100">
                <a:solidFill>
                  <a:srgbClr val="FFFFFF"/>
                </a:solidFill>
                <a:latin typeface="Calibri" charset="0"/>
                <a:cs typeface="Arial" charset="0"/>
              </a:rPr>
              <a:t>(Glenn &amp; Raine, 2008) </a:t>
            </a:r>
          </a:p>
        </p:txBody>
      </p:sp>
      <p:sp>
        <p:nvSpPr>
          <p:cNvPr id="10259" name="Rectangle 18"/>
          <p:cNvSpPr>
            <a:spLocks noChangeArrowheads="1"/>
          </p:cNvSpPr>
          <p:nvPr/>
        </p:nvSpPr>
        <p:spPr bwMode="auto">
          <a:xfrm>
            <a:off x="1555750" y="2309813"/>
            <a:ext cx="1514475"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Lst>
              <a:defRPr/>
            </a:pPr>
            <a:r>
              <a:rPr lang="en-US" sz="1100">
                <a:solidFill>
                  <a:srgbClr val="FFFFFF"/>
                </a:solidFill>
                <a:latin typeface="Calibri" charset="0"/>
                <a:cs typeface="Arial" charset="0"/>
              </a:rPr>
              <a:t>(Glenn &amp; Raine, 2008) </a:t>
            </a:r>
          </a:p>
        </p:txBody>
      </p:sp>
      <p:sp>
        <p:nvSpPr>
          <p:cNvPr id="10260" name="Rectangle 19"/>
          <p:cNvSpPr>
            <a:spLocks noChangeArrowheads="1"/>
          </p:cNvSpPr>
          <p:nvPr/>
        </p:nvSpPr>
        <p:spPr bwMode="auto">
          <a:xfrm>
            <a:off x="714375" y="3381375"/>
            <a:ext cx="2046288"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Lst>
              <a:defRPr/>
            </a:pPr>
            <a:r>
              <a:rPr lang="en-US" sz="1100">
                <a:solidFill>
                  <a:srgbClr val="FFFFFF"/>
                </a:solidFill>
                <a:latin typeface="Calibri" charset="0"/>
                <a:cs typeface="Arial" charset="0"/>
              </a:rPr>
              <a:t>(Glenn  &amp; Raine, 2008) </a:t>
            </a:r>
          </a:p>
        </p:txBody>
      </p:sp>
      <p:sp>
        <p:nvSpPr>
          <p:cNvPr id="10261" name="Rectangle 20"/>
          <p:cNvSpPr>
            <a:spLocks noChangeArrowheads="1"/>
          </p:cNvSpPr>
          <p:nvPr/>
        </p:nvSpPr>
        <p:spPr bwMode="auto">
          <a:xfrm>
            <a:off x="1143000" y="4648200"/>
            <a:ext cx="1514475"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Lst>
              <a:defRPr/>
            </a:pPr>
            <a:r>
              <a:rPr lang="en-US" sz="1100">
                <a:solidFill>
                  <a:srgbClr val="FFFFFF"/>
                </a:solidFill>
                <a:latin typeface="Calibri" charset="0"/>
                <a:cs typeface="Arial" charset="0"/>
              </a:rPr>
              <a:t>(Glenn  &amp; Raine, 2008)</a:t>
            </a:r>
          </a:p>
        </p:txBody>
      </p:sp>
      <p:sp>
        <p:nvSpPr>
          <p:cNvPr id="10262" name="Rectangle 21"/>
          <p:cNvSpPr>
            <a:spLocks noChangeArrowheads="1"/>
          </p:cNvSpPr>
          <p:nvPr/>
        </p:nvSpPr>
        <p:spPr bwMode="auto">
          <a:xfrm>
            <a:off x="2843213" y="5356225"/>
            <a:ext cx="1514475"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Lst>
              <a:defRPr/>
            </a:pPr>
            <a:r>
              <a:rPr lang="en-US" sz="1100">
                <a:solidFill>
                  <a:srgbClr val="FFFFFF"/>
                </a:solidFill>
                <a:latin typeface="Calibri" charset="0"/>
                <a:cs typeface="Arial" charset="0"/>
              </a:rPr>
              <a:t>(Glenn &amp; Raine, 2008). </a:t>
            </a:r>
          </a:p>
        </p:txBody>
      </p:sp>
    </p:spTree>
    <p:extLst>
      <p:ext uri="{BB962C8B-B14F-4D97-AF65-F5344CB8AC3E}">
        <p14:creationId xmlns:p14="http://schemas.microsoft.com/office/powerpoint/2010/main" val="7528774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583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1" name="Rectangle 2"/>
          <p:cNvSpPr>
            <a:spLocks noChangeArrowheads="1"/>
          </p:cNvSpPr>
          <p:nvPr/>
        </p:nvSpPr>
        <p:spPr bwMode="auto">
          <a:xfrm>
            <a:off x="142875" y="142875"/>
            <a:ext cx="3856038"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gn="ctr" hangingPunct="1">
              <a:lnSpc>
                <a:spcPct val="100000"/>
              </a:lnSpc>
              <a:tabLst>
                <a:tab pos="723900" algn="l"/>
                <a:tab pos="1447800" algn="l"/>
                <a:tab pos="2171700" algn="l"/>
                <a:tab pos="2895600" algn="l"/>
                <a:tab pos="3619500" algn="l"/>
              </a:tabLst>
              <a:defRPr/>
            </a:pPr>
            <a:r>
              <a:rPr lang="en-US" sz="5400">
                <a:solidFill>
                  <a:srgbClr val="FFFFFF"/>
                </a:solidFill>
                <a:latin typeface="Calibri" charset="0"/>
                <a:cs typeface="Arial" charset="0"/>
              </a:rPr>
              <a:t>Serotonin </a:t>
            </a:r>
            <a:r>
              <a:rPr lang="en-US" sz="2400">
                <a:solidFill>
                  <a:srgbClr val="FFFFFF"/>
                </a:solidFill>
                <a:latin typeface="Calibri" charset="0"/>
                <a:cs typeface="Arial" charset="0"/>
              </a:rPr>
              <a:t>(5-HT)</a:t>
            </a:r>
          </a:p>
        </p:txBody>
      </p:sp>
      <p:sp>
        <p:nvSpPr>
          <p:cNvPr id="12292" name="Rectangle 3"/>
          <p:cNvSpPr>
            <a:spLocks noChangeArrowheads="1"/>
          </p:cNvSpPr>
          <p:nvPr/>
        </p:nvSpPr>
        <p:spPr bwMode="auto">
          <a:xfrm>
            <a:off x="5076825" y="142875"/>
            <a:ext cx="3797300"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gn="ctr" hangingPunct="1">
              <a:lnSpc>
                <a:spcPct val="100000"/>
              </a:lnSpc>
              <a:tabLst>
                <a:tab pos="723900" algn="l"/>
                <a:tab pos="1447800" algn="l"/>
                <a:tab pos="2171700" algn="l"/>
                <a:tab pos="2895600" algn="l"/>
                <a:tab pos="3619500" algn="l"/>
              </a:tabLst>
              <a:defRPr/>
            </a:pPr>
            <a:r>
              <a:rPr lang="en-US" sz="5400">
                <a:solidFill>
                  <a:srgbClr val="FFFFFF"/>
                </a:solidFill>
                <a:latin typeface="Calibri" charset="0"/>
                <a:cs typeface="Arial" charset="0"/>
              </a:rPr>
              <a:t>Dopamine </a:t>
            </a:r>
            <a:r>
              <a:rPr lang="en-US" sz="2400">
                <a:solidFill>
                  <a:srgbClr val="FFFFFF"/>
                </a:solidFill>
                <a:latin typeface="Calibri" charset="0"/>
                <a:cs typeface="Arial" charset="0"/>
              </a:rPr>
              <a:t>(DA)</a:t>
            </a:r>
          </a:p>
        </p:txBody>
      </p:sp>
      <p:sp>
        <p:nvSpPr>
          <p:cNvPr id="12293" name="Rectangle 4"/>
          <p:cNvSpPr>
            <a:spLocks noChangeArrowheads="1"/>
          </p:cNvSpPr>
          <p:nvPr/>
        </p:nvSpPr>
        <p:spPr bwMode="auto">
          <a:xfrm>
            <a:off x="500063" y="1000125"/>
            <a:ext cx="3214687"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Lst>
              <a:defRPr/>
            </a:pPr>
            <a:r>
              <a:rPr lang="en-US">
                <a:solidFill>
                  <a:srgbClr val="FFFFFF"/>
                </a:solidFill>
                <a:latin typeface="Calibri" charset="0"/>
                <a:cs typeface="Arial" charset="0"/>
              </a:rPr>
              <a:t>  Plays an important role in the  </a:t>
            </a:r>
          </a:p>
          <a:p>
            <a:pPr hangingPunct="1">
              <a:lnSpc>
                <a:spcPct val="100000"/>
              </a:lnSpc>
              <a:buClrTx/>
              <a:buSzTx/>
              <a:buFontTx/>
              <a:buNone/>
              <a:tabLst>
                <a:tab pos="723900" algn="l"/>
                <a:tab pos="1447800" algn="l"/>
                <a:tab pos="2171700" algn="l"/>
                <a:tab pos="2895600" algn="l"/>
              </a:tabLst>
              <a:defRPr/>
            </a:pPr>
            <a:r>
              <a:rPr lang="en-US">
                <a:solidFill>
                  <a:srgbClr val="FFFFFF"/>
                </a:solidFill>
                <a:latin typeface="Calibri" charset="0"/>
                <a:cs typeface="Arial" charset="0"/>
              </a:rPr>
              <a:t>   modulation of behaviour.</a:t>
            </a:r>
          </a:p>
        </p:txBody>
      </p:sp>
      <p:sp>
        <p:nvSpPr>
          <p:cNvPr id="12294" name="Rectangle 5"/>
          <p:cNvSpPr>
            <a:spLocks noChangeArrowheads="1"/>
          </p:cNvSpPr>
          <p:nvPr/>
        </p:nvSpPr>
        <p:spPr bwMode="auto">
          <a:xfrm>
            <a:off x="1000125" y="1643063"/>
            <a:ext cx="32146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 pos="2171700" algn="l"/>
                <a:tab pos="2895600" algn="l"/>
              </a:tabLst>
              <a:defRPr/>
            </a:pPr>
            <a:r>
              <a:rPr lang="en-US">
                <a:solidFill>
                  <a:srgbClr val="FFFFFF"/>
                </a:solidFill>
                <a:latin typeface="Calibri" charset="0"/>
                <a:cs typeface="Arial" charset="0"/>
              </a:rPr>
              <a:t>e.g.  aggression and impulsivity</a:t>
            </a:r>
          </a:p>
        </p:txBody>
      </p:sp>
      <p:sp>
        <p:nvSpPr>
          <p:cNvPr id="12295" name="Rectangle 6"/>
          <p:cNvSpPr>
            <a:spLocks noChangeArrowheads="1"/>
          </p:cNvSpPr>
          <p:nvPr/>
        </p:nvSpPr>
        <p:spPr bwMode="auto">
          <a:xfrm>
            <a:off x="500063" y="2286000"/>
            <a:ext cx="3357562" cy="147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Lst>
              <a:defRPr/>
            </a:pPr>
            <a:r>
              <a:rPr lang="en-US">
                <a:solidFill>
                  <a:srgbClr val="FFFFFF"/>
                </a:solidFill>
                <a:latin typeface="Calibri" charset="0"/>
                <a:cs typeface="Arial" charset="0"/>
              </a:rPr>
              <a:t> Low levels of 5-HT have  </a:t>
            </a:r>
          </a:p>
          <a:p>
            <a:pPr hangingPunct="1">
              <a:lnSpc>
                <a:spcPct val="100000"/>
              </a:lnSpc>
              <a:buClrTx/>
              <a:buSzTx/>
              <a:buFontTx/>
              <a:buNone/>
              <a:tabLst>
                <a:tab pos="723900" algn="l"/>
                <a:tab pos="1447800" algn="l"/>
                <a:tab pos="2171700" algn="l"/>
                <a:tab pos="2895600" algn="l"/>
              </a:tabLst>
              <a:defRPr/>
            </a:pPr>
            <a:r>
              <a:rPr lang="en-US">
                <a:solidFill>
                  <a:srgbClr val="FFFFFF"/>
                </a:solidFill>
                <a:latin typeface="Calibri" charset="0"/>
                <a:cs typeface="Arial" charset="0"/>
              </a:rPr>
              <a:t>   consistently been related to            </a:t>
            </a:r>
          </a:p>
          <a:p>
            <a:pPr hangingPunct="1">
              <a:lnSpc>
                <a:spcPct val="100000"/>
              </a:lnSpc>
              <a:buClrTx/>
              <a:buSzTx/>
              <a:buFontTx/>
              <a:buNone/>
              <a:tabLst>
                <a:tab pos="723900" algn="l"/>
                <a:tab pos="1447800" algn="l"/>
                <a:tab pos="2171700" algn="l"/>
                <a:tab pos="2895600" algn="l"/>
              </a:tabLst>
              <a:defRPr/>
            </a:pPr>
            <a:r>
              <a:rPr lang="en-US">
                <a:solidFill>
                  <a:srgbClr val="FFFFFF"/>
                </a:solidFill>
                <a:latin typeface="Calibri" charset="0"/>
                <a:cs typeface="Arial" charset="0"/>
              </a:rPr>
              <a:t>   impulsivity, antisociality, &amp;</a:t>
            </a:r>
          </a:p>
          <a:p>
            <a:pPr hangingPunct="1">
              <a:lnSpc>
                <a:spcPct val="100000"/>
              </a:lnSpc>
              <a:buClrTx/>
              <a:buSzTx/>
              <a:buFontTx/>
              <a:buNone/>
              <a:tabLst>
                <a:tab pos="723900" algn="l"/>
                <a:tab pos="1447800" algn="l"/>
                <a:tab pos="2171700" algn="l"/>
                <a:tab pos="2895600" algn="l"/>
              </a:tabLst>
              <a:defRPr/>
            </a:pPr>
            <a:r>
              <a:rPr lang="en-US">
                <a:solidFill>
                  <a:srgbClr val="FFFFFF"/>
                </a:solidFill>
                <a:latin typeface="Calibri" charset="0"/>
                <a:cs typeface="Arial" charset="0"/>
              </a:rPr>
              <a:t>   aggression. </a:t>
            </a:r>
          </a:p>
          <a:p>
            <a:pPr hangingPunct="1">
              <a:lnSpc>
                <a:spcPct val="100000"/>
              </a:lnSpc>
              <a:buClrTx/>
              <a:buSzTx/>
              <a:buFontTx/>
              <a:buNone/>
              <a:tabLst>
                <a:tab pos="723900" algn="l"/>
                <a:tab pos="1447800" algn="l"/>
                <a:tab pos="2171700" algn="l"/>
                <a:tab pos="2895600" algn="l"/>
              </a:tabLst>
              <a:defRPr/>
            </a:pPr>
            <a:endParaRPr lang="en-US">
              <a:solidFill>
                <a:srgbClr val="FFFFFF"/>
              </a:solidFill>
              <a:latin typeface="Calibri" charset="0"/>
              <a:cs typeface="Arial" charset="0"/>
            </a:endParaRPr>
          </a:p>
        </p:txBody>
      </p:sp>
      <p:sp>
        <p:nvSpPr>
          <p:cNvPr id="12296" name="AutoShape 7"/>
          <p:cNvSpPr>
            <a:spLocks noChangeArrowheads="1"/>
          </p:cNvSpPr>
          <p:nvPr/>
        </p:nvSpPr>
        <p:spPr bwMode="auto">
          <a:xfrm>
            <a:off x="1143000" y="5572125"/>
            <a:ext cx="928688" cy="1143000"/>
          </a:xfrm>
          <a:prstGeom prst="downArrow">
            <a:avLst>
              <a:gd name="adj1" fmla="val 50000"/>
              <a:gd name="adj2" fmla="val 30769"/>
            </a:avLst>
          </a:prstGeom>
          <a:solidFill>
            <a:srgbClr val="4F81BD"/>
          </a:solidFill>
          <a:ln w="25560">
            <a:solidFill>
              <a:srgbClr val="3A5F8B"/>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CA">
              <a:cs typeface="Arial" charset="0"/>
            </a:endParaRPr>
          </a:p>
        </p:txBody>
      </p:sp>
      <p:sp>
        <p:nvSpPr>
          <p:cNvPr id="12297" name="Rectangle 8"/>
          <p:cNvSpPr>
            <a:spLocks noChangeArrowheads="1"/>
          </p:cNvSpPr>
          <p:nvPr/>
        </p:nvSpPr>
        <p:spPr bwMode="auto">
          <a:xfrm>
            <a:off x="5357813" y="1000125"/>
            <a:ext cx="3571875"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Lst>
              <a:defRPr/>
            </a:pPr>
            <a:r>
              <a:rPr lang="en-US">
                <a:solidFill>
                  <a:srgbClr val="FFFFFF"/>
                </a:solidFill>
                <a:latin typeface="Calibri" charset="0"/>
                <a:cs typeface="Arial" charset="0"/>
              </a:rPr>
              <a:t>  Related to immediate reward   </a:t>
            </a:r>
          </a:p>
          <a:p>
            <a:pPr hangingPunct="1">
              <a:lnSpc>
                <a:spcPct val="100000"/>
              </a:lnSpc>
              <a:buClrTx/>
              <a:buSzTx/>
              <a:buFontTx/>
              <a:buNone/>
              <a:tabLst>
                <a:tab pos="723900" algn="l"/>
                <a:tab pos="1447800" algn="l"/>
                <a:tab pos="2171700" algn="l"/>
                <a:tab pos="2895600" algn="l"/>
              </a:tabLst>
              <a:defRPr/>
            </a:pPr>
            <a:r>
              <a:rPr lang="en-US">
                <a:solidFill>
                  <a:srgbClr val="FFFFFF"/>
                </a:solidFill>
                <a:latin typeface="Calibri" charset="0"/>
                <a:cs typeface="Arial" charset="0"/>
              </a:rPr>
              <a:t>    focus and motivated behaviour. </a:t>
            </a:r>
          </a:p>
        </p:txBody>
      </p:sp>
      <p:sp>
        <p:nvSpPr>
          <p:cNvPr id="12298" name="Rectangle 9"/>
          <p:cNvSpPr>
            <a:spLocks noChangeArrowheads="1"/>
          </p:cNvSpPr>
          <p:nvPr/>
        </p:nvSpPr>
        <p:spPr bwMode="auto">
          <a:xfrm>
            <a:off x="5357813" y="1928813"/>
            <a:ext cx="34290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Lst>
              <a:defRPr/>
            </a:pPr>
            <a:r>
              <a:rPr lang="en-US">
                <a:solidFill>
                  <a:srgbClr val="FFFFFF"/>
                </a:solidFill>
                <a:latin typeface="Calibri" charset="0"/>
                <a:cs typeface="Arial" charset="0"/>
              </a:rPr>
              <a:t> An increase of dopamine in the </a:t>
            </a:r>
          </a:p>
          <a:p>
            <a:pPr hangingPunct="1">
              <a:lnSpc>
                <a:spcPct val="100000"/>
              </a:lnSpc>
              <a:buClrTx/>
              <a:buSzTx/>
              <a:buFontTx/>
              <a:buNone/>
              <a:tabLst>
                <a:tab pos="723900" algn="l"/>
                <a:tab pos="1447800" algn="l"/>
                <a:tab pos="2171700" algn="l"/>
                <a:tab pos="2895600" algn="l"/>
              </a:tabLst>
              <a:defRPr/>
            </a:pPr>
            <a:r>
              <a:rPr lang="en-US">
                <a:solidFill>
                  <a:srgbClr val="FFFFFF"/>
                </a:solidFill>
                <a:latin typeface="Calibri" charset="0"/>
                <a:cs typeface="Arial" charset="0"/>
              </a:rPr>
              <a:t>   nucleus accumbens stimulates  </a:t>
            </a:r>
          </a:p>
          <a:p>
            <a:pPr hangingPunct="1">
              <a:lnSpc>
                <a:spcPct val="100000"/>
              </a:lnSpc>
              <a:buClrTx/>
              <a:buSzTx/>
              <a:buFontTx/>
              <a:buNone/>
              <a:tabLst>
                <a:tab pos="723900" algn="l"/>
                <a:tab pos="1447800" algn="l"/>
                <a:tab pos="2171700" algn="l"/>
                <a:tab pos="2895600" algn="l"/>
              </a:tabLst>
              <a:defRPr/>
            </a:pPr>
            <a:r>
              <a:rPr lang="en-US">
                <a:solidFill>
                  <a:srgbClr val="FFFFFF"/>
                </a:solidFill>
                <a:latin typeface="Calibri" charset="0"/>
                <a:cs typeface="Arial" charset="0"/>
              </a:rPr>
              <a:t>   appetitive, impulsive and  </a:t>
            </a:r>
          </a:p>
          <a:p>
            <a:pPr hangingPunct="1">
              <a:lnSpc>
                <a:spcPct val="100000"/>
              </a:lnSpc>
              <a:buClrTx/>
              <a:buSzTx/>
              <a:buFontTx/>
              <a:buNone/>
              <a:tabLst>
                <a:tab pos="723900" algn="l"/>
                <a:tab pos="1447800" algn="l"/>
                <a:tab pos="2171700" algn="l"/>
                <a:tab pos="2895600" algn="l"/>
              </a:tabLst>
              <a:defRPr/>
            </a:pPr>
            <a:r>
              <a:rPr lang="en-US">
                <a:solidFill>
                  <a:srgbClr val="FFFFFF"/>
                </a:solidFill>
                <a:latin typeface="Calibri" charset="0"/>
                <a:cs typeface="Arial" charset="0"/>
              </a:rPr>
              <a:t>   aggressive behaviours.   </a:t>
            </a:r>
          </a:p>
        </p:txBody>
      </p:sp>
      <p:pic>
        <p:nvPicPr>
          <p:cNvPr id="1229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5786438"/>
            <a:ext cx="4429125" cy="854075"/>
          </a:xfrm>
          <a:prstGeom prst="rect">
            <a:avLst/>
          </a:prstGeom>
          <a:noFill/>
          <a:ln w="88920">
            <a:solidFill>
              <a:srgbClr val="FFFF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300" name="Rectangle 11"/>
          <p:cNvSpPr>
            <a:spLocks noChangeArrowheads="1"/>
          </p:cNvSpPr>
          <p:nvPr/>
        </p:nvSpPr>
        <p:spPr bwMode="auto">
          <a:xfrm>
            <a:off x="2286000" y="5857875"/>
            <a:ext cx="471170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gn="ctr" hangingPunct="1">
              <a:lnSpc>
                <a:spcPct val="100000"/>
              </a:lnSpc>
              <a:tabLst>
                <a:tab pos="723900" algn="l"/>
                <a:tab pos="1447800" algn="l"/>
                <a:tab pos="2171700" algn="l"/>
                <a:tab pos="2895600" algn="l"/>
                <a:tab pos="3619500" algn="l"/>
                <a:tab pos="4343400" algn="l"/>
              </a:tabLst>
              <a:defRPr/>
            </a:pPr>
            <a:r>
              <a:rPr lang="en-US" sz="4000" b="1">
                <a:solidFill>
                  <a:srgbClr val="4F81BD"/>
                </a:solidFill>
                <a:latin typeface="Calibri" charset="0"/>
                <a:cs typeface="Arial" charset="0"/>
              </a:rPr>
              <a:t>  Psychopaths have</a:t>
            </a:r>
          </a:p>
        </p:txBody>
      </p:sp>
      <p:sp>
        <p:nvSpPr>
          <p:cNvPr id="12301" name="AutoShape 12"/>
          <p:cNvSpPr>
            <a:spLocks noChangeArrowheads="1"/>
          </p:cNvSpPr>
          <p:nvPr/>
        </p:nvSpPr>
        <p:spPr bwMode="auto">
          <a:xfrm rot="10800000">
            <a:off x="7359650" y="5502275"/>
            <a:ext cx="928688" cy="1143000"/>
          </a:xfrm>
          <a:prstGeom prst="downArrow">
            <a:avLst>
              <a:gd name="adj1" fmla="val 50000"/>
              <a:gd name="adj2" fmla="val 30769"/>
            </a:avLst>
          </a:prstGeom>
          <a:solidFill>
            <a:srgbClr val="4F81BD"/>
          </a:solidFill>
          <a:ln w="25560">
            <a:solidFill>
              <a:srgbClr val="3A5F8B"/>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CA">
              <a:cs typeface="Arial" charset="0"/>
            </a:endParaRPr>
          </a:p>
        </p:txBody>
      </p:sp>
      <p:sp>
        <p:nvSpPr>
          <p:cNvPr id="12302" name="Rectangle 13"/>
          <p:cNvSpPr>
            <a:spLocks noChangeArrowheads="1"/>
          </p:cNvSpPr>
          <p:nvPr/>
        </p:nvSpPr>
        <p:spPr bwMode="auto">
          <a:xfrm>
            <a:off x="7572375" y="5643563"/>
            <a:ext cx="5715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defRPr/>
            </a:pPr>
            <a:r>
              <a:rPr lang="en-US">
                <a:solidFill>
                  <a:srgbClr val="FFFFFF"/>
                </a:solidFill>
                <a:latin typeface="Calibri" charset="0"/>
                <a:cs typeface="Arial" charset="0"/>
              </a:rPr>
              <a:t>DA</a:t>
            </a:r>
          </a:p>
        </p:txBody>
      </p:sp>
      <p:sp>
        <p:nvSpPr>
          <p:cNvPr id="12303" name="Rectangle 14"/>
          <p:cNvSpPr>
            <a:spLocks noChangeArrowheads="1"/>
          </p:cNvSpPr>
          <p:nvPr/>
        </p:nvSpPr>
        <p:spPr bwMode="auto">
          <a:xfrm>
            <a:off x="1285875" y="6215063"/>
            <a:ext cx="9286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Lst>
              <a:defRPr/>
            </a:pPr>
            <a:r>
              <a:rPr lang="en-US">
                <a:solidFill>
                  <a:srgbClr val="FFFFFF"/>
                </a:solidFill>
                <a:latin typeface="Calibri" charset="0"/>
                <a:cs typeface="Arial" charset="0"/>
              </a:rPr>
              <a:t>5-HT</a:t>
            </a:r>
          </a:p>
        </p:txBody>
      </p:sp>
      <p:sp>
        <p:nvSpPr>
          <p:cNvPr id="12304" name="Rectangle 15"/>
          <p:cNvSpPr>
            <a:spLocks noChangeArrowheads="1"/>
          </p:cNvSpPr>
          <p:nvPr/>
        </p:nvSpPr>
        <p:spPr bwMode="auto">
          <a:xfrm>
            <a:off x="500063" y="3714750"/>
            <a:ext cx="3000375" cy="147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Lst>
              <a:defRPr/>
            </a:pPr>
            <a:r>
              <a:rPr lang="en-US">
                <a:solidFill>
                  <a:srgbClr val="FFFFFF"/>
                </a:solidFill>
                <a:latin typeface="Calibri" charset="0"/>
                <a:cs typeface="Arial" charset="0"/>
              </a:rPr>
              <a:t> 5-HT is responsible for  </a:t>
            </a:r>
          </a:p>
          <a:p>
            <a:pPr hangingPunct="1">
              <a:lnSpc>
                <a:spcPct val="100000"/>
              </a:lnSpc>
              <a:buClrTx/>
              <a:buSzTx/>
              <a:buFontTx/>
              <a:buNone/>
              <a:tabLst>
                <a:tab pos="723900" algn="l"/>
                <a:tab pos="1447800" algn="l"/>
                <a:tab pos="2171700" algn="l"/>
                <a:tab pos="2895600" algn="l"/>
              </a:tabLst>
              <a:defRPr/>
            </a:pPr>
            <a:r>
              <a:rPr lang="en-US">
                <a:solidFill>
                  <a:srgbClr val="FFFFFF"/>
                </a:solidFill>
                <a:latin typeface="Calibri" charset="0"/>
                <a:cs typeface="Arial" charset="0"/>
              </a:rPr>
              <a:t>  inhibiting dopaminergic </a:t>
            </a:r>
          </a:p>
          <a:p>
            <a:pPr hangingPunct="1">
              <a:lnSpc>
                <a:spcPct val="100000"/>
              </a:lnSpc>
              <a:buClrTx/>
              <a:buSzTx/>
              <a:buFontTx/>
              <a:buNone/>
              <a:tabLst>
                <a:tab pos="723900" algn="l"/>
                <a:tab pos="1447800" algn="l"/>
                <a:tab pos="2171700" algn="l"/>
                <a:tab pos="2895600" algn="l"/>
              </a:tabLst>
              <a:defRPr/>
            </a:pPr>
            <a:r>
              <a:rPr lang="en-US">
                <a:solidFill>
                  <a:srgbClr val="FFFFFF"/>
                </a:solidFill>
                <a:latin typeface="Calibri" charset="0"/>
                <a:cs typeface="Arial" charset="0"/>
              </a:rPr>
              <a:t>  reward focus, but </a:t>
            </a:r>
          </a:p>
          <a:p>
            <a:pPr hangingPunct="1">
              <a:lnSpc>
                <a:spcPct val="100000"/>
              </a:lnSpc>
              <a:buClrTx/>
              <a:buSzTx/>
              <a:buFontTx/>
              <a:buNone/>
              <a:tabLst>
                <a:tab pos="723900" algn="l"/>
                <a:tab pos="1447800" algn="l"/>
                <a:tab pos="2171700" algn="l"/>
                <a:tab pos="2895600" algn="l"/>
              </a:tabLst>
              <a:defRPr/>
            </a:pPr>
            <a:r>
              <a:rPr lang="en-US">
                <a:solidFill>
                  <a:srgbClr val="FFFFFF"/>
                </a:solidFill>
                <a:latin typeface="Calibri" charset="0"/>
                <a:cs typeface="Arial" charset="0"/>
              </a:rPr>
              <a:t>  psychopaths have low levels </a:t>
            </a:r>
          </a:p>
          <a:p>
            <a:pPr hangingPunct="1">
              <a:lnSpc>
                <a:spcPct val="100000"/>
              </a:lnSpc>
              <a:buClrTx/>
              <a:buSzTx/>
              <a:buFontTx/>
              <a:buNone/>
              <a:tabLst>
                <a:tab pos="723900" algn="l"/>
                <a:tab pos="1447800" algn="l"/>
                <a:tab pos="2171700" algn="l"/>
                <a:tab pos="2895600" algn="l"/>
              </a:tabLst>
              <a:defRPr/>
            </a:pPr>
            <a:r>
              <a:rPr lang="en-US">
                <a:solidFill>
                  <a:srgbClr val="FFFFFF"/>
                </a:solidFill>
                <a:latin typeface="Calibri" charset="0"/>
                <a:cs typeface="Arial" charset="0"/>
              </a:rPr>
              <a:t>  of 5-HT coupled with...</a:t>
            </a:r>
          </a:p>
        </p:txBody>
      </p:sp>
      <p:sp>
        <p:nvSpPr>
          <p:cNvPr id="56336" name="AutoShape 16"/>
          <p:cNvSpPr>
            <a:spLocks noChangeArrowheads="1"/>
          </p:cNvSpPr>
          <p:nvPr/>
        </p:nvSpPr>
        <p:spPr bwMode="auto">
          <a:xfrm>
            <a:off x="2857500" y="4786313"/>
            <a:ext cx="4286250" cy="714375"/>
          </a:xfrm>
          <a:custGeom>
            <a:avLst/>
            <a:gdLst>
              <a:gd name="T0" fmla="*/ 609168994 w 21600"/>
              <a:gd name="T1" fmla="*/ 0 h 21600"/>
              <a:gd name="T2" fmla="*/ 367785253 w 21600"/>
              <a:gd name="T3" fmla="*/ 7875488 h 21600"/>
              <a:gd name="T4" fmla="*/ 0 w 21600"/>
              <a:gd name="T5" fmla="*/ 19756537 h 21600"/>
              <a:gd name="T6" fmla="*/ 364241358 w 21600"/>
              <a:gd name="T7" fmla="*/ 23626465 h 21600"/>
              <a:gd name="T8" fmla="*/ 728482716 w 21600"/>
              <a:gd name="T9" fmla="*/ 16410550 h 21600"/>
              <a:gd name="T10" fmla="*/ 850552734 w 21600"/>
              <a:gd name="T11" fmla="*/ 7875488 h 21600"/>
              <a:gd name="T12" fmla="*/ 17694720 60000 65536"/>
              <a:gd name="T13" fmla="*/ 11796480 60000 65536"/>
              <a:gd name="T14" fmla="*/ 11796480 60000 65536"/>
              <a:gd name="T15" fmla="*/ 5898240 60000 65536"/>
              <a:gd name="T16" fmla="*/ 0 60000 65536"/>
              <a:gd name="T17" fmla="*/ 0 60000 65536"/>
              <a:gd name="T18" fmla="*/ 0 w 21600"/>
              <a:gd name="T19" fmla="*/ 14525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70" y="0"/>
                </a:moveTo>
                <a:lnTo>
                  <a:pt x="9340" y="7200"/>
                </a:lnTo>
                <a:lnTo>
                  <a:pt x="12440" y="7200"/>
                </a:lnTo>
                <a:lnTo>
                  <a:pt x="12440" y="14525"/>
                </a:lnTo>
                <a:lnTo>
                  <a:pt x="0" y="14525"/>
                </a:lnTo>
                <a:lnTo>
                  <a:pt x="0" y="21600"/>
                </a:lnTo>
                <a:lnTo>
                  <a:pt x="18500" y="21600"/>
                </a:lnTo>
                <a:lnTo>
                  <a:pt x="18500" y="7200"/>
                </a:lnTo>
                <a:lnTo>
                  <a:pt x="21600" y="7200"/>
                </a:lnTo>
                <a:lnTo>
                  <a:pt x="15470" y="0"/>
                </a:lnTo>
                <a:close/>
              </a:path>
            </a:pathLst>
          </a:custGeom>
          <a:solidFill>
            <a:srgbClr val="4F81BD"/>
          </a:solidFill>
          <a:ln w="25560">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6" name="Rectangle 17"/>
          <p:cNvSpPr>
            <a:spLocks noChangeArrowheads="1"/>
          </p:cNvSpPr>
          <p:nvPr/>
        </p:nvSpPr>
        <p:spPr bwMode="auto">
          <a:xfrm>
            <a:off x="5572125" y="3929063"/>
            <a:ext cx="3357563"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Lst>
              <a:defRPr/>
            </a:pPr>
            <a:r>
              <a:rPr lang="en-US">
                <a:solidFill>
                  <a:srgbClr val="FFFFFF"/>
                </a:solidFill>
                <a:latin typeface="Calibri" charset="0"/>
                <a:cs typeface="Arial" charset="0"/>
              </a:rPr>
              <a:t> High levels of DA, which </a:t>
            </a:r>
          </a:p>
          <a:p>
            <a:pPr hangingPunct="1">
              <a:lnSpc>
                <a:spcPct val="100000"/>
              </a:lnSpc>
              <a:buClrTx/>
              <a:buSzTx/>
              <a:buFontTx/>
              <a:buNone/>
              <a:tabLst>
                <a:tab pos="723900" algn="l"/>
                <a:tab pos="1447800" algn="l"/>
                <a:tab pos="2171700" algn="l"/>
                <a:tab pos="2895600" algn="l"/>
              </a:tabLst>
              <a:defRPr/>
            </a:pPr>
            <a:r>
              <a:rPr lang="en-US">
                <a:solidFill>
                  <a:srgbClr val="FFFFFF"/>
                </a:solidFill>
                <a:latin typeface="Calibri" charset="0"/>
                <a:cs typeface="Arial" charset="0"/>
              </a:rPr>
              <a:t>  overwhelms the 5-HT inhibitory  </a:t>
            </a:r>
          </a:p>
          <a:p>
            <a:pPr hangingPunct="1">
              <a:lnSpc>
                <a:spcPct val="100000"/>
              </a:lnSpc>
              <a:buClrTx/>
              <a:buSzTx/>
              <a:buFontTx/>
              <a:buNone/>
              <a:tabLst>
                <a:tab pos="723900" algn="l"/>
                <a:tab pos="1447800" algn="l"/>
                <a:tab pos="2171700" algn="l"/>
                <a:tab pos="2895600" algn="l"/>
              </a:tabLst>
              <a:defRPr/>
            </a:pPr>
            <a:r>
              <a:rPr lang="en-US">
                <a:solidFill>
                  <a:srgbClr val="FFFFFF"/>
                </a:solidFill>
                <a:latin typeface="Calibri" charset="0"/>
                <a:cs typeface="Arial" charset="0"/>
              </a:rPr>
              <a:t>  system leading to aggressive </a:t>
            </a:r>
          </a:p>
          <a:p>
            <a:pPr hangingPunct="1">
              <a:lnSpc>
                <a:spcPct val="100000"/>
              </a:lnSpc>
              <a:buClrTx/>
              <a:buSzTx/>
              <a:buFontTx/>
              <a:buNone/>
              <a:tabLst>
                <a:tab pos="723900" algn="l"/>
                <a:tab pos="1447800" algn="l"/>
                <a:tab pos="2171700" algn="l"/>
                <a:tab pos="2895600" algn="l"/>
              </a:tabLst>
              <a:defRPr/>
            </a:pPr>
            <a:r>
              <a:rPr lang="en-US">
                <a:solidFill>
                  <a:srgbClr val="FFFFFF"/>
                </a:solidFill>
                <a:latin typeface="Calibri" charset="0"/>
                <a:cs typeface="Arial" charset="0"/>
              </a:rPr>
              <a:t>  behaviour.</a:t>
            </a:r>
          </a:p>
        </p:txBody>
      </p:sp>
      <p:sp>
        <p:nvSpPr>
          <p:cNvPr id="12307" name="AutoShape 18"/>
          <p:cNvSpPr>
            <a:spLocks noChangeArrowheads="1"/>
          </p:cNvSpPr>
          <p:nvPr/>
        </p:nvSpPr>
        <p:spPr bwMode="auto">
          <a:xfrm>
            <a:off x="2786063" y="4786313"/>
            <a:ext cx="285750" cy="714375"/>
          </a:xfrm>
          <a:prstGeom prst="upArrow">
            <a:avLst>
              <a:gd name="adj1" fmla="val 50000"/>
              <a:gd name="adj2" fmla="val 62500"/>
            </a:avLst>
          </a:prstGeom>
          <a:solidFill>
            <a:srgbClr val="4F81BD"/>
          </a:solidFill>
          <a:ln w="25560">
            <a:solidFill>
              <a:srgbClr val="3A5F8B"/>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CA">
              <a:cs typeface="Arial" charset="0"/>
            </a:endParaRPr>
          </a:p>
        </p:txBody>
      </p:sp>
      <p:pic>
        <p:nvPicPr>
          <p:cNvPr id="12308"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8" y="5357813"/>
            <a:ext cx="142875" cy="142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309" name="Rectangle 20"/>
          <p:cNvSpPr>
            <a:spLocks noChangeArrowheads="1"/>
          </p:cNvSpPr>
          <p:nvPr/>
        </p:nvSpPr>
        <p:spPr bwMode="auto">
          <a:xfrm>
            <a:off x="1643063" y="1928813"/>
            <a:ext cx="2436812"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 pos="2171700" algn="l"/>
              </a:tabLst>
              <a:defRPr/>
            </a:pPr>
            <a:r>
              <a:rPr lang="en-US" sz="1100">
                <a:solidFill>
                  <a:srgbClr val="FFFFFF"/>
                </a:solidFill>
                <a:latin typeface="Calibri" charset="0"/>
                <a:cs typeface="Arial" charset="0"/>
              </a:rPr>
              <a:t>(Moll, De Oliveira-Souza, &amp; Zahn, 2008)</a:t>
            </a:r>
          </a:p>
        </p:txBody>
      </p:sp>
      <p:sp>
        <p:nvSpPr>
          <p:cNvPr id="12310" name="Rectangle 21"/>
          <p:cNvSpPr>
            <a:spLocks noChangeArrowheads="1"/>
          </p:cNvSpPr>
          <p:nvPr/>
        </p:nvSpPr>
        <p:spPr bwMode="auto">
          <a:xfrm>
            <a:off x="642938" y="3357563"/>
            <a:ext cx="2436812"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 pos="2171700" algn="l"/>
              </a:tabLst>
              <a:defRPr/>
            </a:pPr>
            <a:r>
              <a:rPr lang="en-US" sz="1100">
                <a:solidFill>
                  <a:srgbClr val="FFFFFF"/>
                </a:solidFill>
                <a:latin typeface="Calibri" charset="0"/>
                <a:cs typeface="Arial" charset="0"/>
              </a:rPr>
              <a:t>(Moll, De Oliveira-Souza, &amp; Zahn, 2008)</a:t>
            </a:r>
          </a:p>
        </p:txBody>
      </p:sp>
      <p:sp>
        <p:nvSpPr>
          <p:cNvPr id="12311" name="Rectangle 22"/>
          <p:cNvSpPr>
            <a:spLocks noChangeArrowheads="1"/>
          </p:cNvSpPr>
          <p:nvPr/>
        </p:nvSpPr>
        <p:spPr bwMode="auto">
          <a:xfrm>
            <a:off x="571500" y="5214938"/>
            <a:ext cx="2436813"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 pos="2171700" algn="l"/>
              </a:tabLst>
              <a:defRPr/>
            </a:pPr>
            <a:r>
              <a:rPr lang="en-US" sz="1100">
                <a:solidFill>
                  <a:srgbClr val="FFFFFF"/>
                </a:solidFill>
                <a:latin typeface="Calibri" charset="0"/>
                <a:cs typeface="Arial" charset="0"/>
              </a:rPr>
              <a:t>(Moll, De Oliveira-Souza, &amp; Zahn, 2008)</a:t>
            </a:r>
          </a:p>
        </p:txBody>
      </p:sp>
      <p:sp>
        <p:nvSpPr>
          <p:cNvPr id="12312" name="Rectangle 23"/>
          <p:cNvSpPr>
            <a:spLocks noChangeArrowheads="1"/>
          </p:cNvSpPr>
          <p:nvPr/>
        </p:nvSpPr>
        <p:spPr bwMode="auto">
          <a:xfrm>
            <a:off x="6715125" y="1500188"/>
            <a:ext cx="20605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Lst>
              <a:defRPr/>
            </a:pPr>
            <a:r>
              <a:rPr lang="en-US" sz="1100">
                <a:solidFill>
                  <a:srgbClr val="FFFFFF"/>
                </a:solidFill>
                <a:latin typeface="Calibri" charset="0"/>
                <a:cs typeface="Arial" charset="0"/>
              </a:rPr>
              <a:t>(Schneider </a:t>
            </a:r>
            <a:r>
              <a:rPr lang="en-US" sz="1200">
                <a:solidFill>
                  <a:srgbClr val="FFFFFF"/>
                </a:solidFill>
                <a:latin typeface="Calibri" charset="0"/>
                <a:cs typeface="Arial" charset="0"/>
              </a:rPr>
              <a:t>&amp; Nussbaum, 2007)</a:t>
            </a:r>
          </a:p>
        </p:txBody>
      </p:sp>
      <p:sp>
        <p:nvSpPr>
          <p:cNvPr id="12313" name="Rectangle 24"/>
          <p:cNvSpPr>
            <a:spLocks noChangeArrowheads="1"/>
          </p:cNvSpPr>
          <p:nvPr/>
        </p:nvSpPr>
        <p:spPr bwMode="auto">
          <a:xfrm>
            <a:off x="7358063" y="3000375"/>
            <a:ext cx="10382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Lst>
              <a:defRPr/>
            </a:pPr>
            <a:r>
              <a:rPr lang="en-US" sz="1200">
                <a:solidFill>
                  <a:srgbClr val="FFFFFF"/>
                </a:solidFill>
                <a:latin typeface="Calibri" charset="0"/>
                <a:cs typeface="Arial" charset="0"/>
              </a:rPr>
              <a:t>(Fallon, 2006)</a:t>
            </a:r>
          </a:p>
        </p:txBody>
      </p:sp>
      <p:sp>
        <p:nvSpPr>
          <p:cNvPr id="12314" name="Rectangle 25"/>
          <p:cNvSpPr>
            <a:spLocks noChangeArrowheads="1"/>
          </p:cNvSpPr>
          <p:nvPr/>
        </p:nvSpPr>
        <p:spPr bwMode="auto">
          <a:xfrm>
            <a:off x="7143750" y="4786313"/>
            <a:ext cx="10382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Lst>
              <a:defRPr/>
            </a:pPr>
            <a:r>
              <a:rPr lang="en-US" sz="1200">
                <a:solidFill>
                  <a:srgbClr val="FFFFFF"/>
                </a:solidFill>
                <a:latin typeface="Calibri" charset="0"/>
                <a:cs typeface="Arial" charset="0"/>
              </a:rPr>
              <a:t>(Fallon, 2006)</a:t>
            </a:r>
          </a:p>
        </p:txBody>
      </p:sp>
    </p:spTree>
    <p:extLst>
      <p:ext uri="{BB962C8B-B14F-4D97-AF65-F5344CB8AC3E}">
        <p14:creationId xmlns:p14="http://schemas.microsoft.com/office/powerpoint/2010/main" val="204896758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0"/>
            <a:ext cx="428783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0"/>
            <a:ext cx="528637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6" name="Rectangle 3"/>
          <p:cNvSpPr>
            <a:spLocks noChangeArrowheads="1"/>
          </p:cNvSpPr>
          <p:nvPr/>
        </p:nvSpPr>
        <p:spPr bwMode="auto">
          <a:xfrm>
            <a:off x="4976813" y="0"/>
            <a:ext cx="2867025" cy="116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gn="ctr" hangingPunct="1">
              <a:lnSpc>
                <a:spcPct val="100000"/>
              </a:lnSpc>
              <a:tabLst>
                <a:tab pos="723900" algn="l"/>
                <a:tab pos="1447800" algn="l"/>
                <a:tab pos="2171700" algn="l"/>
              </a:tabLst>
              <a:defRPr/>
            </a:pPr>
            <a:r>
              <a:rPr lang="en-US" sz="5400" b="1">
                <a:solidFill>
                  <a:srgbClr val="5E447C"/>
                </a:solidFill>
                <a:latin typeface="Calibri" charset="0"/>
                <a:cs typeface="Arial" charset="0"/>
              </a:rPr>
              <a:t>GABA</a:t>
            </a:r>
          </a:p>
          <a:p>
            <a:pPr algn="ctr" hangingPunct="1">
              <a:lnSpc>
                <a:spcPct val="100000"/>
              </a:lnSpc>
              <a:tabLst>
                <a:tab pos="723900" algn="l"/>
                <a:tab pos="1447800" algn="l"/>
                <a:tab pos="2171700" algn="l"/>
              </a:tabLst>
              <a:defRPr/>
            </a:pPr>
            <a:r>
              <a:rPr lang="en-US" sz="1600" b="1">
                <a:solidFill>
                  <a:srgbClr val="5E447C"/>
                </a:solidFill>
                <a:latin typeface="Calibri" charset="0"/>
                <a:cs typeface="Arial" charset="0"/>
              </a:rPr>
              <a:t>gamma-amino butyric acid</a:t>
            </a:r>
          </a:p>
        </p:txBody>
      </p:sp>
      <p:sp>
        <p:nvSpPr>
          <p:cNvPr id="13317" name="Rectangle 4"/>
          <p:cNvSpPr>
            <a:spLocks noChangeArrowheads="1"/>
          </p:cNvSpPr>
          <p:nvPr/>
        </p:nvSpPr>
        <p:spPr bwMode="auto">
          <a:xfrm>
            <a:off x="4000500" y="1428750"/>
            <a:ext cx="4214813" cy="101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 pos="3619500" algn="l"/>
              </a:tabLst>
              <a:defRPr/>
            </a:pPr>
            <a:r>
              <a:rPr lang="en-US" sz="2000">
                <a:solidFill>
                  <a:srgbClr val="FFFFFF"/>
                </a:solidFill>
                <a:latin typeface="Calibri" charset="0"/>
                <a:cs typeface="Arial" charset="0"/>
              </a:rPr>
              <a:t>  A major inhibitory neurotransmitter.</a:t>
            </a:r>
          </a:p>
          <a:p>
            <a:pPr hangingPunct="1">
              <a:lnSpc>
                <a:spcPct val="100000"/>
              </a:lnSpc>
              <a:buClrTx/>
              <a:buSzTx/>
              <a:buFontTx/>
              <a:buNone/>
              <a:tabLst>
                <a:tab pos="723900" algn="l"/>
                <a:tab pos="1447800" algn="l"/>
                <a:tab pos="2171700" algn="l"/>
                <a:tab pos="2895600" algn="l"/>
                <a:tab pos="3619500" algn="l"/>
              </a:tabLst>
              <a:defRPr/>
            </a:pPr>
            <a:r>
              <a:rPr lang="en-US" sz="2000">
                <a:solidFill>
                  <a:srgbClr val="FFFFFF"/>
                </a:solidFill>
                <a:latin typeface="Calibri" charset="0"/>
                <a:cs typeface="Arial" charset="0"/>
              </a:rPr>
              <a:t>           </a:t>
            </a:r>
            <a:r>
              <a:rPr lang="en-US">
                <a:solidFill>
                  <a:srgbClr val="FFFFFF"/>
                </a:solidFill>
                <a:latin typeface="Calibri" charset="0"/>
                <a:cs typeface="Arial" charset="0"/>
              </a:rPr>
              <a:t>e.g. curbs impulsive decision-making </a:t>
            </a:r>
          </a:p>
          <a:p>
            <a:pPr hangingPunct="1">
              <a:lnSpc>
                <a:spcPct val="100000"/>
              </a:lnSpc>
              <a:buClrTx/>
              <a:buSzTx/>
              <a:buFontTx/>
              <a:buNone/>
              <a:tabLst>
                <a:tab pos="723900" algn="l"/>
                <a:tab pos="1447800" algn="l"/>
                <a:tab pos="2171700" algn="l"/>
                <a:tab pos="2895600" algn="l"/>
                <a:tab pos="3619500" algn="l"/>
              </a:tabLst>
              <a:defRPr/>
            </a:pPr>
            <a:endParaRPr lang="en-US">
              <a:solidFill>
                <a:srgbClr val="FFFFFF"/>
              </a:solidFill>
              <a:latin typeface="Calibri" charset="0"/>
              <a:cs typeface="Arial" charset="0"/>
            </a:endParaRPr>
          </a:p>
        </p:txBody>
      </p:sp>
      <p:sp>
        <p:nvSpPr>
          <p:cNvPr id="13318" name="Rectangle 5"/>
          <p:cNvSpPr>
            <a:spLocks noChangeArrowheads="1"/>
          </p:cNvSpPr>
          <p:nvPr/>
        </p:nvSpPr>
        <p:spPr bwMode="auto">
          <a:xfrm>
            <a:off x="3929063" y="3429000"/>
            <a:ext cx="4857750"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 pos="3619500" algn="l"/>
                <a:tab pos="4343400" algn="l"/>
              </a:tabLst>
              <a:defRPr/>
            </a:pPr>
            <a:r>
              <a:rPr lang="en-US">
                <a:solidFill>
                  <a:srgbClr val="FFFFFF"/>
                </a:solidFill>
                <a:latin typeface="Calibri" charset="0"/>
                <a:cs typeface="Arial" charset="0"/>
              </a:rPr>
              <a:t> </a:t>
            </a:r>
            <a:r>
              <a:rPr lang="en-US" sz="2000">
                <a:solidFill>
                  <a:srgbClr val="FFFFFF"/>
                </a:solidFill>
                <a:latin typeface="Calibri" charset="0"/>
                <a:cs typeface="Arial" charset="0"/>
              </a:rPr>
              <a:t>Low levels of GABA in brain areas including </a:t>
            </a:r>
          </a:p>
          <a:p>
            <a:pPr hangingPunct="1">
              <a:lnSpc>
                <a:spcPct val="100000"/>
              </a:lnSpc>
              <a:buClrTx/>
              <a:buSzTx/>
              <a:buFontTx/>
              <a:buNone/>
              <a:tabLst>
                <a:tab pos="723900" algn="l"/>
                <a:tab pos="1447800" algn="l"/>
                <a:tab pos="2171700" algn="l"/>
                <a:tab pos="2895600" algn="l"/>
                <a:tab pos="3619500" algn="l"/>
                <a:tab pos="4343400" algn="l"/>
              </a:tabLst>
              <a:defRPr/>
            </a:pPr>
            <a:r>
              <a:rPr lang="en-US" sz="2000">
                <a:solidFill>
                  <a:srgbClr val="FFFFFF"/>
                </a:solidFill>
                <a:latin typeface="Calibri" charset="0"/>
                <a:cs typeface="Arial" charset="0"/>
              </a:rPr>
              <a:t>  the striatum and the olfactory bulbs have </a:t>
            </a:r>
          </a:p>
          <a:p>
            <a:pPr hangingPunct="1">
              <a:lnSpc>
                <a:spcPct val="100000"/>
              </a:lnSpc>
              <a:buClrTx/>
              <a:buSzTx/>
              <a:buFontTx/>
              <a:buNone/>
              <a:tabLst>
                <a:tab pos="723900" algn="l"/>
                <a:tab pos="1447800" algn="l"/>
                <a:tab pos="2171700" algn="l"/>
                <a:tab pos="2895600" algn="l"/>
                <a:tab pos="3619500" algn="l"/>
                <a:tab pos="4343400" algn="l"/>
              </a:tabLst>
              <a:defRPr/>
            </a:pPr>
            <a:r>
              <a:rPr lang="en-US" sz="2000">
                <a:solidFill>
                  <a:srgbClr val="FFFFFF"/>
                </a:solidFill>
                <a:latin typeface="Calibri" charset="0"/>
                <a:cs typeface="Arial" charset="0"/>
              </a:rPr>
              <a:t>  been observed in humans and mice that  </a:t>
            </a:r>
          </a:p>
          <a:p>
            <a:pPr hangingPunct="1">
              <a:lnSpc>
                <a:spcPct val="100000"/>
              </a:lnSpc>
              <a:buClrTx/>
              <a:buSzTx/>
              <a:buFontTx/>
              <a:buNone/>
              <a:tabLst>
                <a:tab pos="723900" algn="l"/>
                <a:tab pos="1447800" algn="l"/>
                <a:tab pos="2171700" algn="l"/>
                <a:tab pos="2895600" algn="l"/>
                <a:tab pos="3619500" algn="l"/>
                <a:tab pos="4343400" algn="l"/>
              </a:tabLst>
              <a:defRPr/>
            </a:pPr>
            <a:r>
              <a:rPr lang="en-US" sz="2000">
                <a:solidFill>
                  <a:srgbClr val="FFFFFF"/>
                </a:solidFill>
                <a:latin typeface="Calibri" charset="0"/>
                <a:cs typeface="Arial" charset="0"/>
              </a:rPr>
              <a:t>  display aggressive behaviour.</a:t>
            </a:r>
          </a:p>
        </p:txBody>
      </p:sp>
      <p:sp>
        <p:nvSpPr>
          <p:cNvPr id="13319" name="Rectangle 6"/>
          <p:cNvSpPr>
            <a:spLocks noChangeArrowheads="1"/>
          </p:cNvSpPr>
          <p:nvPr/>
        </p:nvSpPr>
        <p:spPr bwMode="auto">
          <a:xfrm>
            <a:off x="3929063" y="5072063"/>
            <a:ext cx="4929187"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 pos="3619500" algn="l"/>
                <a:tab pos="4343400" algn="l"/>
              </a:tabLst>
              <a:defRPr/>
            </a:pPr>
            <a:r>
              <a:rPr lang="en-US">
                <a:solidFill>
                  <a:srgbClr val="FFFFFF"/>
                </a:solidFill>
                <a:latin typeface="Calibri" charset="0"/>
                <a:cs typeface="Arial" charset="0"/>
              </a:rPr>
              <a:t> </a:t>
            </a:r>
            <a:r>
              <a:rPr lang="en-US" sz="2000">
                <a:solidFill>
                  <a:srgbClr val="FFFFFF"/>
                </a:solidFill>
                <a:latin typeface="Calibri" charset="0"/>
                <a:cs typeface="Arial" charset="0"/>
              </a:rPr>
              <a:t>GABA is modulated by 5-HT in corticolimbic </a:t>
            </a:r>
          </a:p>
          <a:p>
            <a:pPr hangingPunct="1">
              <a:lnSpc>
                <a:spcPct val="100000"/>
              </a:lnSpc>
              <a:buClrTx/>
              <a:buSzTx/>
              <a:buFontTx/>
              <a:buNone/>
              <a:tabLst>
                <a:tab pos="723900" algn="l"/>
                <a:tab pos="1447800" algn="l"/>
                <a:tab pos="2171700" algn="l"/>
                <a:tab pos="2895600" algn="l"/>
                <a:tab pos="3619500" algn="l"/>
                <a:tab pos="4343400" algn="l"/>
              </a:tabLst>
              <a:defRPr/>
            </a:pPr>
            <a:r>
              <a:rPr lang="en-US" sz="2000">
                <a:solidFill>
                  <a:srgbClr val="FFFFFF"/>
                </a:solidFill>
                <a:latin typeface="Calibri" charset="0"/>
                <a:cs typeface="Arial" charset="0"/>
              </a:rPr>
              <a:t>  neurons.</a:t>
            </a:r>
          </a:p>
        </p:txBody>
      </p:sp>
      <p:sp>
        <p:nvSpPr>
          <p:cNvPr id="13320" name="Rectangle 7"/>
          <p:cNvSpPr>
            <a:spLocks noChangeArrowheads="1"/>
          </p:cNvSpPr>
          <p:nvPr/>
        </p:nvSpPr>
        <p:spPr bwMode="auto">
          <a:xfrm>
            <a:off x="3929063" y="2428875"/>
            <a:ext cx="485775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 pos="3619500" algn="l"/>
                <a:tab pos="4343400" algn="l"/>
              </a:tabLst>
              <a:defRPr/>
            </a:pPr>
            <a:r>
              <a:rPr lang="en-US">
                <a:solidFill>
                  <a:srgbClr val="FFFFFF"/>
                </a:solidFill>
                <a:latin typeface="Calibri" charset="0"/>
                <a:cs typeface="Arial" charset="0"/>
              </a:rPr>
              <a:t> </a:t>
            </a:r>
            <a:r>
              <a:rPr lang="en-US" sz="2000">
                <a:solidFill>
                  <a:srgbClr val="FFFFFF"/>
                </a:solidFill>
                <a:latin typeface="Calibri" charset="0"/>
                <a:cs typeface="Arial" charset="0"/>
              </a:rPr>
              <a:t>GABA functions in performance monitoring </a:t>
            </a:r>
          </a:p>
          <a:p>
            <a:pPr hangingPunct="1">
              <a:lnSpc>
                <a:spcPct val="100000"/>
              </a:lnSpc>
              <a:buClrTx/>
              <a:buSzTx/>
              <a:buFontTx/>
              <a:buNone/>
              <a:tabLst>
                <a:tab pos="723900" algn="l"/>
                <a:tab pos="1447800" algn="l"/>
                <a:tab pos="2171700" algn="l"/>
                <a:tab pos="2895600" algn="l"/>
                <a:tab pos="3619500" algn="l"/>
                <a:tab pos="4343400" algn="l"/>
              </a:tabLst>
              <a:defRPr/>
            </a:pPr>
            <a:r>
              <a:rPr lang="en-US" sz="2000">
                <a:solidFill>
                  <a:srgbClr val="FFFFFF"/>
                </a:solidFill>
                <a:latin typeface="Calibri" charset="0"/>
                <a:cs typeface="Arial" charset="0"/>
              </a:rPr>
              <a:t>  and curbs impulsive behaviour</a:t>
            </a:r>
            <a:r>
              <a:rPr lang="en-US">
                <a:solidFill>
                  <a:srgbClr val="FFFFFF"/>
                </a:solidFill>
                <a:latin typeface="Calibri" charset="0"/>
                <a:cs typeface="Arial" charset="0"/>
              </a:rPr>
              <a:t>.</a:t>
            </a:r>
          </a:p>
        </p:txBody>
      </p:sp>
      <p:sp>
        <p:nvSpPr>
          <p:cNvPr id="13321" name="Rectangle 8"/>
          <p:cNvSpPr>
            <a:spLocks noChangeArrowheads="1"/>
          </p:cNvSpPr>
          <p:nvPr/>
        </p:nvSpPr>
        <p:spPr bwMode="auto">
          <a:xfrm>
            <a:off x="4071938" y="4643438"/>
            <a:ext cx="1535112"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Lst>
              <a:defRPr/>
            </a:pPr>
            <a:r>
              <a:rPr lang="en-US" sz="1200">
                <a:solidFill>
                  <a:srgbClr val="FFFFFF"/>
                </a:solidFill>
                <a:latin typeface="Calibri" charset="0"/>
                <a:cs typeface="Arial" charset="0"/>
              </a:rPr>
              <a:t>(Clement et al., 1987)</a:t>
            </a:r>
          </a:p>
        </p:txBody>
      </p:sp>
      <p:sp>
        <p:nvSpPr>
          <p:cNvPr id="13322" name="Rectangle 9"/>
          <p:cNvSpPr>
            <a:spLocks noChangeArrowheads="1"/>
          </p:cNvSpPr>
          <p:nvPr/>
        </p:nvSpPr>
        <p:spPr bwMode="auto">
          <a:xfrm>
            <a:off x="4071938" y="5715000"/>
            <a:ext cx="4572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 pos="2171700" algn="l"/>
                <a:tab pos="2895600" algn="l"/>
                <a:tab pos="3619500" algn="l"/>
                <a:tab pos="4343400" algn="l"/>
              </a:tabLst>
              <a:defRPr/>
            </a:pPr>
            <a:r>
              <a:rPr lang="en-US" sz="1200">
                <a:solidFill>
                  <a:srgbClr val="FFFFFF"/>
                </a:solidFill>
                <a:latin typeface="Calibri" charset="0"/>
                <a:cs typeface="Arial" charset="0"/>
              </a:rPr>
              <a:t>(Da Almedia, Ferrari, Parmigiani, &amp; Miczek, 2005)</a:t>
            </a:r>
          </a:p>
        </p:txBody>
      </p:sp>
      <p:sp>
        <p:nvSpPr>
          <p:cNvPr id="13323" name="Rectangle 10"/>
          <p:cNvSpPr>
            <a:spLocks noChangeArrowheads="1"/>
          </p:cNvSpPr>
          <p:nvPr/>
        </p:nvSpPr>
        <p:spPr bwMode="auto">
          <a:xfrm>
            <a:off x="4286250" y="2071688"/>
            <a:ext cx="167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Lst>
              <a:defRPr/>
            </a:pPr>
            <a:r>
              <a:rPr lang="en-US" sz="1200">
                <a:solidFill>
                  <a:srgbClr val="FFFFFF"/>
                </a:solidFill>
                <a:latin typeface="Calibri" charset="0"/>
                <a:cs typeface="Arial" charset="0"/>
              </a:rPr>
              <a:t>(Nussbaum et al., 2010)</a:t>
            </a:r>
          </a:p>
        </p:txBody>
      </p:sp>
      <p:sp>
        <p:nvSpPr>
          <p:cNvPr id="13324" name="Rectangle 11"/>
          <p:cNvSpPr>
            <a:spLocks noChangeArrowheads="1"/>
          </p:cNvSpPr>
          <p:nvPr/>
        </p:nvSpPr>
        <p:spPr bwMode="auto">
          <a:xfrm>
            <a:off x="4071938" y="3000375"/>
            <a:ext cx="167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Lst>
              <a:defRPr/>
            </a:pPr>
            <a:r>
              <a:rPr lang="en-US" sz="1200">
                <a:solidFill>
                  <a:srgbClr val="FFFFFF"/>
                </a:solidFill>
                <a:latin typeface="Calibri" charset="0"/>
                <a:cs typeface="Arial" charset="0"/>
              </a:rPr>
              <a:t>(Nussbaum et al., 2010)</a:t>
            </a:r>
          </a:p>
        </p:txBody>
      </p:sp>
    </p:spTree>
    <p:extLst>
      <p:ext uri="{BB962C8B-B14F-4D97-AF65-F5344CB8AC3E}">
        <p14:creationId xmlns:p14="http://schemas.microsoft.com/office/powerpoint/2010/main" val="132466716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8687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0"/>
            <a:ext cx="4587875" cy="6858000"/>
          </a:xfrm>
          <a:prstGeom prst="rect">
            <a:avLst/>
          </a:prstGeom>
          <a:solidFill>
            <a:srgbClr val="FFFFFF"/>
          </a:solidFill>
          <a:ln w="76320">
            <a:solidFill>
              <a:srgbClr val="EAEAEA"/>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40" name="Rectangle 3"/>
          <p:cNvSpPr>
            <a:spLocks noChangeArrowheads="1"/>
          </p:cNvSpPr>
          <p:nvPr/>
        </p:nvSpPr>
        <p:spPr bwMode="auto">
          <a:xfrm>
            <a:off x="5000625" y="142875"/>
            <a:ext cx="3887788"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gn="ctr" hangingPunct="1">
              <a:lnSpc>
                <a:spcPct val="100000"/>
              </a:lnSpc>
              <a:tabLst>
                <a:tab pos="723900" algn="l"/>
                <a:tab pos="1447800" algn="l"/>
                <a:tab pos="2171700" algn="l"/>
                <a:tab pos="2895600" algn="l"/>
                <a:tab pos="3619500" algn="l"/>
              </a:tabLst>
              <a:defRPr/>
            </a:pPr>
            <a:r>
              <a:rPr lang="en-US" sz="5400" b="1">
                <a:solidFill>
                  <a:srgbClr val="FFFFFF"/>
                </a:solidFill>
                <a:latin typeface="Calibri" charset="0"/>
                <a:cs typeface="Arial" charset="0"/>
              </a:rPr>
              <a:t>GLUTAMATE</a:t>
            </a:r>
          </a:p>
        </p:txBody>
      </p:sp>
      <p:sp>
        <p:nvSpPr>
          <p:cNvPr id="14341" name="Rectangle 4"/>
          <p:cNvSpPr>
            <a:spLocks noChangeArrowheads="1"/>
          </p:cNvSpPr>
          <p:nvPr/>
        </p:nvSpPr>
        <p:spPr bwMode="auto">
          <a:xfrm>
            <a:off x="5143500" y="1071563"/>
            <a:ext cx="364331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 pos="3619500" algn="l"/>
              </a:tabLst>
              <a:defRPr/>
            </a:pPr>
            <a:r>
              <a:rPr lang="en-US">
                <a:solidFill>
                  <a:srgbClr val="FFFFFF"/>
                </a:solidFill>
                <a:latin typeface="Calibri" charset="0"/>
                <a:cs typeface="Arial" charset="0"/>
              </a:rPr>
              <a:t> Major excitatory neurotransmitter.</a:t>
            </a:r>
          </a:p>
        </p:txBody>
      </p:sp>
      <p:sp>
        <p:nvSpPr>
          <p:cNvPr id="14342" name="Rectangle 5"/>
          <p:cNvSpPr>
            <a:spLocks noChangeArrowheads="1"/>
          </p:cNvSpPr>
          <p:nvPr/>
        </p:nvSpPr>
        <p:spPr bwMode="auto">
          <a:xfrm>
            <a:off x="5143500" y="1714500"/>
            <a:ext cx="3643313"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 pos="3619500" algn="l"/>
              </a:tabLst>
              <a:defRPr/>
            </a:pPr>
            <a:r>
              <a:rPr lang="en-US">
                <a:solidFill>
                  <a:srgbClr val="FFFFFF"/>
                </a:solidFill>
                <a:latin typeface="Calibri" charset="0"/>
                <a:cs typeface="Arial" charset="0"/>
              </a:rPr>
              <a:t> Implicated in associative learning </a:t>
            </a:r>
          </a:p>
          <a:p>
            <a:pPr hangingPunct="1">
              <a:lnSpc>
                <a:spcPct val="100000"/>
              </a:lnSpc>
              <a:buClrTx/>
              <a:buSzTx/>
              <a:buFontTx/>
              <a:buNone/>
              <a:tabLst>
                <a:tab pos="723900" algn="l"/>
                <a:tab pos="1447800" algn="l"/>
                <a:tab pos="2171700" algn="l"/>
                <a:tab pos="2895600" algn="l"/>
                <a:tab pos="3619500" algn="l"/>
              </a:tabLst>
              <a:defRPr/>
            </a:pPr>
            <a:r>
              <a:rPr lang="en-US">
                <a:solidFill>
                  <a:srgbClr val="FFFFFF"/>
                </a:solidFill>
                <a:latin typeface="Calibri" charset="0"/>
                <a:cs typeface="Arial" charset="0"/>
              </a:rPr>
              <a:t>  and reward.</a:t>
            </a:r>
          </a:p>
        </p:txBody>
      </p:sp>
      <p:sp>
        <p:nvSpPr>
          <p:cNvPr id="14343" name="Rectangle 6"/>
          <p:cNvSpPr>
            <a:spLocks noChangeArrowheads="1"/>
          </p:cNvSpPr>
          <p:nvPr/>
        </p:nvSpPr>
        <p:spPr bwMode="auto">
          <a:xfrm>
            <a:off x="5072063" y="3571875"/>
            <a:ext cx="3714750" cy="141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 pos="3619500" algn="l"/>
              </a:tabLst>
              <a:defRPr/>
            </a:pPr>
            <a:r>
              <a:rPr lang="en-US">
                <a:solidFill>
                  <a:srgbClr val="FFFFFF"/>
                </a:solidFill>
                <a:latin typeface="Calibri" charset="0"/>
                <a:cs typeface="Arial" charset="0"/>
              </a:rPr>
              <a:t> Modulates DA activity in the VTA-</a:t>
            </a:r>
          </a:p>
          <a:p>
            <a:pPr hangingPunct="1">
              <a:lnSpc>
                <a:spcPct val="100000"/>
              </a:lnSpc>
              <a:buClrTx/>
              <a:buSzTx/>
              <a:buFontTx/>
              <a:buNone/>
              <a:tabLst>
                <a:tab pos="723900" algn="l"/>
                <a:tab pos="1447800" algn="l"/>
                <a:tab pos="2171700" algn="l"/>
                <a:tab pos="2895600" algn="l"/>
                <a:tab pos="3619500" algn="l"/>
              </a:tabLst>
              <a:defRPr/>
            </a:pPr>
            <a:r>
              <a:rPr lang="en-US">
                <a:solidFill>
                  <a:srgbClr val="FFFFFF"/>
                </a:solidFill>
                <a:latin typeface="Calibri" charset="0"/>
                <a:cs typeface="Arial" charset="0"/>
              </a:rPr>
              <a:t>   NAcc pathway. </a:t>
            </a:r>
          </a:p>
          <a:p>
            <a:pPr marL="889000" lvl="1" indent="-215900" hangingPunct="1">
              <a:lnSpc>
                <a:spcPct val="100000"/>
              </a:lnSpc>
              <a:buSzPct val="45000"/>
              <a:buFont typeface="Arial" charset="0"/>
              <a:buChar char="•"/>
              <a:tabLst>
                <a:tab pos="723900" algn="l"/>
                <a:tab pos="1447800" algn="l"/>
                <a:tab pos="2171700" algn="l"/>
                <a:tab pos="2895600" algn="l"/>
                <a:tab pos="3619500" algn="l"/>
              </a:tabLst>
              <a:defRPr/>
            </a:pPr>
            <a:r>
              <a:rPr lang="en-US">
                <a:solidFill>
                  <a:srgbClr val="FFFFFF"/>
                </a:solidFill>
                <a:latin typeface="Calibri" charset="0"/>
                <a:cs typeface="Arial" charset="0"/>
              </a:rPr>
              <a:t> </a:t>
            </a:r>
            <a:r>
              <a:rPr lang="en-US" sz="1600">
                <a:solidFill>
                  <a:srgbClr val="FFFFFF"/>
                </a:solidFill>
                <a:latin typeface="Calibri" charset="0"/>
                <a:cs typeface="Arial" charset="0"/>
              </a:rPr>
              <a:t>e.g. Impacts the reward  focused </a:t>
            </a:r>
          </a:p>
          <a:p>
            <a:pPr hangingPunct="1">
              <a:lnSpc>
                <a:spcPct val="100000"/>
              </a:lnSpc>
              <a:buClrTx/>
              <a:buSzTx/>
              <a:buFontTx/>
              <a:buNone/>
              <a:tabLst>
                <a:tab pos="723900" algn="l"/>
                <a:tab pos="1447800" algn="l"/>
                <a:tab pos="2171700" algn="l"/>
                <a:tab pos="2895600" algn="l"/>
                <a:tab pos="3619500" algn="l"/>
              </a:tabLst>
              <a:defRPr/>
            </a:pPr>
            <a:r>
              <a:rPr lang="en-US" sz="1600">
                <a:solidFill>
                  <a:srgbClr val="FFFFFF"/>
                </a:solidFill>
                <a:latin typeface="Calibri" charset="0"/>
                <a:cs typeface="Arial" charset="0"/>
              </a:rPr>
              <a:t>           effect of DA on  decision-</a:t>
            </a:r>
          </a:p>
          <a:p>
            <a:pPr hangingPunct="1">
              <a:lnSpc>
                <a:spcPct val="100000"/>
              </a:lnSpc>
              <a:buClrTx/>
              <a:buSzTx/>
              <a:buFontTx/>
              <a:buNone/>
              <a:tabLst>
                <a:tab pos="723900" algn="l"/>
                <a:tab pos="1447800" algn="l"/>
                <a:tab pos="2171700" algn="l"/>
                <a:tab pos="2895600" algn="l"/>
                <a:tab pos="3619500" algn="l"/>
              </a:tabLst>
              <a:defRPr/>
            </a:pPr>
            <a:r>
              <a:rPr lang="en-US" sz="1600">
                <a:solidFill>
                  <a:srgbClr val="FFFFFF"/>
                </a:solidFill>
                <a:latin typeface="Calibri" charset="0"/>
                <a:cs typeface="Arial" charset="0"/>
              </a:rPr>
              <a:t>           making.</a:t>
            </a:r>
          </a:p>
        </p:txBody>
      </p:sp>
      <p:sp>
        <p:nvSpPr>
          <p:cNvPr id="14344" name="Rectangle 7"/>
          <p:cNvSpPr>
            <a:spLocks noChangeArrowheads="1"/>
          </p:cNvSpPr>
          <p:nvPr/>
        </p:nvSpPr>
        <p:spPr bwMode="auto">
          <a:xfrm>
            <a:off x="4929188" y="5143500"/>
            <a:ext cx="4214812" cy="147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 pos="3619500" algn="l"/>
              </a:tabLst>
              <a:defRPr/>
            </a:pPr>
            <a:r>
              <a:rPr lang="en-US">
                <a:solidFill>
                  <a:srgbClr val="FFFFFF"/>
                </a:solidFill>
                <a:latin typeface="Calibri" charset="0"/>
                <a:cs typeface="Arial" charset="0"/>
              </a:rPr>
              <a:t> Too little glial glutamate results in </a:t>
            </a:r>
          </a:p>
          <a:p>
            <a:pPr hangingPunct="1">
              <a:lnSpc>
                <a:spcPct val="100000"/>
              </a:lnSpc>
              <a:buClrTx/>
              <a:buSzTx/>
              <a:buFontTx/>
              <a:buNone/>
              <a:tabLst>
                <a:tab pos="723900" algn="l"/>
                <a:tab pos="1447800" algn="l"/>
                <a:tab pos="2171700" algn="l"/>
                <a:tab pos="2895600" algn="l"/>
                <a:tab pos="3619500" algn="l"/>
              </a:tabLst>
              <a:defRPr/>
            </a:pPr>
            <a:r>
              <a:rPr lang="en-US">
                <a:solidFill>
                  <a:srgbClr val="FFFFFF"/>
                </a:solidFill>
                <a:latin typeface="Calibri" charset="0"/>
                <a:cs typeface="Arial" charset="0"/>
              </a:rPr>
              <a:t>  excessive synaptic glutamate release </a:t>
            </a:r>
          </a:p>
          <a:p>
            <a:pPr hangingPunct="1">
              <a:lnSpc>
                <a:spcPct val="100000"/>
              </a:lnSpc>
              <a:buClrTx/>
              <a:buSzTx/>
              <a:buFontTx/>
              <a:buNone/>
              <a:tabLst>
                <a:tab pos="723900" algn="l"/>
                <a:tab pos="1447800" algn="l"/>
                <a:tab pos="2171700" algn="l"/>
                <a:tab pos="2895600" algn="l"/>
                <a:tab pos="3619500" algn="l"/>
              </a:tabLst>
              <a:defRPr/>
            </a:pPr>
            <a:r>
              <a:rPr lang="en-US">
                <a:solidFill>
                  <a:srgbClr val="FFFFFF"/>
                </a:solidFill>
                <a:latin typeface="Calibri" charset="0"/>
                <a:cs typeface="Arial" charset="0"/>
              </a:rPr>
              <a:t>  which strongly enhances NAcc DA release</a:t>
            </a:r>
          </a:p>
          <a:p>
            <a:pPr hangingPunct="1">
              <a:lnSpc>
                <a:spcPct val="100000"/>
              </a:lnSpc>
              <a:buClrTx/>
              <a:buSzTx/>
              <a:buFontTx/>
              <a:buNone/>
              <a:tabLst>
                <a:tab pos="723900" algn="l"/>
                <a:tab pos="1447800" algn="l"/>
                <a:tab pos="2171700" algn="l"/>
                <a:tab pos="2895600" algn="l"/>
                <a:tab pos="3619500" algn="l"/>
              </a:tabLst>
              <a:defRPr/>
            </a:pPr>
            <a:r>
              <a:rPr lang="en-US">
                <a:solidFill>
                  <a:srgbClr val="FFFFFF"/>
                </a:solidFill>
                <a:latin typeface="Calibri" charset="0"/>
                <a:cs typeface="Arial" charset="0"/>
              </a:rPr>
              <a:t>  and a bias toward decision making </a:t>
            </a:r>
          </a:p>
          <a:p>
            <a:pPr hangingPunct="1">
              <a:lnSpc>
                <a:spcPct val="100000"/>
              </a:lnSpc>
              <a:buClrTx/>
              <a:buSzTx/>
              <a:buFontTx/>
              <a:buNone/>
              <a:tabLst>
                <a:tab pos="723900" algn="l"/>
                <a:tab pos="1447800" algn="l"/>
                <a:tab pos="2171700" algn="l"/>
                <a:tab pos="2895600" algn="l"/>
                <a:tab pos="3619500" algn="l"/>
              </a:tabLst>
              <a:defRPr/>
            </a:pPr>
            <a:r>
              <a:rPr lang="en-US">
                <a:solidFill>
                  <a:srgbClr val="FFFFFF"/>
                </a:solidFill>
                <a:latin typeface="Calibri" charset="0"/>
                <a:cs typeface="Arial" charset="0"/>
              </a:rPr>
              <a:t>  favouring immediate gratification.</a:t>
            </a:r>
          </a:p>
        </p:txBody>
      </p:sp>
      <p:sp>
        <p:nvSpPr>
          <p:cNvPr id="14345" name="Rectangle 8"/>
          <p:cNvSpPr>
            <a:spLocks noChangeArrowheads="1"/>
          </p:cNvSpPr>
          <p:nvPr/>
        </p:nvSpPr>
        <p:spPr bwMode="auto">
          <a:xfrm>
            <a:off x="5072063" y="2571750"/>
            <a:ext cx="45720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SzPct val="45000"/>
              <a:buFont typeface="Arial" charset="0"/>
              <a:buChar char="•"/>
              <a:tabLst>
                <a:tab pos="723900" algn="l"/>
                <a:tab pos="1447800" algn="l"/>
                <a:tab pos="2171700" algn="l"/>
                <a:tab pos="2895600" algn="l"/>
                <a:tab pos="3619500" algn="l"/>
                <a:tab pos="4343400" algn="l"/>
              </a:tabLst>
              <a:defRPr/>
            </a:pPr>
            <a:r>
              <a:rPr lang="en-US">
                <a:solidFill>
                  <a:srgbClr val="FFFFFF"/>
                </a:solidFill>
                <a:latin typeface="Calibri" charset="0"/>
                <a:cs typeface="Arial" charset="0"/>
              </a:rPr>
              <a:t> Is involved in the regulation of aggressive</a:t>
            </a:r>
          </a:p>
          <a:p>
            <a:pPr hangingPunct="1">
              <a:lnSpc>
                <a:spcPct val="100000"/>
              </a:lnSpc>
              <a:buClrTx/>
              <a:buSzTx/>
              <a:buFontTx/>
              <a:buNone/>
              <a:tabLst>
                <a:tab pos="723900" algn="l"/>
                <a:tab pos="1447800" algn="l"/>
                <a:tab pos="2171700" algn="l"/>
                <a:tab pos="2895600" algn="l"/>
                <a:tab pos="3619500" algn="l"/>
                <a:tab pos="4343400" algn="l"/>
              </a:tabLst>
              <a:defRPr/>
            </a:pPr>
            <a:r>
              <a:rPr lang="en-US">
                <a:solidFill>
                  <a:srgbClr val="FFFFFF"/>
                </a:solidFill>
                <a:latin typeface="Calibri" charset="0"/>
                <a:cs typeface="Arial" charset="0"/>
              </a:rPr>
              <a:t>   behaviour.</a:t>
            </a:r>
          </a:p>
        </p:txBody>
      </p:sp>
      <p:sp>
        <p:nvSpPr>
          <p:cNvPr id="14346" name="Rectangle 9"/>
          <p:cNvSpPr>
            <a:spLocks noChangeArrowheads="1"/>
          </p:cNvSpPr>
          <p:nvPr/>
        </p:nvSpPr>
        <p:spPr bwMode="auto">
          <a:xfrm>
            <a:off x="5072063" y="6581775"/>
            <a:ext cx="167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Lst>
              <a:defRPr/>
            </a:pPr>
            <a:r>
              <a:rPr lang="en-US" sz="1200">
                <a:solidFill>
                  <a:srgbClr val="FFFFFF"/>
                </a:solidFill>
                <a:latin typeface="Calibri" charset="0"/>
                <a:cs typeface="Arial" charset="0"/>
              </a:rPr>
              <a:t>(Nussbaum et al., 2010)</a:t>
            </a:r>
          </a:p>
        </p:txBody>
      </p:sp>
      <p:sp>
        <p:nvSpPr>
          <p:cNvPr id="14347" name="Rectangle 10"/>
          <p:cNvSpPr>
            <a:spLocks noChangeArrowheads="1"/>
          </p:cNvSpPr>
          <p:nvPr/>
        </p:nvSpPr>
        <p:spPr bwMode="auto">
          <a:xfrm>
            <a:off x="5214938" y="4857750"/>
            <a:ext cx="167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Lst>
              <a:defRPr/>
            </a:pPr>
            <a:r>
              <a:rPr lang="en-US" sz="1200">
                <a:solidFill>
                  <a:srgbClr val="FFFFFF"/>
                </a:solidFill>
                <a:latin typeface="Calibri" charset="0"/>
                <a:cs typeface="Arial" charset="0"/>
              </a:rPr>
              <a:t>(Nussbaum et al., 2010)</a:t>
            </a:r>
          </a:p>
        </p:txBody>
      </p:sp>
      <p:sp>
        <p:nvSpPr>
          <p:cNvPr id="14348" name="Rectangle 11"/>
          <p:cNvSpPr>
            <a:spLocks noChangeArrowheads="1"/>
          </p:cNvSpPr>
          <p:nvPr/>
        </p:nvSpPr>
        <p:spPr bwMode="auto">
          <a:xfrm>
            <a:off x="5214938" y="3143250"/>
            <a:ext cx="110013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Lst>
              <a:defRPr/>
            </a:pPr>
            <a:r>
              <a:rPr lang="en-US" sz="1200">
                <a:solidFill>
                  <a:srgbClr val="FFFFFF"/>
                </a:solidFill>
                <a:latin typeface="Calibri" charset="0"/>
                <a:cs typeface="Arial" charset="0"/>
              </a:rPr>
              <a:t>(Nelson, 2005)</a:t>
            </a:r>
          </a:p>
        </p:txBody>
      </p:sp>
      <p:sp>
        <p:nvSpPr>
          <p:cNvPr id="14349" name="Rectangle 12"/>
          <p:cNvSpPr>
            <a:spLocks noChangeArrowheads="1"/>
          </p:cNvSpPr>
          <p:nvPr/>
        </p:nvSpPr>
        <p:spPr bwMode="auto">
          <a:xfrm>
            <a:off x="5214938" y="2214563"/>
            <a:ext cx="28670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 pos="2171700" algn="l"/>
              </a:tabLst>
              <a:defRPr/>
            </a:pPr>
            <a:r>
              <a:rPr lang="en-US" sz="1200">
                <a:solidFill>
                  <a:srgbClr val="FFFFFF"/>
                </a:solidFill>
                <a:latin typeface="Calibri" charset="0"/>
                <a:cs typeface="Arial" charset="0"/>
              </a:rPr>
              <a:t>(Navarro, de Castro, &amp; Martin-Lopez, 2009)</a:t>
            </a:r>
          </a:p>
        </p:txBody>
      </p:sp>
      <p:sp>
        <p:nvSpPr>
          <p:cNvPr id="14350" name="Rectangle 13"/>
          <p:cNvSpPr>
            <a:spLocks noChangeArrowheads="1"/>
          </p:cNvSpPr>
          <p:nvPr/>
        </p:nvSpPr>
        <p:spPr bwMode="auto">
          <a:xfrm>
            <a:off x="5286375" y="1357313"/>
            <a:ext cx="11001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Lst>
              <a:defRPr/>
            </a:pPr>
            <a:r>
              <a:rPr lang="en-US" sz="1200">
                <a:solidFill>
                  <a:srgbClr val="FFFFFF"/>
                </a:solidFill>
                <a:latin typeface="Calibri" charset="0"/>
                <a:cs typeface="Arial" charset="0"/>
              </a:rPr>
              <a:t>(Nelson, 2005)</a:t>
            </a:r>
          </a:p>
        </p:txBody>
      </p:sp>
    </p:spTree>
    <p:extLst>
      <p:ext uri="{BB962C8B-B14F-4D97-AF65-F5344CB8AC3E}">
        <p14:creationId xmlns:p14="http://schemas.microsoft.com/office/powerpoint/2010/main" val="62159382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28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86125"/>
            <a:ext cx="9144000" cy="485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60" name="Rectangle 3"/>
          <p:cNvSpPr>
            <a:spLocks noChangeArrowheads="1"/>
          </p:cNvSpPr>
          <p:nvPr/>
        </p:nvSpPr>
        <p:spPr bwMode="auto">
          <a:xfrm>
            <a:off x="1571625" y="142875"/>
            <a:ext cx="5815013"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gn="ctr" hangingPunct="1">
              <a:lnSpc>
                <a:spcPct val="100000"/>
              </a:lnSpc>
              <a:tabLst>
                <a:tab pos="723900" algn="l"/>
                <a:tab pos="1447800" algn="l"/>
                <a:tab pos="2171700" algn="l"/>
                <a:tab pos="2895600" algn="l"/>
                <a:tab pos="3619500" algn="l"/>
                <a:tab pos="4343400" algn="l"/>
                <a:tab pos="5067300" algn="l"/>
                <a:tab pos="5791200" algn="l"/>
              </a:tabLst>
              <a:defRPr/>
            </a:pPr>
            <a:r>
              <a:rPr lang="en-US" sz="4000" b="1">
                <a:solidFill>
                  <a:srgbClr val="3268A2"/>
                </a:solidFill>
                <a:latin typeface="Calibri" charset="0"/>
                <a:cs typeface="Arial" charset="0"/>
              </a:rPr>
              <a:t>Transmitter Summary </a:t>
            </a:r>
          </a:p>
        </p:txBody>
      </p:sp>
      <p:sp>
        <p:nvSpPr>
          <p:cNvPr id="19461" name="Rectangle 4"/>
          <p:cNvSpPr>
            <a:spLocks noChangeArrowheads="1"/>
          </p:cNvSpPr>
          <p:nvPr/>
        </p:nvSpPr>
        <p:spPr bwMode="auto">
          <a:xfrm>
            <a:off x="214313" y="857250"/>
            <a:ext cx="3143250"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 pos="2171700" algn="l"/>
                <a:tab pos="2895600" algn="l"/>
              </a:tabLst>
              <a:defRPr/>
            </a:pPr>
            <a:r>
              <a:rPr lang="en-US" sz="2000" b="1">
                <a:solidFill>
                  <a:srgbClr val="6600CC"/>
                </a:solidFill>
                <a:latin typeface="Calibri" charset="0"/>
                <a:cs typeface="Arial" charset="0"/>
              </a:rPr>
              <a:t>         </a:t>
            </a:r>
            <a:r>
              <a:rPr lang="en-US" sz="3200" b="1" u="sng">
                <a:solidFill>
                  <a:srgbClr val="FC8604"/>
                </a:solidFill>
                <a:latin typeface="Calibri" charset="0"/>
                <a:cs typeface="Arial" charset="0"/>
              </a:rPr>
              <a:t>Low Levels </a:t>
            </a:r>
          </a:p>
          <a:p>
            <a:pPr algn="ctr" hangingPunct="1">
              <a:lnSpc>
                <a:spcPct val="100000"/>
              </a:lnSpc>
              <a:tabLst>
                <a:tab pos="723900" algn="l"/>
                <a:tab pos="1447800" algn="l"/>
                <a:tab pos="2171700" algn="l"/>
                <a:tab pos="2895600" algn="l"/>
              </a:tabLst>
              <a:defRPr/>
            </a:pPr>
            <a:r>
              <a:rPr lang="en-US" sz="2000" b="1">
                <a:solidFill>
                  <a:srgbClr val="FC8604"/>
                </a:solidFill>
                <a:latin typeface="Calibri" charset="0"/>
                <a:cs typeface="Arial" charset="0"/>
              </a:rPr>
              <a:t> </a:t>
            </a:r>
          </a:p>
          <a:p>
            <a:pPr algn="ctr" hangingPunct="1">
              <a:lnSpc>
                <a:spcPct val="100000"/>
              </a:lnSpc>
              <a:tabLst>
                <a:tab pos="723900" algn="l"/>
                <a:tab pos="1447800" algn="l"/>
                <a:tab pos="2171700" algn="l"/>
                <a:tab pos="2895600" algn="l"/>
              </a:tabLst>
              <a:defRPr/>
            </a:pPr>
            <a:r>
              <a:rPr lang="en-US" sz="2000" b="1">
                <a:solidFill>
                  <a:srgbClr val="FC8604"/>
                </a:solidFill>
                <a:latin typeface="Calibri" charset="0"/>
                <a:cs typeface="Arial" charset="0"/>
              </a:rPr>
              <a:t>Norepineprine (NE) </a:t>
            </a:r>
          </a:p>
          <a:p>
            <a:pPr algn="ctr" hangingPunct="1">
              <a:lnSpc>
                <a:spcPct val="100000"/>
              </a:lnSpc>
              <a:tabLst>
                <a:tab pos="723900" algn="l"/>
                <a:tab pos="1447800" algn="l"/>
                <a:tab pos="2171700" algn="l"/>
                <a:tab pos="2895600" algn="l"/>
              </a:tabLst>
              <a:defRPr/>
            </a:pPr>
            <a:r>
              <a:rPr lang="en-US" sz="2000" b="1">
                <a:solidFill>
                  <a:srgbClr val="FC8604"/>
                </a:solidFill>
                <a:latin typeface="Calibri" charset="0"/>
                <a:cs typeface="Arial" charset="0"/>
              </a:rPr>
              <a:t> Serotonin (5-HT)</a:t>
            </a:r>
          </a:p>
          <a:p>
            <a:pPr algn="ctr" hangingPunct="1">
              <a:lnSpc>
                <a:spcPct val="100000"/>
              </a:lnSpc>
              <a:tabLst>
                <a:tab pos="723900" algn="l"/>
                <a:tab pos="1447800" algn="l"/>
                <a:tab pos="2171700" algn="l"/>
                <a:tab pos="2895600" algn="l"/>
              </a:tabLst>
              <a:defRPr/>
            </a:pPr>
            <a:r>
              <a:rPr lang="en-US" sz="2000" b="1">
                <a:solidFill>
                  <a:srgbClr val="FC8604"/>
                </a:solidFill>
                <a:latin typeface="Calibri" charset="0"/>
                <a:cs typeface="Arial" charset="0"/>
              </a:rPr>
              <a:t>GABA </a:t>
            </a:r>
          </a:p>
          <a:p>
            <a:pPr algn="ctr" hangingPunct="1">
              <a:lnSpc>
                <a:spcPct val="100000"/>
              </a:lnSpc>
              <a:tabLst>
                <a:tab pos="723900" algn="l"/>
                <a:tab pos="1447800" algn="l"/>
                <a:tab pos="2171700" algn="l"/>
                <a:tab pos="2895600" algn="l"/>
              </a:tabLst>
              <a:defRPr/>
            </a:pPr>
            <a:r>
              <a:rPr lang="en-US" sz="2000" b="1">
                <a:solidFill>
                  <a:srgbClr val="FC8604"/>
                </a:solidFill>
                <a:latin typeface="Calibri" charset="0"/>
                <a:cs typeface="Arial" charset="0"/>
              </a:rPr>
              <a:t>MAO</a:t>
            </a:r>
          </a:p>
          <a:p>
            <a:pPr algn="ctr" hangingPunct="1">
              <a:lnSpc>
                <a:spcPct val="100000"/>
              </a:lnSpc>
              <a:tabLst>
                <a:tab pos="723900" algn="l"/>
                <a:tab pos="1447800" algn="l"/>
                <a:tab pos="2171700" algn="l"/>
                <a:tab pos="2895600" algn="l"/>
              </a:tabLst>
              <a:defRPr/>
            </a:pPr>
            <a:endParaRPr lang="en-US" sz="2000" b="1">
              <a:solidFill>
                <a:srgbClr val="FC8604"/>
              </a:solidFill>
              <a:latin typeface="Calibri" charset="0"/>
              <a:cs typeface="Arial" charset="0"/>
            </a:endParaRPr>
          </a:p>
          <a:p>
            <a:pPr algn="ctr" hangingPunct="1">
              <a:lnSpc>
                <a:spcPct val="100000"/>
              </a:lnSpc>
              <a:tabLst>
                <a:tab pos="723900" algn="l"/>
                <a:tab pos="1447800" algn="l"/>
                <a:tab pos="2171700" algn="l"/>
                <a:tab pos="2895600" algn="l"/>
              </a:tabLst>
              <a:defRPr/>
            </a:pPr>
            <a:r>
              <a:rPr lang="en-US" sz="2000" b="1">
                <a:solidFill>
                  <a:srgbClr val="FC8604"/>
                </a:solidFill>
                <a:latin typeface="Calibri" charset="0"/>
                <a:cs typeface="Arial" charset="0"/>
              </a:rPr>
              <a:t> </a:t>
            </a:r>
          </a:p>
          <a:p>
            <a:pPr hangingPunct="1">
              <a:lnSpc>
                <a:spcPct val="100000"/>
              </a:lnSpc>
              <a:tabLst>
                <a:tab pos="723900" algn="l"/>
                <a:tab pos="1447800" algn="l"/>
                <a:tab pos="2171700" algn="l"/>
                <a:tab pos="2895600" algn="l"/>
              </a:tabLst>
              <a:defRPr/>
            </a:pPr>
            <a:endParaRPr lang="en-US" sz="2000" b="1">
              <a:solidFill>
                <a:srgbClr val="FC8604"/>
              </a:solidFill>
              <a:latin typeface="Calibri" charset="0"/>
              <a:cs typeface="Arial" charset="0"/>
            </a:endParaRPr>
          </a:p>
          <a:p>
            <a:pPr hangingPunct="1">
              <a:lnSpc>
                <a:spcPct val="100000"/>
              </a:lnSpc>
              <a:tabLst>
                <a:tab pos="723900" algn="l"/>
                <a:tab pos="1447800" algn="l"/>
                <a:tab pos="2171700" algn="l"/>
                <a:tab pos="2895600" algn="l"/>
              </a:tabLst>
              <a:defRPr/>
            </a:pPr>
            <a:endParaRPr lang="en-US" sz="2000" b="1">
              <a:solidFill>
                <a:srgbClr val="FC8604"/>
              </a:solidFill>
              <a:latin typeface="Calibri" charset="0"/>
              <a:cs typeface="Arial" charset="0"/>
            </a:endParaRPr>
          </a:p>
        </p:txBody>
      </p:sp>
      <p:sp>
        <p:nvSpPr>
          <p:cNvPr id="19462" name="Rectangle 5"/>
          <p:cNvSpPr>
            <a:spLocks noChangeArrowheads="1"/>
          </p:cNvSpPr>
          <p:nvPr/>
        </p:nvSpPr>
        <p:spPr bwMode="auto">
          <a:xfrm>
            <a:off x="4929188" y="857250"/>
            <a:ext cx="3929062" cy="243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 pos="2171700" algn="l"/>
                <a:tab pos="2895600" algn="l"/>
                <a:tab pos="3619500" algn="l"/>
              </a:tabLst>
              <a:defRPr/>
            </a:pPr>
            <a:r>
              <a:rPr lang="en-US" sz="3200" b="1">
                <a:solidFill>
                  <a:srgbClr val="FC8604"/>
                </a:solidFill>
                <a:latin typeface="Calibri" charset="0"/>
                <a:cs typeface="Arial" charset="0"/>
              </a:rPr>
              <a:t>        </a:t>
            </a:r>
            <a:r>
              <a:rPr lang="en-US" sz="3200" b="1" u="sng">
                <a:solidFill>
                  <a:srgbClr val="FC8604"/>
                </a:solidFill>
                <a:latin typeface="Calibri" charset="0"/>
                <a:cs typeface="Arial" charset="0"/>
              </a:rPr>
              <a:t>High Levels</a:t>
            </a:r>
          </a:p>
          <a:p>
            <a:pPr algn="ctr" hangingPunct="1">
              <a:lnSpc>
                <a:spcPct val="100000"/>
              </a:lnSpc>
              <a:tabLst>
                <a:tab pos="723900" algn="l"/>
                <a:tab pos="1447800" algn="l"/>
                <a:tab pos="2171700" algn="l"/>
                <a:tab pos="2895600" algn="l"/>
                <a:tab pos="3619500" algn="l"/>
              </a:tabLst>
              <a:defRPr/>
            </a:pPr>
            <a:endParaRPr lang="en-US" sz="3200" b="1" u="sng">
              <a:solidFill>
                <a:srgbClr val="FC8604"/>
              </a:solidFill>
              <a:latin typeface="Calibri" charset="0"/>
              <a:cs typeface="Arial" charset="0"/>
            </a:endParaRPr>
          </a:p>
          <a:p>
            <a:pPr algn="ctr" hangingPunct="1">
              <a:lnSpc>
                <a:spcPct val="100000"/>
              </a:lnSpc>
              <a:tabLst>
                <a:tab pos="723900" algn="l"/>
                <a:tab pos="1447800" algn="l"/>
                <a:tab pos="2171700" algn="l"/>
                <a:tab pos="2895600" algn="l"/>
                <a:tab pos="3619500" algn="l"/>
              </a:tabLst>
              <a:defRPr/>
            </a:pPr>
            <a:r>
              <a:rPr lang="en-US" sz="2000" b="1">
                <a:solidFill>
                  <a:srgbClr val="FC8604"/>
                </a:solidFill>
                <a:latin typeface="Calibri" charset="0"/>
                <a:cs typeface="Arial" charset="0"/>
              </a:rPr>
              <a:t>  Dopamine (DA)</a:t>
            </a:r>
          </a:p>
          <a:p>
            <a:pPr algn="ctr" hangingPunct="1">
              <a:lnSpc>
                <a:spcPct val="100000"/>
              </a:lnSpc>
              <a:tabLst>
                <a:tab pos="723900" algn="l"/>
                <a:tab pos="1447800" algn="l"/>
                <a:tab pos="2171700" algn="l"/>
                <a:tab pos="2895600" algn="l"/>
                <a:tab pos="3619500" algn="l"/>
              </a:tabLst>
              <a:defRPr/>
            </a:pPr>
            <a:r>
              <a:rPr lang="en-US" sz="2000" b="1">
                <a:solidFill>
                  <a:srgbClr val="FC8604"/>
                </a:solidFill>
                <a:latin typeface="Calibri" charset="0"/>
                <a:cs typeface="Arial" charset="0"/>
              </a:rPr>
              <a:t>Glutamate</a:t>
            </a:r>
          </a:p>
          <a:p>
            <a:pPr algn="ctr" hangingPunct="1">
              <a:lnSpc>
                <a:spcPct val="100000"/>
              </a:lnSpc>
              <a:tabLst>
                <a:tab pos="723900" algn="l"/>
                <a:tab pos="1447800" algn="l"/>
                <a:tab pos="2171700" algn="l"/>
                <a:tab pos="2895600" algn="l"/>
                <a:tab pos="3619500" algn="l"/>
              </a:tabLst>
              <a:defRPr/>
            </a:pPr>
            <a:endParaRPr lang="en-US" sz="2000" b="1">
              <a:solidFill>
                <a:srgbClr val="FC8604"/>
              </a:solidFill>
              <a:latin typeface="Calibri" charset="0"/>
              <a:cs typeface="Arial" charset="0"/>
            </a:endParaRPr>
          </a:p>
          <a:p>
            <a:pPr hangingPunct="1">
              <a:lnSpc>
                <a:spcPct val="100000"/>
              </a:lnSpc>
              <a:tabLst>
                <a:tab pos="723900" algn="l"/>
                <a:tab pos="1447800" algn="l"/>
                <a:tab pos="2171700" algn="l"/>
                <a:tab pos="2895600" algn="l"/>
                <a:tab pos="3619500" algn="l"/>
              </a:tabLst>
              <a:defRPr/>
            </a:pPr>
            <a:endParaRPr lang="en-US" sz="2000" b="1">
              <a:solidFill>
                <a:srgbClr val="FC8604"/>
              </a:solidFill>
              <a:latin typeface="Calibri" charset="0"/>
              <a:cs typeface="Arial" charset="0"/>
            </a:endParaRPr>
          </a:p>
          <a:p>
            <a:pPr hangingPunct="1">
              <a:lnSpc>
                <a:spcPct val="100000"/>
              </a:lnSpc>
              <a:tabLst>
                <a:tab pos="723900" algn="l"/>
                <a:tab pos="1447800" algn="l"/>
                <a:tab pos="2171700" algn="l"/>
                <a:tab pos="2895600" algn="l"/>
                <a:tab pos="3619500" algn="l"/>
              </a:tabLst>
              <a:defRPr/>
            </a:pPr>
            <a:endParaRPr lang="en-US" sz="2000" b="1">
              <a:solidFill>
                <a:srgbClr val="FC8604"/>
              </a:solidFill>
              <a:latin typeface="Calibri" charset="0"/>
              <a:cs typeface="Arial" charset="0"/>
            </a:endParaRPr>
          </a:p>
        </p:txBody>
      </p:sp>
      <p:sp>
        <p:nvSpPr>
          <p:cNvPr id="19463" name="Rectangle 6"/>
          <p:cNvSpPr>
            <a:spLocks noChangeArrowheads="1"/>
          </p:cNvSpPr>
          <p:nvPr/>
        </p:nvSpPr>
        <p:spPr bwMode="auto">
          <a:xfrm>
            <a:off x="2286000" y="3214688"/>
            <a:ext cx="542925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tabLst>
                <a:tab pos="723900" algn="l"/>
                <a:tab pos="1447800" algn="l"/>
                <a:tab pos="2171700" algn="l"/>
                <a:tab pos="2895600" algn="l"/>
                <a:tab pos="3619500" algn="l"/>
                <a:tab pos="4343400" algn="l"/>
                <a:tab pos="5067300" algn="l"/>
              </a:tabLst>
              <a:defRPr/>
            </a:pPr>
            <a:r>
              <a:rPr lang="en-US" b="1">
                <a:solidFill>
                  <a:srgbClr val="FC8604"/>
                </a:solidFill>
                <a:latin typeface="Calibri" charset="0"/>
                <a:cs typeface="Arial" charset="0"/>
              </a:rPr>
              <a:t>Leads to sensitivity to reward mechanisms, sensation-seeking behavior, and the tendency to express oneself more aggressively. </a:t>
            </a:r>
          </a:p>
          <a:p>
            <a:pPr hangingPunct="1">
              <a:lnSpc>
                <a:spcPct val="100000"/>
              </a:lnSpc>
              <a:tabLst>
                <a:tab pos="723900" algn="l"/>
                <a:tab pos="1447800" algn="l"/>
                <a:tab pos="2171700" algn="l"/>
                <a:tab pos="2895600" algn="l"/>
                <a:tab pos="3619500" algn="l"/>
                <a:tab pos="4343400" algn="l"/>
                <a:tab pos="5067300" algn="l"/>
              </a:tabLst>
              <a:defRPr/>
            </a:pPr>
            <a:endParaRPr lang="en-US" b="1">
              <a:solidFill>
                <a:srgbClr val="FC8604"/>
              </a:solidFill>
              <a:latin typeface="Calibri" charset="0"/>
              <a:cs typeface="Arial" charset="0"/>
            </a:endParaRPr>
          </a:p>
        </p:txBody>
      </p:sp>
      <p:sp>
        <p:nvSpPr>
          <p:cNvPr id="70663" name="AutoShape 7"/>
          <p:cNvSpPr>
            <a:spLocks noChangeArrowheads="1"/>
          </p:cNvSpPr>
          <p:nvPr/>
        </p:nvSpPr>
        <p:spPr bwMode="auto">
          <a:xfrm rot="5400000">
            <a:off x="1644650" y="3071813"/>
            <a:ext cx="857250" cy="571500"/>
          </a:xfrm>
          <a:custGeom>
            <a:avLst/>
            <a:gdLst>
              <a:gd name="T0" fmla="*/ 24366776 w 21600"/>
              <a:gd name="T1" fmla="*/ 0 h 21600"/>
              <a:gd name="T2" fmla="*/ 14711402 w 21600"/>
              <a:gd name="T3" fmla="*/ 5040313 h 21600"/>
              <a:gd name="T4" fmla="*/ 0 w 21600"/>
              <a:gd name="T5" fmla="*/ 12644173 h 21600"/>
              <a:gd name="T6" fmla="*/ 14569638 w 21600"/>
              <a:gd name="T7" fmla="*/ 15120938 h 21600"/>
              <a:gd name="T8" fmla="*/ 29139317 w 21600"/>
              <a:gd name="T9" fmla="*/ 10502741 h 21600"/>
              <a:gd name="T10" fmla="*/ 34022109 w 21600"/>
              <a:gd name="T11" fmla="*/ 5040313 h 21600"/>
              <a:gd name="T12" fmla="*/ 17694720 60000 65536"/>
              <a:gd name="T13" fmla="*/ 11796480 60000 65536"/>
              <a:gd name="T14" fmla="*/ 11796480 60000 65536"/>
              <a:gd name="T15" fmla="*/ 5898240 60000 65536"/>
              <a:gd name="T16" fmla="*/ 0 60000 65536"/>
              <a:gd name="T17" fmla="*/ 0 60000 65536"/>
              <a:gd name="T18" fmla="*/ 0 w 21600"/>
              <a:gd name="T19" fmla="*/ 14525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70" y="0"/>
                </a:moveTo>
                <a:lnTo>
                  <a:pt x="9340" y="7200"/>
                </a:lnTo>
                <a:lnTo>
                  <a:pt x="12440" y="7200"/>
                </a:lnTo>
                <a:lnTo>
                  <a:pt x="12440" y="14525"/>
                </a:lnTo>
                <a:lnTo>
                  <a:pt x="0" y="14525"/>
                </a:lnTo>
                <a:lnTo>
                  <a:pt x="0" y="21600"/>
                </a:lnTo>
                <a:lnTo>
                  <a:pt x="18500" y="21600"/>
                </a:lnTo>
                <a:lnTo>
                  <a:pt x="18500" y="7200"/>
                </a:lnTo>
                <a:lnTo>
                  <a:pt x="21600" y="7200"/>
                </a:lnTo>
                <a:lnTo>
                  <a:pt x="15470" y="0"/>
                </a:lnTo>
                <a:close/>
              </a:path>
            </a:pathLst>
          </a:custGeom>
          <a:solidFill>
            <a:srgbClr val="4F81BD"/>
          </a:solidFill>
          <a:ln w="25560">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946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2428875"/>
            <a:ext cx="500063"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p:cNvSpPr txBox="1"/>
          <p:nvPr/>
        </p:nvSpPr>
        <p:spPr>
          <a:xfrm>
            <a:off x="7199690" y="6512858"/>
            <a:ext cx="1818301" cy="369332"/>
          </a:xfrm>
          <a:prstGeom prst="rect">
            <a:avLst/>
          </a:prstGeom>
          <a:noFill/>
        </p:spPr>
        <p:txBody>
          <a:bodyPr wrap="none" rtlCol="0">
            <a:spAutoFit/>
          </a:bodyPr>
          <a:lstStyle/>
          <a:p>
            <a:r>
              <a:rPr lang="en-US" dirty="0" smtClean="0">
                <a:solidFill>
                  <a:srgbClr val="FFFFFF"/>
                </a:solidFill>
              </a:rPr>
              <a:t>SASHA REID 2013</a:t>
            </a:r>
            <a:endParaRPr lang="en-US" dirty="0">
              <a:solidFill>
                <a:srgbClr val="FFFFFF"/>
              </a:solidFill>
            </a:endParaRPr>
          </a:p>
        </p:txBody>
      </p:sp>
    </p:spTree>
    <p:extLst>
      <p:ext uri="{BB962C8B-B14F-4D97-AF65-F5344CB8AC3E}">
        <p14:creationId xmlns:p14="http://schemas.microsoft.com/office/powerpoint/2010/main" val="7443672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6850" name="Line 6"/>
          <p:cNvSpPr>
            <a:spLocks noChangeShapeType="1"/>
          </p:cNvSpPr>
          <p:nvPr/>
        </p:nvSpPr>
        <p:spPr bwMode="auto">
          <a:xfrm>
            <a:off x="228600" y="3505200"/>
            <a:ext cx="8534400" cy="1588"/>
          </a:xfrm>
          <a:prstGeom prst="line">
            <a:avLst/>
          </a:prstGeom>
          <a:noFill/>
          <a:ln w="25400">
            <a:solidFill>
              <a:srgbClr val="FFFB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nvGrpSpPr>
          <p:cNvPr id="206851" name="Group 7"/>
          <p:cNvGrpSpPr>
            <a:grpSpLocks/>
          </p:cNvGrpSpPr>
          <p:nvPr/>
        </p:nvGrpSpPr>
        <p:grpSpPr bwMode="auto">
          <a:xfrm>
            <a:off x="3124200" y="3048000"/>
            <a:ext cx="2816225" cy="3297238"/>
            <a:chOff x="0" y="0"/>
            <a:chExt cx="1774" cy="2077"/>
          </a:xfrm>
        </p:grpSpPr>
        <p:sp>
          <p:nvSpPr>
            <p:cNvPr id="206855" name="Line 8"/>
            <p:cNvSpPr>
              <a:spLocks noChangeShapeType="1"/>
            </p:cNvSpPr>
            <p:nvPr/>
          </p:nvSpPr>
          <p:spPr bwMode="auto">
            <a:xfrm rot="10800000">
              <a:off x="480" y="0"/>
              <a:ext cx="144"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nvGrpSpPr>
            <p:cNvPr id="206856" name="Group 9"/>
            <p:cNvGrpSpPr>
              <a:grpSpLocks/>
            </p:cNvGrpSpPr>
            <p:nvPr/>
          </p:nvGrpSpPr>
          <p:grpSpPr bwMode="auto">
            <a:xfrm>
              <a:off x="0" y="0"/>
              <a:ext cx="1774" cy="2077"/>
              <a:chOff x="0" y="0"/>
              <a:chExt cx="1774" cy="2077"/>
            </a:xfrm>
          </p:grpSpPr>
          <p:sp>
            <p:nvSpPr>
              <p:cNvPr id="206857" name="Line 10"/>
              <p:cNvSpPr>
                <a:spLocks noChangeShapeType="1"/>
              </p:cNvSpPr>
              <p:nvPr/>
            </p:nvSpPr>
            <p:spPr bwMode="auto">
              <a:xfrm rot="10800000">
                <a:off x="1104" y="0"/>
                <a:ext cx="144"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nvGrpSpPr>
              <p:cNvPr id="206858" name="Group 11"/>
              <p:cNvGrpSpPr>
                <a:grpSpLocks/>
              </p:cNvGrpSpPr>
              <p:nvPr/>
            </p:nvGrpSpPr>
            <p:grpSpPr bwMode="auto">
              <a:xfrm>
                <a:off x="0" y="0"/>
                <a:ext cx="1774" cy="2077"/>
                <a:chOff x="0" y="0"/>
                <a:chExt cx="1774" cy="2077"/>
              </a:xfrm>
            </p:grpSpPr>
            <p:grpSp>
              <p:nvGrpSpPr>
                <p:cNvPr id="206859" name="Group 12"/>
                <p:cNvGrpSpPr>
                  <a:grpSpLocks/>
                </p:cNvGrpSpPr>
                <p:nvPr/>
              </p:nvGrpSpPr>
              <p:grpSpPr bwMode="auto">
                <a:xfrm>
                  <a:off x="0" y="0"/>
                  <a:ext cx="1632" cy="1792"/>
                  <a:chOff x="0" y="0"/>
                  <a:chExt cx="1632" cy="1792"/>
                </a:xfrm>
              </p:grpSpPr>
              <p:grpSp>
                <p:nvGrpSpPr>
                  <p:cNvPr id="206861" name="Group 13"/>
                  <p:cNvGrpSpPr>
                    <a:grpSpLocks/>
                  </p:cNvGrpSpPr>
                  <p:nvPr/>
                </p:nvGrpSpPr>
                <p:grpSpPr bwMode="auto">
                  <a:xfrm>
                    <a:off x="0" y="136"/>
                    <a:ext cx="384" cy="248"/>
                    <a:chOff x="0" y="0"/>
                    <a:chExt cx="384" cy="248"/>
                  </a:xfrm>
                </p:grpSpPr>
                <p:sp>
                  <p:nvSpPr>
                    <p:cNvPr id="206873" name="Rectangle 14"/>
                    <p:cNvSpPr>
                      <a:spLocks/>
                    </p:cNvSpPr>
                    <p:nvPr/>
                  </p:nvSpPr>
                  <p:spPr bwMode="auto">
                    <a:xfrm>
                      <a:off x="0" y="56"/>
                      <a:ext cx="384" cy="19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6874" name="Rectangle 15"/>
                    <p:cNvSpPr>
                      <a:spLocks/>
                    </p:cNvSpPr>
                    <p:nvPr/>
                  </p:nvSpPr>
                  <p:spPr bwMode="auto">
                    <a:xfrm>
                      <a:off x="164"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6862" name="Group 16"/>
                  <p:cNvGrpSpPr>
                    <a:grpSpLocks/>
                  </p:cNvGrpSpPr>
                  <p:nvPr/>
                </p:nvGrpSpPr>
                <p:grpSpPr bwMode="auto">
                  <a:xfrm>
                    <a:off x="624" y="136"/>
                    <a:ext cx="384" cy="248"/>
                    <a:chOff x="0" y="0"/>
                    <a:chExt cx="384" cy="248"/>
                  </a:xfrm>
                </p:grpSpPr>
                <p:sp>
                  <p:nvSpPr>
                    <p:cNvPr id="206871" name="Rectangle 17"/>
                    <p:cNvSpPr>
                      <a:spLocks/>
                    </p:cNvSpPr>
                    <p:nvPr/>
                  </p:nvSpPr>
                  <p:spPr bwMode="auto">
                    <a:xfrm>
                      <a:off x="0" y="56"/>
                      <a:ext cx="384" cy="19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6872" name="Rectangle 18"/>
                    <p:cNvSpPr>
                      <a:spLocks/>
                    </p:cNvSpPr>
                    <p:nvPr/>
                  </p:nvSpPr>
                  <p:spPr bwMode="auto">
                    <a:xfrm>
                      <a:off x="164"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6863" name="Group 19"/>
                  <p:cNvGrpSpPr>
                    <a:grpSpLocks/>
                  </p:cNvGrpSpPr>
                  <p:nvPr/>
                </p:nvGrpSpPr>
                <p:grpSpPr bwMode="auto">
                  <a:xfrm>
                    <a:off x="1248" y="136"/>
                    <a:ext cx="384" cy="248"/>
                    <a:chOff x="0" y="0"/>
                    <a:chExt cx="384" cy="248"/>
                  </a:xfrm>
                </p:grpSpPr>
                <p:sp>
                  <p:nvSpPr>
                    <p:cNvPr id="206869" name="Rectangle 20"/>
                    <p:cNvSpPr>
                      <a:spLocks/>
                    </p:cNvSpPr>
                    <p:nvPr/>
                  </p:nvSpPr>
                  <p:spPr bwMode="auto">
                    <a:xfrm>
                      <a:off x="0" y="56"/>
                      <a:ext cx="384" cy="19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6870" name="Rectangle 21"/>
                    <p:cNvSpPr>
                      <a:spLocks/>
                    </p:cNvSpPr>
                    <p:nvPr/>
                  </p:nvSpPr>
                  <p:spPr bwMode="auto">
                    <a:xfrm>
                      <a:off x="164"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sp>
                <p:nvSpPr>
                  <p:cNvPr id="206864" name="Line 22"/>
                  <p:cNvSpPr>
                    <a:spLocks noChangeShapeType="1"/>
                  </p:cNvSpPr>
                  <p:nvPr/>
                </p:nvSpPr>
                <p:spPr bwMode="auto">
                  <a:xfrm rot="10800000" flipH="1">
                    <a:off x="384" y="0"/>
                    <a:ext cx="96"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6865" name="Line 23"/>
                  <p:cNvSpPr>
                    <a:spLocks noChangeShapeType="1"/>
                  </p:cNvSpPr>
                  <p:nvPr/>
                </p:nvSpPr>
                <p:spPr bwMode="auto">
                  <a:xfrm rot="10800000" flipH="1">
                    <a:off x="1008" y="0"/>
                    <a:ext cx="96"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nvGrpSpPr>
                  <p:cNvPr id="206866" name="Group 24"/>
                  <p:cNvGrpSpPr>
                    <a:grpSpLocks/>
                  </p:cNvGrpSpPr>
                  <p:nvPr/>
                </p:nvGrpSpPr>
                <p:grpSpPr bwMode="auto">
                  <a:xfrm>
                    <a:off x="944" y="496"/>
                    <a:ext cx="240" cy="1296"/>
                    <a:chOff x="0" y="0"/>
                    <a:chExt cx="240" cy="1296"/>
                  </a:xfrm>
                </p:grpSpPr>
                <p:sp>
                  <p:nvSpPr>
                    <p:cNvPr id="206867" name="AutoShape 25"/>
                    <p:cNvSpPr>
                      <a:spLocks/>
                    </p:cNvSpPr>
                    <p:nvPr/>
                  </p:nvSpPr>
                  <p:spPr bwMode="auto">
                    <a:xfrm>
                      <a:off x="0" y="0"/>
                      <a:ext cx="240" cy="12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6868" name="Rectangle 26"/>
                    <p:cNvSpPr>
                      <a:spLocks/>
                    </p:cNvSpPr>
                    <p:nvPr/>
                  </p:nvSpPr>
                  <p:spPr bwMode="auto">
                    <a:xfrm>
                      <a:off x="92" y="577"/>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sp>
              <p:nvSpPr>
                <p:cNvPr id="206860" name="Rectangle 27"/>
                <p:cNvSpPr>
                  <a:spLocks/>
                </p:cNvSpPr>
                <p:nvPr/>
              </p:nvSpPr>
              <p:spPr bwMode="auto">
                <a:xfrm>
                  <a:off x="412" y="1808"/>
                  <a:ext cx="13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914400" fontAlgn="base">
                    <a:spcBef>
                      <a:spcPts val="1450"/>
                    </a:spcBef>
                    <a:spcAft>
                      <a:spcPct val="0"/>
                    </a:spcAft>
                  </a:pPr>
                  <a:r>
                    <a:rPr lang="en-US" sz="2800" smtClean="0">
                      <a:solidFill>
                        <a:srgbClr val="FFFFFF"/>
                      </a:solidFill>
                      <a:latin typeface="Gill Sans" charset="0"/>
                      <a:ea typeface="ＭＳ Ｐゴシック" charset="0"/>
                      <a:cs typeface="Gill Sans" charset="0"/>
                      <a:sym typeface="Gill Sans" charset="0"/>
                    </a:rPr>
                    <a:t>Coding gene…</a:t>
                  </a:r>
                </a:p>
              </p:txBody>
            </p:sp>
          </p:grpSp>
        </p:grpSp>
      </p:grpSp>
      <p:sp>
        <p:nvSpPr>
          <p:cNvPr id="92" name="Rectangle 2"/>
          <p:cNvSpPr>
            <a:spLocks noGrp="1" noChangeArrowheads="1"/>
          </p:cNvSpPr>
          <p:nvPr>
            <p:ph type="title"/>
          </p:nvPr>
        </p:nvSpPr>
        <p:spPr>
          <a:xfrm>
            <a:off x="304800" y="76200"/>
            <a:ext cx="8153400" cy="1905000"/>
          </a:xfrm>
        </p:spPr>
        <p:txBody>
          <a:bodyPr/>
          <a:lstStyle/>
          <a:p>
            <a:pPr algn="r" eaLnBrk="1" hangingPunct="1">
              <a:defRPr/>
            </a:pPr>
            <a:r>
              <a:rPr lang="en-US" sz="4800" dirty="0" smtClean="0">
                <a:latin typeface="Verdana" charset="0"/>
                <a:cs typeface="Verdana" charset="0"/>
                <a:sym typeface="Verdana" charset="0"/>
              </a:rPr>
              <a:t>A view of the </a:t>
            </a:r>
            <a:r>
              <a:rPr lang="en-US" sz="4800" i="1" u="sng" dirty="0" smtClean="0">
                <a:solidFill>
                  <a:srgbClr val="DF0000"/>
                </a:solidFill>
                <a:latin typeface="Verdana" charset="0"/>
                <a:cs typeface="Verdana" charset="0"/>
                <a:sym typeface="Verdana" charset="0"/>
              </a:rPr>
              <a:t>coding</a:t>
            </a:r>
            <a:r>
              <a:rPr lang="en-US" sz="4800" dirty="0" smtClean="0">
                <a:latin typeface="Verdana" charset="0"/>
                <a:cs typeface="Verdana" charset="0"/>
                <a:sym typeface="Verdana" charset="0"/>
              </a:rPr>
              <a:t> genome...	</a:t>
            </a:r>
            <a:endParaRPr lang="en-US" sz="4800" dirty="0" smtClean="0">
              <a:latin typeface="Verdana" charset="0"/>
              <a:sym typeface="Verdana" charset="0"/>
            </a:endParaRPr>
          </a:p>
        </p:txBody>
      </p:sp>
      <p:sp>
        <p:nvSpPr>
          <p:cNvPr id="2" name="TextBox 1"/>
          <p:cNvSpPr txBox="1"/>
          <p:nvPr/>
        </p:nvSpPr>
        <p:spPr>
          <a:xfrm>
            <a:off x="2585390" y="1447816"/>
            <a:ext cx="3891610" cy="3170099"/>
          </a:xfrm>
          <a:prstGeom prst="rect">
            <a:avLst/>
          </a:prstGeom>
          <a:noFill/>
        </p:spPr>
        <p:txBody>
          <a:bodyPr wrap="none">
            <a:spAutoFit/>
          </a:bodyPr>
          <a:lstStyle/>
          <a:p>
            <a:pPr defTabSz="914400" eaLnBrk="0" fontAlgn="base" hangingPunct="0">
              <a:spcBef>
                <a:spcPct val="0"/>
              </a:spcBef>
              <a:spcAft>
                <a:spcPct val="0"/>
              </a:spcAft>
              <a:defRPr/>
            </a:pPr>
            <a:r>
              <a:rPr lang="en-US" sz="20000" dirty="0">
                <a:solidFill>
                  <a:srgbClr val="66FFFF"/>
                </a:solidFill>
                <a:effectLst>
                  <a:reflection blurRad="6350" stA="60000" endA="900" endPos="60000" dist="29997" dir="5400000" sy="-100000" algn="bl" rotWithShape="0"/>
                </a:effectLst>
                <a:latin typeface="Arial" charset="0"/>
                <a:ea typeface="ＭＳ Ｐゴシック" charset="0"/>
                <a:cs typeface="ＭＳ Ｐゴシック" charset="0"/>
              </a:rPr>
              <a:t>2%</a:t>
            </a:r>
          </a:p>
        </p:txBody>
      </p:sp>
    </p:spTree>
    <p:extLst>
      <p:ext uri="{BB962C8B-B14F-4D97-AF65-F5344CB8AC3E}">
        <p14:creationId xmlns:p14="http://schemas.microsoft.com/office/powerpoint/2010/main" val="1817140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ychopath defini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359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8898" name="Line 6"/>
          <p:cNvSpPr>
            <a:spLocks noChangeShapeType="1"/>
          </p:cNvSpPr>
          <p:nvPr/>
        </p:nvSpPr>
        <p:spPr bwMode="auto">
          <a:xfrm>
            <a:off x="228600" y="3505200"/>
            <a:ext cx="8534400" cy="1588"/>
          </a:xfrm>
          <a:prstGeom prst="line">
            <a:avLst/>
          </a:prstGeom>
          <a:noFill/>
          <a:ln w="25400">
            <a:solidFill>
              <a:srgbClr val="FFFB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nvGrpSpPr>
          <p:cNvPr id="208899" name="Group 28"/>
          <p:cNvGrpSpPr>
            <a:grpSpLocks/>
          </p:cNvGrpSpPr>
          <p:nvPr/>
        </p:nvGrpSpPr>
        <p:grpSpPr bwMode="auto">
          <a:xfrm>
            <a:off x="6019800" y="3263900"/>
            <a:ext cx="1676400" cy="2060575"/>
            <a:chOff x="0" y="0"/>
            <a:chExt cx="1056" cy="1298"/>
          </a:xfrm>
        </p:grpSpPr>
        <p:grpSp>
          <p:nvGrpSpPr>
            <p:cNvPr id="208960" name="Group 29"/>
            <p:cNvGrpSpPr>
              <a:grpSpLocks/>
            </p:cNvGrpSpPr>
            <p:nvPr/>
          </p:nvGrpSpPr>
          <p:grpSpPr bwMode="auto">
            <a:xfrm>
              <a:off x="384" y="0"/>
              <a:ext cx="288" cy="248"/>
              <a:chOff x="0" y="0"/>
              <a:chExt cx="288" cy="248"/>
            </a:xfrm>
          </p:grpSpPr>
          <p:sp>
            <p:nvSpPr>
              <p:cNvPr id="208965" name="AutoShape 30"/>
              <p:cNvSpPr>
                <a:spLocks/>
              </p:cNvSpPr>
              <p:nvPr/>
            </p:nvSpPr>
            <p:spPr bwMode="auto">
              <a:xfrm>
                <a:off x="0" y="56"/>
                <a:ext cx="288"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400" y="0"/>
                    </a:moveTo>
                    <a:lnTo>
                      <a:pt x="0" y="10800"/>
                    </a:lnTo>
                    <a:lnTo>
                      <a:pt x="5400" y="21600"/>
                    </a:lnTo>
                    <a:lnTo>
                      <a:pt x="16200" y="21600"/>
                    </a:lnTo>
                    <a:lnTo>
                      <a:pt x="21600" y="10800"/>
                    </a:lnTo>
                    <a:lnTo>
                      <a:pt x="16200" y="0"/>
                    </a:lnTo>
                    <a:lnTo>
                      <a:pt x="5400" y="0"/>
                    </a:lnTo>
                    <a:close/>
                    <a:moveTo>
                      <a:pt x="5400" y="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66" name="Rectangle 31"/>
              <p:cNvSpPr>
                <a:spLocks/>
              </p:cNvSpPr>
              <p:nvPr/>
            </p:nvSpPr>
            <p:spPr bwMode="auto">
              <a:xfrm>
                <a:off x="116"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8961" name="Group 32"/>
            <p:cNvGrpSpPr>
              <a:grpSpLocks/>
            </p:cNvGrpSpPr>
            <p:nvPr/>
          </p:nvGrpSpPr>
          <p:grpSpPr bwMode="auto">
            <a:xfrm>
              <a:off x="384" y="296"/>
              <a:ext cx="240" cy="384"/>
              <a:chOff x="0" y="0"/>
              <a:chExt cx="240" cy="384"/>
            </a:xfrm>
          </p:grpSpPr>
          <p:sp>
            <p:nvSpPr>
              <p:cNvPr id="208963" name="AutoShape 33"/>
              <p:cNvSpPr>
                <a:spLocks/>
              </p:cNvSpPr>
              <p:nvPr/>
            </p:nvSpPr>
            <p:spPr bwMode="auto">
              <a:xfrm>
                <a:off x="0" y="0"/>
                <a:ext cx="240"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64" name="Rectangle 34"/>
              <p:cNvSpPr>
                <a:spLocks/>
              </p:cNvSpPr>
              <p:nvPr/>
            </p:nvSpPr>
            <p:spPr bwMode="auto">
              <a:xfrm>
                <a:off x="92" y="64"/>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sp>
          <p:nvSpPr>
            <p:cNvPr id="208962" name="Rectangle 35"/>
            <p:cNvSpPr>
              <a:spLocks/>
            </p:cNvSpPr>
            <p:nvPr/>
          </p:nvSpPr>
          <p:spPr bwMode="auto">
            <a:xfrm>
              <a:off x="0" y="914"/>
              <a:ext cx="105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Insulator CTCF ChIP Seq</a:t>
              </a:r>
            </a:p>
          </p:txBody>
        </p:sp>
      </p:grpSp>
      <p:grpSp>
        <p:nvGrpSpPr>
          <p:cNvPr id="208900" name="Group 36"/>
          <p:cNvGrpSpPr>
            <a:grpSpLocks/>
          </p:cNvGrpSpPr>
          <p:nvPr/>
        </p:nvGrpSpPr>
        <p:grpSpPr bwMode="auto">
          <a:xfrm>
            <a:off x="2182813" y="3276600"/>
            <a:ext cx="990600" cy="1879600"/>
            <a:chOff x="27" y="0"/>
            <a:chExt cx="624" cy="1184"/>
          </a:xfrm>
        </p:grpSpPr>
        <p:grpSp>
          <p:nvGrpSpPr>
            <p:cNvPr id="208953" name="Group 37"/>
            <p:cNvGrpSpPr>
              <a:grpSpLocks/>
            </p:cNvGrpSpPr>
            <p:nvPr/>
          </p:nvGrpSpPr>
          <p:grpSpPr bwMode="auto">
            <a:xfrm>
              <a:off x="138" y="0"/>
              <a:ext cx="240" cy="244"/>
              <a:chOff x="6" y="0"/>
              <a:chExt cx="240" cy="244"/>
            </a:xfrm>
          </p:grpSpPr>
          <p:sp>
            <p:nvSpPr>
              <p:cNvPr id="208958" name="AutoShape 38"/>
              <p:cNvSpPr>
                <a:spLocks/>
              </p:cNvSpPr>
              <p:nvPr/>
            </p:nvSpPr>
            <p:spPr bwMode="auto">
              <a:xfrm>
                <a:off x="6" y="0"/>
                <a:ext cx="240" cy="239"/>
              </a:xfrm>
              <a:prstGeom prst="pentagon">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59" name="Rectangle 39"/>
              <p:cNvSpPr>
                <a:spLocks/>
              </p:cNvSpPr>
              <p:nvPr/>
            </p:nvSpPr>
            <p:spPr bwMode="auto">
              <a:xfrm>
                <a:off x="98" y="11"/>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8954" name="Group 40"/>
            <p:cNvGrpSpPr>
              <a:grpSpLocks/>
            </p:cNvGrpSpPr>
            <p:nvPr/>
          </p:nvGrpSpPr>
          <p:grpSpPr bwMode="auto">
            <a:xfrm>
              <a:off x="139" y="288"/>
              <a:ext cx="240" cy="384"/>
              <a:chOff x="0" y="0"/>
              <a:chExt cx="240" cy="384"/>
            </a:xfrm>
          </p:grpSpPr>
          <p:sp>
            <p:nvSpPr>
              <p:cNvPr id="208956" name="AutoShape 41"/>
              <p:cNvSpPr>
                <a:spLocks/>
              </p:cNvSpPr>
              <p:nvPr/>
            </p:nvSpPr>
            <p:spPr bwMode="auto">
              <a:xfrm>
                <a:off x="0" y="0"/>
                <a:ext cx="240"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57" name="Rectangle 42"/>
              <p:cNvSpPr>
                <a:spLocks/>
              </p:cNvSpPr>
              <p:nvPr/>
            </p:nvSpPr>
            <p:spPr bwMode="auto">
              <a:xfrm>
                <a:off x="92" y="64"/>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sp>
          <p:nvSpPr>
            <p:cNvPr id="208955" name="Rectangle 43"/>
            <p:cNvSpPr>
              <a:spLocks/>
            </p:cNvSpPr>
            <p:nvPr/>
          </p:nvSpPr>
          <p:spPr bwMode="auto">
            <a:xfrm>
              <a:off x="27" y="750"/>
              <a:ext cx="62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Promoter</a:t>
              </a:r>
            </a:p>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CAGE Seq</a:t>
              </a:r>
            </a:p>
          </p:txBody>
        </p:sp>
      </p:grpSp>
      <p:grpSp>
        <p:nvGrpSpPr>
          <p:cNvPr id="208901" name="Group 44"/>
          <p:cNvGrpSpPr>
            <a:grpSpLocks/>
          </p:cNvGrpSpPr>
          <p:nvPr/>
        </p:nvGrpSpPr>
        <p:grpSpPr bwMode="auto">
          <a:xfrm>
            <a:off x="2895600" y="1554163"/>
            <a:ext cx="5068888" cy="4291012"/>
            <a:chOff x="48" y="21"/>
            <a:chExt cx="3193" cy="2702"/>
          </a:xfrm>
        </p:grpSpPr>
        <p:grpSp>
          <p:nvGrpSpPr>
            <p:cNvPr id="208936" name="Group 45"/>
            <p:cNvGrpSpPr>
              <a:grpSpLocks/>
            </p:cNvGrpSpPr>
            <p:nvPr/>
          </p:nvGrpSpPr>
          <p:grpSpPr bwMode="auto">
            <a:xfrm>
              <a:off x="48" y="21"/>
              <a:ext cx="3193" cy="2284"/>
              <a:chOff x="48" y="21"/>
              <a:chExt cx="3193" cy="2284"/>
            </a:xfrm>
          </p:grpSpPr>
          <p:grpSp>
            <p:nvGrpSpPr>
              <p:cNvPr id="208938" name="Group 46"/>
              <p:cNvGrpSpPr>
                <a:grpSpLocks/>
              </p:cNvGrpSpPr>
              <p:nvPr/>
            </p:nvGrpSpPr>
            <p:grpSpPr bwMode="auto">
              <a:xfrm>
                <a:off x="48" y="21"/>
                <a:ext cx="3193" cy="845"/>
                <a:chOff x="0" y="21"/>
                <a:chExt cx="3193" cy="845"/>
              </a:xfrm>
            </p:grpSpPr>
            <p:sp>
              <p:nvSpPr>
                <p:cNvPr id="208945" name="Line 47"/>
                <p:cNvSpPr>
                  <a:spLocks noChangeShapeType="1"/>
                </p:cNvSpPr>
                <p:nvPr/>
              </p:nvSpPr>
              <p:spPr bwMode="auto">
                <a:xfrm>
                  <a:off x="0" y="769"/>
                  <a:ext cx="1199" cy="1"/>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46" name="Line 48"/>
                <p:cNvSpPr>
                  <a:spLocks noChangeShapeType="1"/>
                </p:cNvSpPr>
                <p:nvPr/>
              </p:nvSpPr>
              <p:spPr bwMode="auto">
                <a:xfrm>
                  <a:off x="240" y="865"/>
                  <a:ext cx="1344" cy="1"/>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47" name="Line 49"/>
                <p:cNvSpPr>
                  <a:spLocks noChangeShapeType="1"/>
                </p:cNvSpPr>
                <p:nvPr/>
              </p:nvSpPr>
              <p:spPr bwMode="auto">
                <a:xfrm>
                  <a:off x="240" y="673"/>
                  <a:ext cx="816" cy="1"/>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48" name="Line 50"/>
                <p:cNvSpPr>
                  <a:spLocks noChangeShapeType="1"/>
                </p:cNvSpPr>
                <p:nvPr/>
              </p:nvSpPr>
              <p:spPr bwMode="auto">
                <a:xfrm>
                  <a:off x="432" y="577"/>
                  <a:ext cx="624" cy="1"/>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nvGrpSpPr>
                <p:cNvPr id="208949" name="Group 51"/>
                <p:cNvGrpSpPr>
                  <a:grpSpLocks/>
                </p:cNvGrpSpPr>
                <p:nvPr/>
              </p:nvGrpSpPr>
              <p:grpSpPr bwMode="auto">
                <a:xfrm>
                  <a:off x="1104" y="289"/>
                  <a:ext cx="288" cy="384"/>
                  <a:chOff x="0" y="0"/>
                  <a:chExt cx="288" cy="384"/>
                </a:xfrm>
              </p:grpSpPr>
              <p:sp>
                <p:nvSpPr>
                  <p:cNvPr id="208951" name="AutoShape 52"/>
                  <p:cNvSpPr>
                    <a:spLocks/>
                  </p:cNvSpPr>
                  <p:nvPr/>
                </p:nvSpPr>
                <p:spPr bwMode="auto">
                  <a:xfrm>
                    <a:off x="0" y="0"/>
                    <a:ext cx="288"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00"/>
                        </a:moveTo>
                        <a:lnTo>
                          <a:pt x="5400" y="16200"/>
                        </a:lnTo>
                        <a:lnTo>
                          <a:pt x="5400" y="0"/>
                        </a:lnTo>
                        <a:lnTo>
                          <a:pt x="16200" y="0"/>
                        </a:lnTo>
                        <a:lnTo>
                          <a:pt x="16200" y="16200"/>
                        </a:lnTo>
                        <a:lnTo>
                          <a:pt x="21600" y="16200"/>
                        </a:lnTo>
                        <a:lnTo>
                          <a:pt x="10800" y="21600"/>
                        </a:lnTo>
                        <a:lnTo>
                          <a:pt x="0" y="16200"/>
                        </a:lnTo>
                        <a:close/>
                        <a:moveTo>
                          <a:pt x="0" y="16200"/>
                        </a:moveTo>
                      </a:path>
                    </a:pathLst>
                  </a:custGeom>
                  <a:solidFill>
                    <a:srgbClr val="339966"/>
                  </a:solidFill>
                  <a:ln w="12700">
                    <a:solidFill>
                      <a:srgbClr val="339966"/>
                    </a:solidFill>
                    <a:miter lim="800000"/>
                    <a:headEnd/>
                    <a:tailEnd/>
                  </a:ln>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52" name="Rectangle 53"/>
                  <p:cNvSpPr>
                    <a:spLocks/>
                  </p:cNvSpPr>
                  <p:nvPr/>
                </p:nvSpPr>
                <p:spPr bwMode="auto">
                  <a:xfrm>
                    <a:off x="116" y="16"/>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sp>
              <p:nvSpPr>
                <p:cNvPr id="208950" name="Rectangle 54"/>
                <p:cNvSpPr>
                  <a:spLocks/>
                </p:cNvSpPr>
                <p:nvPr/>
              </p:nvSpPr>
              <p:spPr bwMode="auto">
                <a:xfrm>
                  <a:off x="247" y="21"/>
                  <a:ext cx="29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RNASeq: Transcripts, splicing, expression profiling</a:t>
                  </a:r>
                </a:p>
              </p:txBody>
            </p:sp>
          </p:grpSp>
          <p:grpSp>
            <p:nvGrpSpPr>
              <p:cNvPr id="208939" name="Group 55"/>
              <p:cNvGrpSpPr>
                <a:grpSpLocks/>
              </p:cNvGrpSpPr>
              <p:nvPr/>
            </p:nvGrpSpPr>
            <p:grpSpPr bwMode="auto">
              <a:xfrm>
                <a:off x="428" y="1313"/>
                <a:ext cx="388" cy="233"/>
                <a:chOff x="428" y="0"/>
                <a:chExt cx="388" cy="233"/>
              </a:xfrm>
            </p:grpSpPr>
            <p:sp>
              <p:nvSpPr>
                <p:cNvPr id="208943" name="Rectangle 56"/>
                <p:cNvSpPr>
                  <a:spLocks/>
                </p:cNvSpPr>
                <p:nvPr/>
              </p:nvSpPr>
              <p:spPr bwMode="auto">
                <a:xfrm>
                  <a:off x="576" y="128"/>
                  <a:ext cx="240" cy="48"/>
                </a:xfrm>
                <a:prstGeom prst="rect">
                  <a:avLst/>
                </a:prstGeom>
                <a:solidFill>
                  <a:srgbClr val="A1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44" name="Rectangle 57"/>
                <p:cNvSpPr>
                  <a:spLocks/>
                </p:cNvSpPr>
                <p:nvPr/>
              </p:nvSpPr>
              <p:spPr bwMode="auto">
                <a:xfrm>
                  <a:off x="428"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8940" name="Group 58"/>
              <p:cNvGrpSpPr>
                <a:grpSpLocks/>
              </p:cNvGrpSpPr>
              <p:nvPr/>
            </p:nvGrpSpPr>
            <p:grpSpPr bwMode="auto">
              <a:xfrm>
                <a:off x="576" y="1489"/>
                <a:ext cx="240" cy="816"/>
                <a:chOff x="48" y="0"/>
                <a:chExt cx="240" cy="816"/>
              </a:xfrm>
            </p:grpSpPr>
            <p:sp>
              <p:nvSpPr>
                <p:cNvPr id="208941" name="AutoShape 59"/>
                <p:cNvSpPr>
                  <a:spLocks/>
                </p:cNvSpPr>
                <p:nvPr/>
              </p:nvSpPr>
              <p:spPr bwMode="auto">
                <a:xfrm>
                  <a:off x="48" y="0"/>
                  <a:ext cx="240"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A1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42" name="Rectangle 60"/>
                <p:cNvSpPr>
                  <a:spLocks/>
                </p:cNvSpPr>
                <p:nvPr/>
              </p:nvSpPr>
              <p:spPr bwMode="auto">
                <a:xfrm>
                  <a:off x="92" y="307"/>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sp>
          <p:nvSpPr>
            <p:cNvPr id="208937" name="Rectangle 61"/>
            <p:cNvSpPr>
              <a:spLocks/>
            </p:cNvSpPr>
            <p:nvPr/>
          </p:nvSpPr>
          <p:spPr bwMode="auto">
            <a:xfrm>
              <a:off x="133" y="2285"/>
              <a:ext cx="104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Non-coding RNA</a:t>
              </a:r>
            </a:p>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RNASeq</a:t>
              </a:r>
            </a:p>
          </p:txBody>
        </p:sp>
      </p:grpSp>
      <p:grpSp>
        <p:nvGrpSpPr>
          <p:cNvPr id="208902" name="Group 62"/>
          <p:cNvGrpSpPr>
            <a:grpSpLocks/>
          </p:cNvGrpSpPr>
          <p:nvPr/>
        </p:nvGrpSpPr>
        <p:grpSpPr bwMode="auto">
          <a:xfrm>
            <a:off x="7593013" y="3225800"/>
            <a:ext cx="1306512" cy="2771775"/>
            <a:chOff x="24" y="0"/>
            <a:chExt cx="823" cy="1746"/>
          </a:xfrm>
        </p:grpSpPr>
        <p:sp>
          <p:nvSpPr>
            <p:cNvPr id="208929" name="Rectangle 63"/>
            <p:cNvSpPr>
              <a:spLocks/>
            </p:cNvSpPr>
            <p:nvPr/>
          </p:nvSpPr>
          <p:spPr bwMode="auto">
            <a:xfrm>
              <a:off x="24" y="1308"/>
              <a:ext cx="823"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Enhancer</a:t>
              </a:r>
            </a:p>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P300 ChiPSeq</a:t>
              </a:r>
            </a:p>
          </p:txBody>
        </p:sp>
        <p:grpSp>
          <p:nvGrpSpPr>
            <p:cNvPr id="208930" name="Group 64"/>
            <p:cNvGrpSpPr>
              <a:grpSpLocks/>
            </p:cNvGrpSpPr>
            <p:nvPr/>
          </p:nvGrpSpPr>
          <p:grpSpPr bwMode="auto">
            <a:xfrm>
              <a:off x="184" y="0"/>
              <a:ext cx="288" cy="272"/>
              <a:chOff x="0" y="0"/>
              <a:chExt cx="288" cy="272"/>
            </a:xfrm>
          </p:grpSpPr>
          <p:sp>
            <p:nvSpPr>
              <p:cNvPr id="208934" name="AutoShape 65"/>
              <p:cNvSpPr>
                <a:spLocks/>
              </p:cNvSpPr>
              <p:nvPr/>
            </p:nvSpPr>
            <p:spPr bwMode="auto">
              <a:xfrm>
                <a:off x="0" y="32"/>
                <a:ext cx="288"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moveTo>
                      <a:pt x="5400" y="1080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35" name="Rectangle 66"/>
              <p:cNvSpPr>
                <a:spLocks/>
              </p:cNvSpPr>
              <p:nvPr/>
            </p:nvSpPr>
            <p:spPr bwMode="auto">
              <a:xfrm>
                <a:off x="116"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8931" name="Group 67"/>
            <p:cNvGrpSpPr>
              <a:grpSpLocks/>
            </p:cNvGrpSpPr>
            <p:nvPr/>
          </p:nvGrpSpPr>
          <p:grpSpPr bwMode="auto">
            <a:xfrm>
              <a:off x="232" y="320"/>
              <a:ext cx="240" cy="912"/>
              <a:chOff x="0" y="0"/>
              <a:chExt cx="240" cy="911"/>
            </a:xfrm>
          </p:grpSpPr>
          <p:sp>
            <p:nvSpPr>
              <p:cNvPr id="208932" name="AutoShape 68"/>
              <p:cNvSpPr>
                <a:spLocks/>
              </p:cNvSpPr>
              <p:nvPr/>
            </p:nvSpPr>
            <p:spPr bwMode="auto">
              <a:xfrm>
                <a:off x="0" y="0"/>
                <a:ext cx="240" cy="9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33" name="Rectangle 69"/>
              <p:cNvSpPr>
                <a:spLocks/>
              </p:cNvSpPr>
              <p:nvPr/>
            </p:nvSpPr>
            <p:spPr bwMode="auto">
              <a:xfrm>
                <a:off x="92" y="361"/>
                <a:ext cx="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grpSp>
        <p:nvGrpSpPr>
          <p:cNvPr id="208903" name="Group 70"/>
          <p:cNvGrpSpPr>
            <a:grpSpLocks/>
          </p:cNvGrpSpPr>
          <p:nvPr/>
        </p:nvGrpSpPr>
        <p:grpSpPr bwMode="auto">
          <a:xfrm>
            <a:off x="228600" y="3263900"/>
            <a:ext cx="1676400" cy="1922463"/>
            <a:chOff x="0" y="0"/>
            <a:chExt cx="1056" cy="1211"/>
          </a:xfrm>
        </p:grpSpPr>
        <p:grpSp>
          <p:nvGrpSpPr>
            <p:cNvPr id="208922" name="Group 71"/>
            <p:cNvGrpSpPr>
              <a:grpSpLocks/>
            </p:cNvGrpSpPr>
            <p:nvPr/>
          </p:nvGrpSpPr>
          <p:grpSpPr bwMode="auto">
            <a:xfrm>
              <a:off x="432" y="0"/>
              <a:ext cx="432" cy="248"/>
              <a:chOff x="0" y="0"/>
              <a:chExt cx="432" cy="248"/>
            </a:xfrm>
          </p:grpSpPr>
          <p:sp>
            <p:nvSpPr>
              <p:cNvPr id="208927" name="AutoShape 72"/>
              <p:cNvSpPr>
                <a:spLocks/>
              </p:cNvSpPr>
              <p:nvPr/>
            </p:nvSpPr>
            <p:spPr bwMode="auto">
              <a:xfrm>
                <a:off x="0" y="56"/>
                <a:ext cx="43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5400" y="0"/>
                    </a:moveTo>
                    <a:lnTo>
                      <a:pt x="0" y="21600"/>
                    </a:lnTo>
                    <a:lnTo>
                      <a:pt x="16200" y="21600"/>
                    </a:lnTo>
                    <a:lnTo>
                      <a:pt x="21600" y="0"/>
                    </a:lnTo>
                    <a:lnTo>
                      <a:pt x="5400" y="0"/>
                    </a:lnTo>
                    <a:close/>
                    <a:moveTo>
                      <a:pt x="5400" y="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28" name="Rectangle 73"/>
              <p:cNvSpPr>
                <a:spLocks/>
              </p:cNvSpPr>
              <p:nvPr/>
            </p:nvSpPr>
            <p:spPr bwMode="auto">
              <a:xfrm>
                <a:off x="188"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8923" name="Group 74"/>
            <p:cNvGrpSpPr>
              <a:grpSpLocks/>
            </p:cNvGrpSpPr>
            <p:nvPr/>
          </p:nvGrpSpPr>
          <p:grpSpPr bwMode="auto">
            <a:xfrm>
              <a:off x="432" y="296"/>
              <a:ext cx="240" cy="384"/>
              <a:chOff x="0" y="0"/>
              <a:chExt cx="240" cy="384"/>
            </a:xfrm>
          </p:grpSpPr>
          <p:sp>
            <p:nvSpPr>
              <p:cNvPr id="208925" name="AutoShape 75"/>
              <p:cNvSpPr>
                <a:spLocks/>
              </p:cNvSpPr>
              <p:nvPr/>
            </p:nvSpPr>
            <p:spPr bwMode="auto">
              <a:xfrm>
                <a:off x="0" y="0"/>
                <a:ext cx="240"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26" name="Rectangle 76"/>
              <p:cNvSpPr>
                <a:spLocks/>
              </p:cNvSpPr>
              <p:nvPr/>
            </p:nvSpPr>
            <p:spPr bwMode="auto">
              <a:xfrm>
                <a:off x="92" y="64"/>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sp>
          <p:nvSpPr>
            <p:cNvPr id="208924" name="Rectangle 77"/>
            <p:cNvSpPr>
              <a:spLocks/>
            </p:cNvSpPr>
            <p:nvPr/>
          </p:nvSpPr>
          <p:spPr bwMode="auto">
            <a:xfrm>
              <a:off x="0" y="739"/>
              <a:ext cx="1056"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Histone</a:t>
              </a:r>
            </a:p>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Modifications</a:t>
              </a:r>
            </a:p>
          </p:txBody>
        </p:sp>
      </p:grpSp>
      <p:grpSp>
        <p:nvGrpSpPr>
          <p:cNvPr id="208904" name="Group 78"/>
          <p:cNvGrpSpPr>
            <a:grpSpLocks/>
          </p:cNvGrpSpPr>
          <p:nvPr/>
        </p:nvGrpSpPr>
        <p:grpSpPr bwMode="auto">
          <a:xfrm>
            <a:off x="1119188" y="2311400"/>
            <a:ext cx="1177925" cy="1236663"/>
            <a:chOff x="26" y="21"/>
            <a:chExt cx="741" cy="779"/>
          </a:xfrm>
        </p:grpSpPr>
        <p:grpSp>
          <p:nvGrpSpPr>
            <p:cNvPr id="208918" name="Group 79"/>
            <p:cNvGrpSpPr>
              <a:grpSpLocks/>
            </p:cNvGrpSpPr>
            <p:nvPr/>
          </p:nvGrpSpPr>
          <p:grpSpPr bwMode="auto">
            <a:xfrm>
              <a:off x="249" y="282"/>
              <a:ext cx="518" cy="518"/>
              <a:chOff x="0" y="0"/>
              <a:chExt cx="518" cy="518"/>
            </a:xfrm>
          </p:grpSpPr>
          <p:sp>
            <p:nvSpPr>
              <p:cNvPr id="208920" name="AutoShape 80"/>
              <p:cNvSpPr>
                <a:spLocks/>
              </p:cNvSpPr>
              <p:nvPr/>
            </p:nvSpPr>
            <p:spPr bwMode="auto">
              <a:xfrm>
                <a:off x="0" y="0"/>
                <a:ext cx="518" cy="5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8472" y="0"/>
                    </a:moveTo>
                    <a:lnTo>
                      <a:pt x="0" y="3890"/>
                    </a:lnTo>
                    <a:lnTo>
                      <a:pt x="7602" y="8382"/>
                    </a:lnTo>
                    <a:lnTo>
                      <a:pt x="5022" y="9705"/>
                    </a:lnTo>
                    <a:lnTo>
                      <a:pt x="12222" y="13897"/>
                    </a:lnTo>
                    <a:lnTo>
                      <a:pt x="10012" y="14915"/>
                    </a:lnTo>
                    <a:lnTo>
                      <a:pt x="21600" y="21600"/>
                    </a:lnTo>
                    <a:lnTo>
                      <a:pt x="14767" y="12877"/>
                    </a:lnTo>
                    <a:lnTo>
                      <a:pt x="16577" y="12007"/>
                    </a:lnTo>
                    <a:lnTo>
                      <a:pt x="11050" y="6797"/>
                    </a:lnTo>
                    <a:lnTo>
                      <a:pt x="12860" y="6080"/>
                    </a:lnTo>
                    <a:lnTo>
                      <a:pt x="8472" y="0"/>
                    </a:lnTo>
                    <a:close/>
                    <a:moveTo>
                      <a:pt x="8472" y="0"/>
                    </a:moveTo>
                  </a:path>
                </a:pathLst>
              </a:custGeom>
              <a:solidFill>
                <a:srgbClr val="FF62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21" name="Rectangle 81"/>
              <p:cNvSpPr>
                <a:spLocks/>
              </p:cNvSpPr>
              <p:nvPr/>
            </p:nvSpPr>
            <p:spPr bwMode="auto">
              <a:xfrm>
                <a:off x="211" y="178"/>
                <a:ext cx="1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sp>
          <p:nvSpPr>
            <p:cNvPr id="208919" name="Rectangle 82"/>
            <p:cNvSpPr>
              <a:spLocks/>
            </p:cNvSpPr>
            <p:nvPr/>
          </p:nvSpPr>
          <p:spPr bwMode="auto">
            <a:xfrm>
              <a:off x="26" y="21"/>
              <a:ext cx="6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Methylation</a:t>
              </a:r>
            </a:p>
          </p:txBody>
        </p:sp>
      </p:grpSp>
      <p:grpSp>
        <p:nvGrpSpPr>
          <p:cNvPr id="208905" name="Group 83"/>
          <p:cNvGrpSpPr>
            <a:grpSpLocks/>
          </p:cNvGrpSpPr>
          <p:nvPr/>
        </p:nvGrpSpPr>
        <p:grpSpPr bwMode="auto">
          <a:xfrm>
            <a:off x="5753100" y="3225800"/>
            <a:ext cx="1041400" cy="974725"/>
            <a:chOff x="0" y="0"/>
            <a:chExt cx="656" cy="614"/>
          </a:xfrm>
        </p:grpSpPr>
        <p:sp>
          <p:nvSpPr>
            <p:cNvPr id="208916" name="AutoShape 84"/>
            <p:cNvSpPr>
              <a:spLocks/>
            </p:cNvSpPr>
            <p:nvPr/>
          </p:nvSpPr>
          <p:spPr bwMode="auto">
            <a:xfrm>
              <a:off x="192" y="0"/>
              <a:ext cx="264" cy="384"/>
            </a:xfrm>
            <a:prstGeom prst="diamond">
              <a:avLst/>
            </a:prstGeom>
            <a:solidFill>
              <a:srgbClr val="FF72B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17" name="Rectangle 85"/>
            <p:cNvSpPr>
              <a:spLocks/>
            </p:cNvSpPr>
            <p:nvPr/>
          </p:nvSpPr>
          <p:spPr bwMode="auto">
            <a:xfrm>
              <a:off x="0" y="398"/>
              <a:ext cx="65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SNP</a:t>
              </a:r>
            </a:p>
          </p:txBody>
        </p:sp>
      </p:grpSp>
      <p:sp>
        <p:nvSpPr>
          <p:cNvPr id="208906" name="Rectangle 86"/>
          <p:cNvSpPr>
            <a:spLocks noChangeArrowheads="1"/>
          </p:cNvSpPr>
          <p:nvPr/>
        </p:nvSpPr>
        <p:spPr bwMode="auto">
          <a:xfrm>
            <a:off x="7273925" y="6491288"/>
            <a:ext cx="1717675"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eaLnBrk="0" fontAlgn="base" hangingPunct="0">
              <a:spcBef>
                <a:spcPct val="0"/>
              </a:spcBef>
              <a:spcAft>
                <a:spcPct val="0"/>
              </a:spcAft>
            </a:pPr>
            <a:r>
              <a:rPr lang="en-US" sz="1200" smtClean="0">
                <a:solidFill>
                  <a:srgbClr val="FFFFFF"/>
                </a:solidFill>
                <a:latin typeface="Arial" charset="0"/>
                <a:ea typeface="ＭＳ Ｐゴシック" charset="0"/>
                <a:cs typeface="ＭＳ Ｐゴシック" charset="0"/>
              </a:rPr>
              <a:t>[from E. Stupka - UCL]</a:t>
            </a:r>
          </a:p>
        </p:txBody>
      </p:sp>
      <p:sp>
        <p:nvSpPr>
          <p:cNvPr id="92" name="Rectangle 2"/>
          <p:cNvSpPr>
            <a:spLocks noGrp="1" noChangeArrowheads="1"/>
          </p:cNvSpPr>
          <p:nvPr>
            <p:ph type="title"/>
          </p:nvPr>
        </p:nvSpPr>
        <p:spPr>
          <a:xfrm>
            <a:off x="990600" y="457200"/>
            <a:ext cx="7772400" cy="1143000"/>
          </a:xfrm>
        </p:spPr>
        <p:txBody>
          <a:bodyPr>
            <a:normAutofit fontScale="90000"/>
          </a:bodyPr>
          <a:lstStyle/>
          <a:p>
            <a:pPr algn="r" eaLnBrk="1" hangingPunct="1">
              <a:defRPr/>
            </a:pPr>
            <a:r>
              <a:rPr lang="en-US" sz="4800" dirty="0" smtClean="0">
                <a:solidFill>
                  <a:srgbClr val="FF6600"/>
                </a:solidFill>
                <a:latin typeface="Verdana" charset="0"/>
                <a:cs typeface="Verdana" charset="0"/>
                <a:sym typeface="Verdana" charset="0"/>
              </a:rPr>
              <a:t>… and a view of the </a:t>
            </a:r>
            <a:r>
              <a:rPr lang="en-US" sz="4800" i="1" u="sng" dirty="0" smtClean="0">
                <a:solidFill>
                  <a:srgbClr val="FF6600"/>
                </a:solidFill>
                <a:latin typeface="Verdana" charset="0"/>
                <a:cs typeface="Verdana" charset="0"/>
                <a:sym typeface="Verdana" charset="0"/>
              </a:rPr>
              <a:t>non-coding</a:t>
            </a:r>
            <a:r>
              <a:rPr lang="en-US" sz="4800" dirty="0" smtClean="0">
                <a:solidFill>
                  <a:srgbClr val="FF6600"/>
                </a:solidFill>
                <a:latin typeface="Verdana" charset="0"/>
                <a:cs typeface="Verdana" charset="0"/>
                <a:sym typeface="Verdana" charset="0"/>
              </a:rPr>
              <a:t> genome</a:t>
            </a:r>
            <a:br>
              <a:rPr lang="en-US" sz="4800" dirty="0" smtClean="0">
                <a:solidFill>
                  <a:srgbClr val="FF6600"/>
                </a:solidFill>
                <a:latin typeface="Verdana" charset="0"/>
                <a:cs typeface="Verdana" charset="0"/>
                <a:sym typeface="Verdana" charset="0"/>
              </a:rPr>
            </a:br>
            <a:r>
              <a:rPr lang="en-US" sz="4800" dirty="0" smtClean="0">
                <a:solidFill>
                  <a:srgbClr val="FF6600"/>
                </a:solidFill>
                <a:latin typeface="Verdana" charset="0"/>
                <a:cs typeface="Verdana" charset="0"/>
                <a:sym typeface="Verdana" charset="0"/>
              </a:rPr>
              <a:t>	</a:t>
            </a:r>
            <a:endParaRPr lang="en-US" sz="4800" dirty="0" smtClean="0">
              <a:solidFill>
                <a:srgbClr val="FF6600"/>
              </a:solidFill>
              <a:latin typeface="Verdana" charset="0"/>
              <a:sym typeface="Verdana" charset="0"/>
            </a:endParaRPr>
          </a:p>
        </p:txBody>
      </p:sp>
      <p:grpSp>
        <p:nvGrpSpPr>
          <p:cNvPr id="208908" name="Group 2"/>
          <p:cNvGrpSpPr>
            <a:grpSpLocks/>
          </p:cNvGrpSpPr>
          <p:nvPr/>
        </p:nvGrpSpPr>
        <p:grpSpPr bwMode="auto">
          <a:xfrm>
            <a:off x="8458200" y="3657600"/>
            <a:ext cx="381000" cy="1371600"/>
            <a:chOff x="8458200" y="3657092"/>
            <a:chExt cx="381000" cy="1372108"/>
          </a:xfrm>
        </p:grpSpPr>
        <p:sp>
          <p:nvSpPr>
            <p:cNvPr id="208914" name="Rectangle 56"/>
            <p:cNvSpPr>
              <a:spLocks/>
            </p:cNvSpPr>
            <p:nvPr/>
          </p:nvSpPr>
          <p:spPr bwMode="auto">
            <a:xfrm>
              <a:off x="8458200" y="3657092"/>
              <a:ext cx="381000" cy="76228"/>
            </a:xfrm>
            <a:prstGeom prst="rect">
              <a:avLst/>
            </a:prstGeom>
            <a:solidFill>
              <a:srgbClr val="A1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15" name="AutoShape 59"/>
            <p:cNvSpPr>
              <a:spLocks/>
            </p:cNvSpPr>
            <p:nvPr/>
          </p:nvSpPr>
          <p:spPr bwMode="auto">
            <a:xfrm>
              <a:off x="8458200" y="3733321"/>
              <a:ext cx="381000" cy="12958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A1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grpSp>
      <p:grpSp>
        <p:nvGrpSpPr>
          <p:cNvPr id="208909" name="Group 1"/>
          <p:cNvGrpSpPr>
            <a:grpSpLocks/>
          </p:cNvGrpSpPr>
          <p:nvPr/>
        </p:nvGrpSpPr>
        <p:grpSpPr bwMode="auto">
          <a:xfrm>
            <a:off x="98425" y="3835400"/>
            <a:ext cx="1654175" cy="1825625"/>
            <a:chOff x="98301" y="3834647"/>
            <a:chExt cx="1654299" cy="1826637"/>
          </a:xfrm>
        </p:grpSpPr>
        <p:sp>
          <p:nvSpPr>
            <p:cNvPr id="208911" name="Rectangle 56"/>
            <p:cNvSpPr>
              <a:spLocks/>
            </p:cNvSpPr>
            <p:nvPr/>
          </p:nvSpPr>
          <p:spPr bwMode="auto">
            <a:xfrm>
              <a:off x="125664" y="3834647"/>
              <a:ext cx="381000" cy="76228"/>
            </a:xfrm>
            <a:prstGeom prst="rect">
              <a:avLst/>
            </a:prstGeom>
            <a:solidFill>
              <a:srgbClr val="A1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12" name="AutoShape 59"/>
            <p:cNvSpPr>
              <a:spLocks/>
            </p:cNvSpPr>
            <p:nvPr/>
          </p:nvSpPr>
          <p:spPr bwMode="auto">
            <a:xfrm>
              <a:off x="125664" y="3910876"/>
              <a:ext cx="381000" cy="12958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A1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8913" name="Rectangle 61"/>
            <p:cNvSpPr>
              <a:spLocks/>
            </p:cNvSpPr>
            <p:nvPr/>
          </p:nvSpPr>
          <p:spPr bwMode="auto">
            <a:xfrm>
              <a:off x="98301" y="5384285"/>
              <a:ext cx="16542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914400" fontAlgn="base">
                <a:spcBef>
                  <a:spcPts val="1100"/>
                </a:spcBef>
                <a:spcAft>
                  <a:spcPct val="0"/>
                </a:spcAft>
              </a:pPr>
              <a:r>
                <a:rPr lang="en-US" smtClean="0">
                  <a:solidFill>
                    <a:srgbClr val="FFFFFF"/>
                  </a:solidFill>
                  <a:latin typeface="Gill Sans" charset="0"/>
                  <a:ea typeface="ＭＳ Ｐゴシック" charset="0"/>
                  <a:cs typeface="Gill Sans" charset="0"/>
                  <a:sym typeface="Gill Sans" charset="0"/>
                </a:rPr>
                <a:t>Non-coding RNA</a:t>
              </a:r>
            </a:p>
          </p:txBody>
        </p:sp>
      </p:grpSp>
      <p:sp>
        <p:nvSpPr>
          <p:cNvPr id="73" name="TextBox 72"/>
          <p:cNvSpPr txBox="1"/>
          <p:nvPr/>
        </p:nvSpPr>
        <p:spPr>
          <a:xfrm>
            <a:off x="1447808" y="1859106"/>
            <a:ext cx="6347022" cy="3170099"/>
          </a:xfrm>
          <a:prstGeom prst="rect">
            <a:avLst/>
          </a:prstGeom>
          <a:noFill/>
        </p:spPr>
        <p:txBody>
          <a:bodyPr>
            <a:spAutoFit/>
          </a:bodyPr>
          <a:lstStyle/>
          <a:p>
            <a:pPr defTabSz="914400" eaLnBrk="0" fontAlgn="base" hangingPunct="0">
              <a:spcBef>
                <a:spcPct val="0"/>
              </a:spcBef>
              <a:spcAft>
                <a:spcPct val="0"/>
              </a:spcAft>
              <a:defRPr/>
            </a:pPr>
            <a:r>
              <a:rPr lang="en-US" sz="20000" dirty="0">
                <a:solidFill>
                  <a:srgbClr val="66FFFF">
                    <a:alpha val="78000"/>
                  </a:srgbClr>
                </a:solidFill>
                <a:effectLst>
                  <a:glow rad="228600">
                    <a:srgbClr val="333399">
                      <a:satMod val="175000"/>
                      <a:alpha val="40000"/>
                    </a:srgbClr>
                  </a:glow>
                  <a:reflection blurRad="6350" stA="60000" endA="900" endPos="58000" dir="5400000" sy="-100000" algn="bl" rotWithShape="0"/>
                </a:effectLst>
                <a:latin typeface="Arial" charset="0"/>
                <a:ea typeface="ＭＳ Ｐゴシック" charset="0"/>
                <a:cs typeface="ＭＳ Ｐゴシック" charset="0"/>
              </a:rPr>
              <a:t>98%!</a:t>
            </a:r>
          </a:p>
        </p:txBody>
      </p:sp>
    </p:spTree>
    <p:extLst>
      <p:ext uri="{BB962C8B-B14F-4D97-AF65-F5344CB8AC3E}">
        <p14:creationId xmlns:p14="http://schemas.microsoft.com/office/powerpoint/2010/main" val="363892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7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6060</TotalTime>
  <Words>3942</Words>
  <Application>Microsoft Macintosh PowerPoint</Application>
  <PresentationFormat>On-screen Show (4:3)</PresentationFormat>
  <Paragraphs>896</Paragraphs>
  <Slides>80</Slides>
  <Notes>18</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PowerPoint Presentation</vt:lpstr>
      <vt:lpstr>PowerPoint Presentation</vt:lpstr>
      <vt:lpstr>PowerPoint Presentation</vt:lpstr>
      <vt:lpstr>Human genome</vt:lpstr>
      <vt:lpstr>PowerPoint Presentation</vt:lpstr>
      <vt:lpstr>A view of the genome...     (circa yr 2,000)</vt:lpstr>
      <vt:lpstr>A view of the genome...     (… today)</vt:lpstr>
      <vt:lpstr>A view of the coding genome... </vt:lpstr>
      <vt:lpstr>… and a view of the non-coding genome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Genomics vs. Genetics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fallon</dc:creator>
  <cp:lastModifiedBy>james fallon</cp:lastModifiedBy>
  <cp:revision>175</cp:revision>
  <dcterms:created xsi:type="dcterms:W3CDTF">2016-03-22T04:03:22Z</dcterms:created>
  <dcterms:modified xsi:type="dcterms:W3CDTF">2016-04-11T18:16:34Z</dcterms:modified>
</cp:coreProperties>
</file>