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03" r:id="rId3"/>
    <p:sldId id="259" r:id="rId4"/>
    <p:sldId id="261" r:id="rId5"/>
    <p:sldId id="262" r:id="rId6"/>
    <p:sldId id="263" r:id="rId7"/>
    <p:sldId id="264" r:id="rId8"/>
    <p:sldId id="265" r:id="rId9"/>
    <p:sldId id="284" r:id="rId10"/>
    <p:sldId id="305" r:id="rId11"/>
    <p:sldId id="280" r:id="rId12"/>
    <p:sldId id="266" r:id="rId13"/>
    <p:sldId id="267" r:id="rId14"/>
    <p:sldId id="268" r:id="rId15"/>
    <p:sldId id="281" r:id="rId16"/>
    <p:sldId id="282" r:id="rId17"/>
    <p:sldId id="283" r:id="rId18"/>
    <p:sldId id="279" r:id="rId19"/>
    <p:sldId id="269" r:id="rId20"/>
    <p:sldId id="290" r:id="rId21"/>
    <p:sldId id="30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4" d="100"/>
          <a:sy n="44" d="100"/>
        </p:scale>
        <p:origin x="-13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25C7B-60BB-BE47-95C7-6AB7313DA1A2}" type="datetimeFigureOut">
              <a:rPr lang="en-US" smtClean="0"/>
              <a:t>4/8/16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BA692-0437-0345-9F6D-490405508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61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E32D3-E395-804F-BB4D-1DC83CC2CBB3}" type="datetimeFigureOut">
              <a:rPr lang="en-US" smtClean="0"/>
              <a:t>4/8/16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86D3F-E46D-EF46-82CB-3FC31C3E0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72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925DC-66AC-4A34-9A1B-025A699C63CE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925DC-66AC-4A34-9A1B-025A699C63CE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7D0065BE-0657-4A47-90AD-C21C55E16B19}" type="datetime4">
              <a:rPr lang="en-US" smtClean="0"/>
              <a:pPr/>
              <a:t>April 8,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fabian-ramirez-logo-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559" y="6074903"/>
            <a:ext cx="1114250" cy="7906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A16C3AA4-67BE-44F7-809A-3582401494AF}" type="datetime4">
              <a:rPr lang="en-US" smtClean="0"/>
              <a:pPr/>
              <a:t>April 8,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25172EEB-1769-4776-AD69-E7C1260563EB}" type="datetime4">
              <a:rPr lang="en-US" smtClean="0"/>
              <a:pPr/>
              <a:t>April 8,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D47BB8AF-C16A-4836-A92D-61834B5F0BA5}" type="datetime4">
              <a:rPr lang="en-US" smtClean="0"/>
              <a:pPr/>
              <a:t>April 8,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647D2193-4505-4A75-99BB-880C6989A757}" type="datetime4">
              <a:rPr lang="en-US" smtClean="0"/>
              <a:pPr/>
              <a:t>April 8,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abian-ramirez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3" y="4467195"/>
            <a:ext cx="1241637" cy="8810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113A18F4-33C3-445B-924C-31108C51719C}" type="datetime4">
              <a:rPr lang="en-US" smtClean="0"/>
              <a:pPr/>
              <a:t>April 8,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3AF7543A-E259-478F-9E0D-57BA40E442B7}" type="datetime4">
              <a:rPr lang="en-US" smtClean="0"/>
              <a:pPr/>
              <a:t>April 8,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1EFB012D-77A1-44B0-BB26-329BA1EE55C9}" type="datetime4">
              <a:rPr lang="en-US" smtClean="0"/>
              <a:pPr/>
              <a:t>April 8,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94B7499E-3031-413E-B01E-B94970708CAA}" type="datetime4">
              <a:rPr lang="en-US" smtClean="0"/>
              <a:pPr/>
              <a:t>April 8,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DC7EAB0C-2220-4D0E-A0DD-DB7FA0F742F4}" type="datetime4">
              <a:rPr lang="en-US" smtClean="0"/>
              <a:pPr/>
              <a:t>April 8,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fabian-ramirez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95" y="4542633"/>
            <a:ext cx="1241637" cy="8810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E3416D63-31BF-4B94-B6C5-E20B2C63F515}" type="datetime4">
              <a:rPr lang="en-US" smtClean="0"/>
              <a:pPr/>
              <a:t>April 8,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946587"/>
            <a:ext cx="3574257" cy="91141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946588"/>
            <a:ext cx="9146380" cy="91141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abian-ramirez-logo-white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559" y="6074903"/>
            <a:ext cx="1114250" cy="7906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Utilizing Communication Styles when working with At-risk </a:t>
            </a:r>
            <a:r>
              <a:rPr lang="en-US" dirty="0" err="1" smtClean="0"/>
              <a:t>Yuth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Fabian Ramirez, M.A.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30351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74238"/>
              </p:ext>
            </p:extLst>
          </p:nvPr>
        </p:nvGraphicFramePr>
        <p:xfrm>
          <a:off x="491066" y="1132852"/>
          <a:ext cx="8266430" cy="455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3846830"/>
                <a:gridCol w="3773170"/>
                <a:gridCol w="341630"/>
              </a:tblGrid>
              <a:tr h="381000">
                <a:tc rowSpan="4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Tasks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Big Picture (Forest)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People</a:t>
                      </a:r>
                      <a:endParaRPr lang="en-US" dirty="0"/>
                    </a:p>
                  </a:txBody>
                  <a:tcPr/>
                </a:tc>
              </a:tr>
              <a:tr h="20955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145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Details</a:t>
                      </a:r>
                      <a:r>
                        <a:rPr lang="en-US" baseline="0" dirty="0" smtClean="0"/>
                        <a:t> (Trees)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DISC </a:t>
            </a:r>
            <a:r>
              <a:rPr lang="en-US" dirty="0" err="1" smtClean="0"/>
              <a:t>VIsuals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775" y="1589272"/>
            <a:ext cx="1656344" cy="15706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84" y="3589494"/>
            <a:ext cx="1767135" cy="1767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2883" y="3617105"/>
            <a:ext cx="2100117" cy="21001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3304" y="1840934"/>
            <a:ext cx="2838856" cy="161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84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6049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D- People Matter</a:t>
            </a:r>
          </a:p>
          <a:p>
            <a:pPr lvl="1"/>
            <a:r>
              <a:rPr lang="en-US" dirty="0" smtClean="0"/>
              <a:t>to seek peace, to relax, to think before reacting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I- Accept Responsibility</a:t>
            </a:r>
          </a:p>
          <a:p>
            <a:pPr lvl="1"/>
            <a:r>
              <a:rPr lang="en-US" dirty="0" smtClean="0"/>
              <a:t>listen, count the cost, manage emotions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S- Voice Feelings </a:t>
            </a:r>
          </a:p>
          <a:p>
            <a:pPr lvl="1"/>
            <a:r>
              <a:rPr lang="en-US" dirty="0" smtClean="0"/>
              <a:t>To be strong, courageous, assertive, expressive, bold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C- People are More Important than Things</a:t>
            </a:r>
          </a:p>
          <a:p>
            <a:pPr lvl="1"/>
            <a:r>
              <a:rPr lang="en-US" dirty="0" smtClean="0"/>
              <a:t>More than one way to do something, communicate, positive.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Adults can Instill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337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776806"/>
              </p:ext>
            </p:extLst>
          </p:nvPr>
        </p:nvGraphicFramePr>
        <p:xfrm>
          <a:off x="457200" y="1065120"/>
          <a:ext cx="8266430" cy="455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3846830"/>
                <a:gridCol w="3773170"/>
                <a:gridCol w="341630"/>
              </a:tblGrid>
              <a:tr h="381000">
                <a:tc rowSpan="4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Tasks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Big Picture (Forest)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People</a:t>
                      </a:r>
                      <a:endParaRPr lang="en-US" dirty="0"/>
                    </a:p>
                  </a:txBody>
                  <a:tcPr/>
                </a:tc>
              </a:tr>
              <a:tr h="20955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D </a:t>
                      </a:r>
                    </a:p>
                    <a:p>
                      <a:pPr algn="ctr"/>
                      <a:r>
                        <a:rPr lang="en-US" baseline="0" dirty="0" smtClean="0"/>
                        <a:t>Gets to the point, provides pressure, allows freedom for personal accomplishments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I</a:t>
                      </a:r>
                    </a:p>
                    <a:p>
                      <a:pPr algn="ctr"/>
                      <a:r>
                        <a:rPr lang="en-US" baseline="0" dirty="0" smtClean="0"/>
                        <a:t>Provides recognition of abilities, offers rewards for risk-taking</a:t>
                      </a:r>
                      <a:endParaRPr lang="en-US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145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C</a:t>
                      </a:r>
                    </a:p>
                    <a:p>
                      <a:pPr algn="ctr"/>
                      <a:r>
                        <a:rPr lang="en-US" dirty="0" smtClean="0"/>
                        <a:t>Provides reassurance, invites/listens</a:t>
                      </a:r>
                      <a:r>
                        <a:rPr lang="en-US" baseline="0" dirty="0" smtClean="0"/>
                        <a:t> to suggestions, explains expectations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S</a:t>
                      </a:r>
                    </a:p>
                    <a:p>
                      <a:pPr algn="ctr"/>
                      <a:r>
                        <a:rPr lang="en-US" baseline="0" dirty="0" smtClean="0"/>
                        <a:t>Allows time to adjust to changes, allows to work at own pace, gives personal support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Details</a:t>
                      </a:r>
                      <a:r>
                        <a:rPr lang="en-US" baseline="0" dirty="0" smtClean="0"/>
                        <a:t> (Trees)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Responds Best to an adult Who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96883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90692" y="1165012"/>
            <a:ext cx="3200400" cy="548640"/>
          </a:xfrm>
        </p:spPr>
        <p:txBody>
          <a:bodyPr>
            <a:noAutofit/>
          </a:bodyPr>
          <a:lstStyle/>
          <a:p>
            <a:r>
              <a:rPr lang="en-US" sz="1600" b="1" u="sng" dirty="0" smtClean="0"/>
              <a:t>Natural Responses</a:t>
            </a:r>
            <a:endParaRPr lang="en-US" sz="1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7930" y="1981767"/>
            <a:ext cx="4267200" cy="3913632"/>
          </a:xfrm>
        </p:spPr>
        <p:txBody>
          <a:bodyPr/>
          <a:lstStyle/>
          <a:p>
            <a:r>
              <a:rPr lang="en-US" sz="2500" dirty="0" smtClean="0"/>
              <a:t>D- Want to Attack</a:t>
            </a:r>
          </a:p>
          <a:p>
            <a:pPr>
              <a:buNone/>
            </a:pPr>
            <a:endParaRPr lang="en-US" sz="2500" dirty="0" smtClean="0"/>
          </a:p>
          <a:p>
            <a:r>
              <a:rPr lang="en-US" sz="2500" dirty="0" smtClean="0"/>
              <a:t>I- Want to Expose/Blame Others</a:t>
            </a:r>
          </a:p>
          <a:p>
            <a:pPr>
              <a:buNone/>
            </a:pPr>
            <a:endParaRPr lang="en-US" sz="2500" dirty="0" smtClean="0"/>
          </a:p>
          <a:p>
            <a:r>
              <a:rPr lang="en-US" sz="2500" dirty="0" smtClean="0"/>
              <a:t>S- Want to Support/Submit</a:t>
            </a:r>
          </a:p>
          <a:p>
            <a:pPr>
              <a:buNone/>
            </a:pPr>
            <a:endParaRPr lang="en-US" sz="2500" dirty="0" smtClean="0"/>
          </a:p>
          <a:p>
            <a:r>
              <a:rPr lang="en-US" sz="2500" dirty="0" smtClean="0"/>
              <a:t>C- Want to Criticize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05863" y="1998700"/>
            <a:ext cx="4268788" cy="3913632"/>
          </a:xfrm>
        </p:spPr>
        <p:txBody>
          <a:bodyPr>
            <a:normAutofit lnSpcReduction="10000"/>
          </a:bodyPr>
          <a:lstStyle/>
          <a:p>
            <a:r>
              <a:rPr lang="en-US" sz="2500" dirty="0" smtClean="0"/>
              <a:t>D- Stay focused on purpose of Relationship</a:t>
            </a:r>
          </a:p>
          <a:p>
            <a:pPr>
              <a:buNone/>
            </a:pPr>
            <a:endParaRPr lang="en-US" sz="2500" dirty="0" smtClean="0"/>
          </a:p>
          <a:p>
            <a:r>
              <a:rPr lang="en-US" sz="2500" dirty="0" smtClean="0"/>
              <a:t>I- Make Others Look Good/Accept Responsibility</a:t>
            </a:r>
          </a:p>
          <a:p>
            <a:pPr>
              <a:buNone/>
            </a:pPr>
            <a:endParaRPr lang="en-US" sz="2500" dirty="0" smtClean="0"/>
          </a:p>
          <a:p>
            <a:r>
              <a:rPr lang="en-US" sz="2500" dirty="0" smtClean="0"/>
              <a:t>S- Care Enough to Confront</a:t>
            </a:r>
          </a:p>
          <a:p>
            <a:pPr>
              <a:buNone/>
            </a:pPr>
            <a:endParaRPr lang="en-US" sz="2500" dirty="0" smtClean="0"/>
          </a:p>
          <a:p>
            <a:r>
              <a:rPr lang="en-US" sz="2500" dirty="0" smtClean="0"/>
              <a:t>C- First Examine Self </a:t>
            </a:r>
            <a:endParaRPr lang="en-US" sz="25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Resolution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>
          <a:xfrm>
            <a:off x="5004810" y="1165012"/>
            <a:ext cx="3200400" cy="548640"/>
          </a:xfrm>
        </p:spPr>
        <p:txBody>
          <a:bodyPr>
            <a:normAutofit/>
          </a:bodyPr>
          <a:lstStyle/>
          <a:p>
            <a:r>
              <a:rPr lang="en-US" sz="1600" b="1" u="sng" dirty="0" smtClean="0"/>
              <a:t>Effective Responses</a:t>
            </a: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481044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60" y="863566"/>
            <a:ext cx="7520940" cy="3579849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2800" dirty="0" smtClean="0"/>
              <a:t>What do you think makes your style helpful in your current role? 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798" y="3081865"/>
            <a:ext cx="4870363" cy="234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74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22960" y="1029548"/>
            <a:ext cx="3877056" cy="604568"/>
          </a:xfrm>
        </p:spPr>
        <p:txBody>
          <a:bodyPr>
            <a:noAutofit/>
          </a:bodyPr>
          <a:lstStyle/>
          <a:p>
            <a:r>
              <a:rPr lang="en-US" sz="1600" dirty="0"/>
              <a:t>To be more effective, </a:t>
            </a:r>
            <a:r>
              <a:rPr lang="en-US" sz="1600" dirty="0" smtClean="0"/>
              <a:t>Youth </a:t>
            </a:r>
            <a:r>
              <a:rPr lang="en-US" sz="1600" dirty="0"/>
              <a:t>need to learn…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19150" y="1701847"/>
            <a:ext cx="3346450" cy="3869219"/>
          </a:xfrm>
        </p:spPr>
        <p:txBody>
          <a:bodyPr>
            <a:noAutofit/>
          </a:bodyPr>
          <a:lstStyle/>
          <a:p>
            <a:r>
              <a:rPr lang="en-US" sz="2200" dirty="0" smtClean="0"/>
              <a:t>D’s- </a:t>
            </a:r>
          </a:p>
          <a:p>
            <a:pPr lvl="1"/>
            <a:r>
              <a:rPr lang="en-US" sz="2200" dirty="0" smtClean="0"/>
              <a:t>to identify with a group, </a:t>
            </a:r>
          </a:p>
          <a:p>
            <a:pPr lvl="1"/>
            <a:r>
              <a:rPr lang="en-US" sz="2200" dirty="0" smtClean="0"/>
              <a:t>to receive difficult assignments</a:t>
            </a:r>
          </a:p>
          <a:p>
            <a:r>
              <a:rPr lang="en-US" sz="2200" dirty="0" smtClean="0"/>
              <a:t>Adults to D’s- </a:t>
            </a:r>
          </a:p>
          <a:p>
            <a:pPr lvl="1"/>
            <a:r>
              <a:rPr lang="en-US" sz="2200" dirty="0" smtClean="0"/>
              <a:t>“You are a special part of our group. We are incomplete without you.”</a:t>
            </a:r>
          </a:p>
          <a:p>
            <a:pPr lvl="1"/>
            <a:r>
              <a:rPr lang="en-US" sz="2200" dirty="0" smtClean="0"/>
              <a:t>“I have a challenge, you think you can do it?” </a:t>
            </a:r>
          </a:p>
          <a:p>
            <a:pPr lvl="1"/>
            <a:endParaRPr lang="en-US" sz="22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643884" cy="4241752"/>
          </a:xfrm>
        </p:spPr>
        <p:txBody>
          <a:bodyPr>
            <a:noAutofit/>
          </a:bodyPr>
          <a:lstStyle/>
          <a:p>
            <a:r>
              <a:rPr lang="en-US" sz="2200" dirty="0" smtClean="0"/>
              <a:t>C’s- </a:t>
            </a:r>
          </a:p>
          <a:p>
            <a:pPr lvl="1"/>
            <a:r>
              <a:rPr lang="en-US" sz="2200" dirty="0" smtClean="0"/>
              <a:t>to receive specific feedback on performance</a:t>
            </a:r>
          </a:p>
          <a:p>
            <a:pPr lvl="1"/>
            <a:r>
              <a:rPr lang="en-US" sz="2200" dirty="0" smtClean="0"/>
              <a:t>to respect people’s personal worth as much as their accomplishments</a:t>
            </a:r>
          </a:p>
          <a:p>
            <a:r>
              <a:rPr lang="en-US" sz="2200" dirty="0" smtClean="0"/>
              <a:t>Adults to C’s-</a:t>
            </a:r>
          </a:p>
          <a:p>
            <a:pPr lvl="1"/>
            <a:r>
              <a:rPr lang="en-US" sz="2200" dirty="0" smtClean="0"/>
              <a:t>Get specific</a:t>
            </a:r>
          </a:p>
          <a:p>
            <a:pPr lvl="1"/>
            <a:r>
              <a:rPr lang="en-US" sz="2200" dirty="0" smtClean="0"/>
              <a:t>Value qualities in addition to accomplishments</a:t>
            </a:r>
          </a:p>
          <a:p>
            <a:pPr lvl="1"/>
            <a:endParaRPr lang="en-US" sz="22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Different </a:t>
            </a:r>
            <a:r>
              <a:rPr lang="en-US" dirty="0"/>
              <a:t>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Opportunities/Messages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9875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22960" y="911016"/>
            <a:ext cx="3877056" cy="765387"/>
          </a:xfrm>
        </p:spPr>
        <p:txBody>
          <a:bodyPr>
            <a:noAutofit/>
          </a:bodyPr>
          <a:lstStyle/>
          <a:p>
            <a:r>
              <a:rPr lang="en-US" sz="1600" dirty="0" smtClean="0"/>
              <a:t>To be more effective, Youth need to learn…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19150" y="1701847"/>
            <a:ext cx="3397250" cy="364908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I’s- </a:t>
            </a:r>
          </a:p>
          <a:p>
            <a:pPr lvl="1"/>
            <a:r>
              <a:rPr lang="en-US" sz="2200" dirty="0" smtClean="0"/>
              <a:t>To make priorities and deadlines</a:t>
            </a:r>
          </a:p>
          <a:p>
            <a:pPr lvl="1"/>
            <a:r>
              <a:rPr lang="en-US" sz="2200" dirty="0" smtClean="0"/>
              <a:t>To make objective decisions</a:t>
            </a:r>
          </a:p>
          <a:p>
            <a:r>
              <a:rPr lang="en-US" sz="2200" dirty="0" smtClean="0"/>
              <a:t>Adults to I’s- </a:t>
            </a:r>
          </a:p>
          <a:p>
            <a:pPr lvl="1"/>
            <a:r>
              <a:rPr lang="en-US" sz="2200" dirty="0" smtClean="0"/>
              <a:t>Help them to make short-term goals/set deadlines</a:t>
            </a:r>
          </a:p>
          <a:p>
            <a:pPr lvl="1"/>
            <a:r>
              <a:rPr lang="en-US" sz="2200" dirty="0" smtClean="0"/>
              <a:t>Pros/Cons Process</a:t>
            </a:r>
          </a:p>
          <a:p>
            <a:pPr lvl="1">
              <a:buNone/>
            </a:pPr>
            <a:endParaRPr lang="en-US" sz="2200" dirty="0" smtClean="0"/>
          </a:p>
          <a:p>
            <a:pPr lvl="1">
              <a:buNone/>
            </a:pPr>
            <a:endParaRPr lang="en-US" sz="2200" dirty="0" smtClean="0"/>
          </a:p>
          <a:p>
            <a:pPr lvl="1"/>
            <a:endParaRPr lang="en-US" sz="22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649084"/>
          </a:xfrm>
        </p:spPr>
        <p:txBody>
          <a:bodyPr>
            <a:noAutofit/>
          </a:bodyPr>
          <a:lstStyle/>
          <a:p>
            <a:r>
              <a:rPr lang="en-US" sz="2200" dirty="0" smtClean="0"/>
              <a:t>S’s- </a:t>
            </a:r>
          </a:p>
          <a:p>
            <a:pPr lvl="1"/>
            <a:r>
              <a:rPr lang="en-US" sz="2200" dirty="0" smtClean="0"/>
              <a:t>Recognize self-worth</a:t>
            </a:r>
          </a:p>
          <a:p>
            <a:pPr lvl="1"/>
            <a:r>
              <a:rPr lang="en-US" sz="2200" dirty="0" smtClean="0"/>
              <a:t>To have creativity encouraged</a:t>
            </a:r>
          </a:p>
          <a:p>
            <a:r>
              <a:rPr lang="en-US" sz="2200" dirty="0" smtClean="0"/>
              <a:t>Adults to S’s</a:t>
            </a:r>
          </a:p>
          <a:p>
            <a:pPr lvl="1"/>
            <a:r>
              <a:rPr lang="en-US" sz="2200" dirty="0" smtClean="0"/>
              <a:t>Help them to see what qualities make them unique</a:t>
            </a:r>
          </a:p>
          <a:p>
            <a:pPr lvl="1"/>
            <a:r>
              <a:rPr lang="en-US" sz="2200" dirty="0" smtClean="0"/>
              <a:t>Do creative activities together</a:t>
            </a:r>
          </a:p>
          <a:p>
            <a:pPr lvl="1"/>
            <a:endParaRPr lang="en-US" sz="22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Different Styles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>
          <a:xfrm>
            <a:off x="4700016" y="1114213"/>
            <a:ext cx="3200400" cy="548640"/>
          </a:xfrm>
        </p:spPr>
        <p:txBody>
          <a:bodyPr>
            <a:noAutofit/>
          </a:bodyPr>
          <a:lstStyle/>
          <a:p>
            <a:r>
              <a:rPr lang="en-US" sz="1600" dirty="0" smtClean="0"/>
              <a:t>Opportunities/Messages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62693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D- What did I do today?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I- Whom did I influence today?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S- Are my surroundings stable?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C- Were the things I did today done correctly?/Am I doing this right?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Youth Ask Themselves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487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D- Will bite off more than they can chew…Or lead others in the wrong direction (gang leader)</a:t>
            </a:r>
          </a:p>
          <a:p>
            <a:r>
              <a:rPr lang="en-US" dirty="0" smtClean="0"/>
              <a:t>I- </a:t>
            </a:r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/>
              <a:t>become too </a:t>
            </a:r>
            <a:r>
              <a:rPr lang="en-US" dirty="0" smtClean="0"/>
              <a:t>social, getting in trouble creates a platform </a:t>
            </a:r>
            <a:endParaRPr lang="en-US" dirty="0"/>
          </a:p>
          <a:p>
            <a:r>
              <a:rPr lang="en-US" dirty="0" smtClean="0"/>
              <a:t>S- </a:t>
            </a:r>
            <a:r>
              <a:rPr lang="en-US" dirty="0"/>
              <a:t>W</a:t>
            </a:r>
            <a:r>
              <a:rPr lang="en-US" dirty="0" smtClean="0"/>
              <a:t>ant </a:t>
            </a:r>
            <a:r>
              <a:rPr lang="en-US" dirty="0"/>
              <a:t>to fix everybody’s problems. </a:t>
            </a:r>
            <a:r>
              <a:rPr lang="en-US" dirty="0" smtClean="0"/>
              <a:t>(Give too much of themselves) Get’s in trouble by association</a:t>
            </a:r>
          </a:p>
          <a:p>
            <a:r>
              <a:rPr lang="en-US" dirty="0" smtClean="0"/>
              <a:t>C- Will get in trouble to impress others. (Often Lack Networking/Social Skills, will calculate risk)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Youth Pitfalls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256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D- Is there anything I can do to help you accomplish ____________________?  (relate question to task)</a:t>
            </a:r>
          </a:p>
          <a:p>
            <a:r>
              <a:rPr lang="en-US" dirty="0" smtClean="0"/>
              <a:t>I- Ask them anything </a:t>
            </a:r>
            <a:r>
              <a:rPr lang="en-US" u="sng" dirty="0" smtClean="0"/>
              <a:t>in front </a:t>
            </a:r>
            <a:r>
              <a:rPr lang="en-US" dirty="0" smtClean="0"/>
              <a:t>of people (give them a platform). </a:t>
            </a:r>
          </a:p>
          <a:p>
            <a:r>
              <a:rPr lang="en-US" dirty="0" smtClean="0"/>
              <a:t>S- Identify one of their strengths and then ask, “how did you develop that ability?” (often they do not see their strengths as strengths)</a:t>
            </a:r>
          </a:p>
          <a:p>
            <a:r>
              <a:rPr lang="en-US" dirty="0" smtClean="0"/>
              <a:t>C- What would you change about today’s experience? (Give them an opportunity to critique using a positive platform)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Rewording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36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Utilizing Communication Styles when working with At-risk </a:t>
            </a:r>
            <a:r>
              <a:rPr lang="en-US" dirty="0" err="1" smtClean="0"/>
              <a:t>Yuth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Fabian Ramirez, M.A.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 rot="16675973">
            <a:off x="3571851" y="2709405"/>
            <a:ext cx="1094366" cy="1298933"/>
          </a:xfrm>
          <a:prstGeom prst="upArrow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767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about DISC?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will you use DISC moving forward?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28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un Biscuit Shi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846" y="1350435"/>
            <a:ext cx="2886670" cy="27411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335783"/>
            <a:ext cx="8041440" cy="1442674"/>
          </a:xfrm>
        </p:spPr>
        <p:txBody>
          <a:bodyPr/>
          <a:lstStyle/>
          <a:p>
            <a:r>
              <a:rPr lang="en-US" dirty="0" smtClean="0"/>
              <a:t>Break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9813" y="2026821"/>
            <a:ext cx="6383457" cy="39513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@</a:t>
            </a:r>
            <a:r>
              <a:rPr lang="en-US" sz="4000" dirty="0" err="1" smtClean="0"/>
              <a:t>debtfree</a:t>
            </a: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#</a:t>
            </a:r>
            <a:r>
              <a:rPr lang="en-US" sz="4000" dirty="0" err="1" smtClean="0"/>
              <a:t>RunBiscuit</a:t>
            </a:r>
            <a:endParaRPr lang="en-US" sz="4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4000" dirty="0" smtClean="0"/>
          </a:p>
          <a:p>
            <a:pPr marL="0" indent="0">
              <a:buNone/>
            </a:pPr>
            <a:r>
              <a:rPr lang="en-US" sz="4000" dirty="0" err="1" smtClean="0"/>
              <a:t>Facebook.com</a:t>
            </a:r>
            <a:r>
              <a:rPr lang="en-US" sz="4000" dirty="0" smtClean="0"/>
              <a:t>/</a:t>
            </a:r>
            <a:r>
              <a:rPr lang="en-US" sz="4000" dirty="0" err="1" smtClean="0"/>
              <a:t>RunBiscuit</a:t>
            </a: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#</a:t>
            </a:r>
            <a:r>
              <a:rPr lang="en-US" sz="4000" dirty="0" err="1" smtClean="0"/>
              <a:t>RunBiscuit</a:t>
            </a:r>
            <a:endParaRPr lang="en-US" sz="4000" dirty="0"/>
          </a:p>
        </p:txBody>
      </p:sp>
      <p:pic>
        <p:nvPicPr>
          <p:cNvPr id="4" name="Picture 3" descr="Twitter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96" y="1852019"/>
            <a:ext cx="1643917" cy="1670486"/>
          </a:xfrm>
          <a:prstGeom prst="rect">
            <a:avLst/>
          </a:prstGeom>
        </p:spPr>
      </p:pic>
      <p:pic>
        <p:nvPicPr>
          <p:cNvPr id="5" name="Picture 4" descr="Fb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4" y="4154280"/>
            <a:ext cx="1595402" cy="158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05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Reminders: same information at a different season </a:t>
            </a:r>
          </a:p>
          <a:p>
            <a:r>
              <a:rPr lang="en-US" dirty="0" smtClean="0"/>
              <a:t>New information</a:t>
            </a:r>
          </a:p>
          <a:p>
            <a:r>
              <a:rPr lang="en-US" dirty="0" smtClean="0"/>
              <a:t>Common language (helps you categorize experiences and communicate feelings/concerns in a productive way)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Expect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40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867841"/>
              </p:ext>
            </p:extLst>
          </p:nvPr>
        </p:nvGraphicFramePr>
        <p:xfrm>
          <a:off x="491066" y="1132852"/>
          <a:ext cx="8266430" cy="455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3846830"/>
                <a:gridCol w="3773170"/>
                <a:gridCol w="341630"/>
              </a:tblGrid>
              <a:tr h="381000">
                <a:tc rowSpan="4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Tasks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Big Picture (Forest)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People</a:t>
                      </a:r>
                      <a:endParaRPr lang="en-US" dirty="0"/>
                    </a:p>
                  </a:txBody>
                  <a:tcPr/>
                </a:tc>
              </a:tr>
              <a:tr h="20955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145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Details</a:t>
                      </a:r>
                      <a:r>
                        <a:rPr lang="en-US" baseline="0" dirty="0" smtClean="0"/>
                        <a:t> (Trees)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DISC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59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527861"/>
              </p:ext>
            </p:extLst>
          </p:nvPr>
        </p:nvGraphicFramePr>
        <p:xfrm>
          <a:off x="431799" y="1066806"/>
          <a:ext cx="8266430" cy="4770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3846830"/>
                <a:gridCol w="3773170"/>
                <a:gridCol w="341630"/>
              </a:tblGrid>
              <a:tr h="381000">
                <a:tc rowSpan="4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Tasks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Big Picture (Forest)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People</a:t>
                      </a:r>
                      <a:endParaRPr lang="en-US" dirty="0"/>
                    </a:p>
                  </a:txBody>
                  <a:tcPr/>
                </a:tc>
              </a:tr>
              <a:tr h="20955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D </a:t>
                      </a:r>
                    </a:p>
                    <a:p>
                      <a:pPr algn="ctr"/>
                      <a:r>
                        <a:rPr lang="en-US" dirty="0" smtClean="0"/>
                        <a:t>Dominating, Direct, driving,</a:t>
                      </a:r>
                      <a:r>
                        <a:rPr lang="en-US" baseline="0" dirty="0" smtClean="0"/>
                        <a:t> demanding, determined, decisive, doers</a:t>
                      </a:r>
                    </a:p>
                    <a:p>
                      <a:pPr algn="ctr"/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/>
                        <a:t>Basic Motivation: Challenge/Control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I</a:t>
                      </a:r>
                    </a:p>
                    <a:p>
                      <a:pPr algn="ctr"/>
                      <a:r>
                        <a:rPr lang="en-US" dirty="0" smtClean="0"/>
                        <a:t>Inspiring,</a:t>
                      </a:r>
                      <a:r>
                        <a:rPr lang="en-US" baseline="0" dirty="0" smtClean="0"/>
                        <a:t> influencing, inducing, impressing, interactive, interested in people</a:t>
                      </a:r>
                    </a:p>
                    <a:p>
                      <a:pPr algn="ctr"/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/>
                        <a:t>Basic Motivation: Recognition/Approval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145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C</a:t>
                      </a:r>
                    </a:p>
                    <a:p>
                      <a:pPr algn="ctr"/>
                      <a:r>
                        <a:rPr lang="en-US" dirty="0" smtClean="0"/>
                        <a:t>Cautious,</a:t>
                      </a:r>
                      <a:r>
                        <a:rPr lang="en-US" baseline="0" dirty="0" smtClean="0"/>
                        <a:t> competent, calculating, compliant, careful, contemplative</a:t>
                      </a:r>
                    </a:p>
                    <a:p>
                      <a:pPr algn="ctr"/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/>
                        <a:t>Basic Motivation: Quality/Correctness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S</a:t>
                      </a:r>
                    </a:p>
                    <a:p>
                      <a:pPr algn="ctr"/>
                      <a:r>
                        <a:rPr lang="en-US" dirty="0" smtClean="0"/>
                        <a:t>Steady, stable, shy, security-oriented,</a:t>
                      </a:r>
                      <a:r>
                        <a:rPr lang="en-US" baseline="0" dirty="0" smtClean="0"/>
                        <a:t> servant, submissive, specialist</a:t>
                      </a:r>
                    </a:p>
                    <a:p>
                      <a:pPr algn="ctr"/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/>
                        <a:t>Basic Motivation: Stability/Support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Details</a:t>
                      </a:r>
                      <a:r>
                        <a:rPr lang="en-US" baseline="0" dirty="0" smtClean="0"/>
                        <a:t> (Trees)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DISC Overview: 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03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6326668"/>
              </p:ext>
            </p:extLst>
          </p:nvPr>
        </p:nvGraphicFramePr>
        <p:xfrm>
          <a:off x="457200" y="1166718"/>
          <a:ext cx="8266430" cy="455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3846830"/>
                <a:gridCol w="3773170"/>
                <a:gridCol w="341630"/>
              </a:tblGrid>
              <a:tr h="381000">
                <a:tc rowSpan="4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Tasks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Big Picture (Forest)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People</a:t>
                      </a:r>
                      <a:endParaRPr lang="en-US" dirty="0"/>
                    </a:p>
                  </a:txBody>
                  <a:tcPr/>
                </a:tc>
              </a:tr>
              <a:tr h="20955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D </a:t>
                      </a:r>
                    </a:p>
                    <a:p>
                      <a:pPr algn="ctr"/>
                      <a:r>
                        <a:rPr lang="en-US" dirty="0" smtClean="0"/>
                        <a:t>Desires: Freedom from control/authority,</a:t>
                      </a:r>
                      <a:r>
                        <a:rPr lang="en-US" baseline="0" dirty="0" smtClean="0"/>
                        <a:t> varied activities, choices rather than ultimatums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I</a:t>
                      </a:r>
                    </a:p>
                    <a:p>
                      <a:pPr algn="ctr"/>
                      <a:r>
                        <a:rPr lang="en-US" dirty="0" smtClean="0"/>
                        <a:t>Desires:</a:t>
                      </a:r>
                      <a:r>
                        <a:rPr lang="en-US" baseline="0" dirty="0" smtClean="0"/>
                        <a:t> Prestige (popularity), freedom from details, chance to verbalize ideas</a:t>
                      </a:r>
                      <a:endParaRPr lang="en-US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145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C</a:t>
                      </a:r>
                    </a:p>
                    <a:p>
                      <a:pPr algn="ctr"/>
                      <a:r>
                        <a:rPr lang="en-US" dirty="0" smtClean="0"/>
                        <a:t>Desires:</a:t>
                      </a:r>
                      <a:r>
                        <a:rPr lang="en-US" baseline="0" dirty="0" smtClean="0"/>
                        <a:t> Clearly defined tasks, limited risks, Time to think/plan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S</a:t>
                      </a:r>
                    </a:p>
                    <a:p>
                      <a:pPr algn="ctr"/>
                      <a:r>
                        <a:rPr lang="en-US" dirty="0" smtClean="0"/>
                        <a:t>Desires: An area</a:t>
                      </a:r>
                      <a:r>
                        <a:rPr lang="en-US" baseline="0" dirty="0" smtClean="0"/>
                        <a:t> of specialization, identification with a group, consistent familiar environments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Details</a:t>
                      </a:r>
                      <a:r>
                        <a:rPr lang="en-US" baseline="0" dirty="0" smtClean="0"/>
                        <a:t> (Trees)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DISC Overview: Desires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8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51474"/>
            <a:ext cx="8229600" cy="4876800"/>
          </a:xfrm>
        </p:spPr>
        <p:txBody>
          <a:bodyPr/>
          <a:lstStyle/>
          <a:p>
            <a:r>
              <a:rPr lang="en-US" dirty="0" smtClean="0"/>
              <a:t>D- demanding, angry, forceful, direct, bossy</a:t>
            </a:r>
          </a:p>
          <a:p>
            <a:pPr lvl="1"/>
            <a:r>
              <a:rPr lang="en-US" dirty="0" smtClean="0"/>
              <a:t>D- Want to Attack</a:t>
            </a:r>
          </a:p>
          <a:p>
            <a:endParaRPr lang="en-US" dirty="0" smtClean="0"/>
          </a:p>
          <a:p>
            <a:r>
              <a:rPr lang="en-US" dirty="0" smtClean="0"/>
              <a:t>I- Hyper, immature, emotional, irrational, silly, selfish</a:t>
            </a:r>
          </a:p>
          <a:p>
            <a:pPr lvl="1"/>
            <a:r>
              <a:rPr lang="en-US" dirty="0" smtClean="0"/>
              <a:t>Want to Expose/Blame Others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S- insecure, fearful, weak-willed, withdrawn</a:t>
            </a:r>
          </a:p>
          <a:p>
            <a:pPr lvl="1"/>
            <a:r>
              <a:rPr lang="en-US" dirty="0" smtClean="0"/>
              <a:t>Want to Support/Submit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C- Moody, critical, contemplative, negative, worrisome</a:t>
            </a:r>
          </a:p>
          <a:p>
            <a:pPr lvl="1"/>
            <a:r>
              <a:rPr lang="en-US" dirty="0" smtClean="0"/>
              <a:t>Want to Criticize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 Pressure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431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Best guess at Identifying Profiles of:</a:t>
            </a:r>
          </a:p>
          <a:p>
            <a:pPr lvl="1"/>
            <a:r>
              <a:rPr lang="en-US" sz="2600" dirty="0" smtClean="0"/>
              <a:t>Spouse</a:t>
            </a:r>
          </a:p>
          <a:p>
            <a:pPr lvl="1"/>
            <a:r>
              <a:rPr lang="en-US" sz="2600" dirty="0" smtClean="0"/>
              <a:t>Students Who Get In Trouble</a:t>
            </a:r>
          </a:p>
          <a:p>
            <a:pPr lvl="1">
              <a:buNone/>
            </a:pPr>
            <a:endParaRPr lang="en-US" sz="2600" dirty="0" smtClean="0"/>
          </a:p>
          <a:p>
            <a:pPr lvl="1">
              <a:buNone/>
            </a:pPr>
            <a:endParaRPr lang="en-US" sz="2600" dirty="0" smtClean="0"/>
          </a:p>
          <a:p>
            <a:pPr lvl="1">
              <a:buNone/>
            </a:pPr>
            <a:endParaRPr lang="en-US" sz="2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Significant 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2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475935"/>
              </p:ext>
            </p:extLst>
          </p:nvPr>
        </p:nvGraphicFramePr>
        <p:xfrm>
          <a:off x="491066" y="1132852"/>
          <a:ext cx="8266430" cy="455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3846830"/>
                <a:gridCol w="3773170"/>
                <a:gridCol w="341630"/>
              </a:tblGrid>
              <a:tr h="381000">
                <a:tc rowSpan="4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Tasks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Big Picture (Forest)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People</a:t>
                      </a:r>
                      <a:endParaRPr lang="en-US" dirty="0"/>
                    </a:p>
                  </a:txBody>
                  <a:tcPr/>
                </a:tc>
              </a:tr>
              <a:tr h="20955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145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Details</a:t>
                      </a:r>
                      <a:r>
                        <a:rPr lang="en-US" baseline="0" dirty="0" smtClean="0"/>
                        <a:t> (Trees)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Where would you put yourself? </a:t>
            </a:r>
            <a:endParaRPr lang="en-US" dirty="0"/>
          </a:p>
        </p:txBody>
      </p:sp>
      <p:pic>
        <p:nvPicPr>
          <p:cNvPr id="3" name="Picture 2" descr="sticky_no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571" y="2940109"/>
            <a:ext cx="3047817" cy="269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20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1682</TotalTime>
  <Words>943</Words>
  <Application>Microsoft Macintosh PowerPoint</Application>
  <PresentationFormat>On-screen Show (4:3)</PresentationFormat>
  <Paragraphs>314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Angles</vt:lpstr>
      <vt:lpstr>Utilizing Communication Styles when working with At-risk Yuth</vt:lpstr>
      <vt:lpstr>Utilizing Communication Styles when working with At-risk Yuth</vt:lpstr>
      <vt:lpstr>What to Expect</vt:lpstr>
      <vt:lpstr>DISC Overview</vt:lpstr>
      <vt:lpstr>DISC Overview: Characteristics</vt:lpstr>
      <vt:lpstr>DISC Overview: Desires</vt:lpstr>
      <vt:lpstr>Under Pressure</vt:lpstr>
      <vt:lpstr>Your Significant Relationships</vt:lpstr>
      <vt:lpstr>Where would you put yourself? </vt:lpstr>
      <vt:lpstr>DISC VIsuals</vt:lpstr>
      <vt:lpstr>Principles Adults can Instill</vt:lpstr>
      <vt:lpstr>Responds Best to an adult Who:</vt:lpstr>
      <vt:lpstr>Conflict Resolution</vt:lpstr>
      <vt:lpstr>Reflection</vt:lpstr>
      <vt:lpstr>Handling Different Styles</vt:lpstr>
      <vt:lpstr>Handling Different Styles</vt:lpstr>
      <vt:lpstr>Questions Youth Ask Themselves</vt:lpstr>
      <vt:lpstr>Youth Pitfalls</vt:lpstr>
      <vt:lpstr>Rewording Questions</vt:lpstr>
      <vt:lpstr>Questions about DISC?</vt:lpstr>
      <vt:lpstr>Break Time!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Readiness</dc:title>
  <dc:creator>Fabian Ramirez</dc:creator>
  <cp:lastModifiedBy>Fabian Ramirez</cp:lastModifiedBy>
  <cp:revision>50</cp:revision>
  <cp:lastPrinted>2015-12-03T04:52:04Z</cp:lastPrinted>
  <dcterms:created xsi:type="dcterms:W3CDTF">2015-11-30T00:21:49Z</dcterms:created>
  <dcterms:modified xsi:type="dcterms:W3CDTF">2016-04-08T12:11:48Z</dcterms:modified>
</cp:coreProperties>
</file>